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7" r:id="rId4"/>
    <p:sldId id="265" r:id="rId5"/>
    <p:sldId id="278" r:id="rId6"/>
    <p:sldId id="273" r:id="rId7"/>
    <p:sldId id="274" r:id="rId8"/>
    <p:sldId id="279" r:id="rId9"/>
    <p:sldId id="269" r:id="rId10"/>
    <p:sldId id="280" r:id="rId11"/>
    <p:sldId id="271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770" autoAdjust="0"/>
  </p:normalViewPr>
  <p:slideViewPr>
    <p:cSldViewPr snapToGrid="0">
      <p:cViewPr varScale="1">
        <p:scale>
          <a:sx n="35" d="100"/>
          <a:sy n="35" d="100"/>
        </p:scale>
        <p:origin x="120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0BA277-EFF0-42C9-86C6-2C3384AD6DE0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0A2536-F595-4764-9D22-90545A9577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105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A2536-F595-4764-9D22-90545A9577D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980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A2536-F595-4764-9D22-90545A9577D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020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A2536-F595-4764-9D22-90545A9577D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539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A2536-F595-4764-9D22-90545A9577D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718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A2536-F595-4764-9D22-90545A9577D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358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A2536-F595-4764-9D22-90545A9577D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746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A2536-F595-4764-9D22-90545A9577D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102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A2536-F595-4764-9D22-90545A9577D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581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6FC0-AA71-4FF7-BC4F-276AFAB6A3F7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773A-FAEC-4AEA-9840-80C0F8D3F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978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6FC0-AA71-4FF7-BC4F-276AFAB6A3F7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773A-FAEC-4AEA-9840-80C0F8D3F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881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6FC0-AA71-4FF7-BC4F-276AFAB6A3F7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773A-FAEC-4AEA-9840-80C0F8D3F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690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6FC0-AA71-4FF7-BC4F-276AFAB6A3F7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773A-FAEC-4AEA-9840-80C0F8D3F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148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6FC0-AA71-4FF7-BC4F-276AFAB6A3F7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773A-FAEC-4AEA-9840-80C0F8D3F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333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6FC0-AA71-4FF7-BC4F-276AFAB6A3F7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773A-FAEC-4AEA-9840-80C0F8D3F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312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6FC0-AA71-4FF7-BC4F-276AFAB6A3F7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773A-FAEC-4AEA-9840-80C0F8D3F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236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6FC0-AA71-4FF7-BC4F-276AFAB6A3F7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773A-FAEC-4AEA-9840-80C0F8D3F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90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6FC0-AA71-4FF7-BC4F-276AFAB6A3F7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773A-FAEC-4AEA-9840-80C0F8D3F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133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6FC0-AA71-4FF7-BC4F-276AFAB6A3F7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773A-FAEC-4AEA-9840-80C0F8D3F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17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6FC0-AA71-4FF7-BC4F-276AFAB6A3F7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773A-FAEC-4AEA-9840-80C0F8D3F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079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86FC0-AA71-4FF7-BC4F-276AFAB6A3F7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0773A-FAEC-4AEA-9840-80C0F8D3F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426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382169"/>
            <a:ext cx="9115425" cy="616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468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Apprenons</a:t>
            </a:r>
            <a:r>
              <a:rPr lang="en-US" dirty="0" smtClean="0"/>
              <a:t> les mots avec les </a:t>
            </a:r>
            <a:r>
              <a:rPr lang="en-US" dirty="0" err="1" smtClean="0"/>
              <a:t>lettres</a:t>
            </a:r>
            <a:r>
              <a:rPr lang="en-US" dirty="0" smtClean="0"/>
              <a:t> B,P,T,D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231" t="52411" r="32149" b="22610"/>
          <a:stretch/>
        </p:blipFill>
        <p:spPr>
          <a:xfrm>
            <a:off x="508179" y="1690689"/>
            <a:ext cx="11189240" cy="208768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76710" y="3899227"/>
            <a:ext cx="1190445" cy="7935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l</a:t>
            </a:r>
            <a:r>
              <a:rPr lang="en-US" sz="2400" dirty="0"/>
              <a:t>e</a:t>
            </a:r>
            <a:r>
              <a:rPr lang="en-US" sz="2400" dirty="0" smtClean="0"/>
              <a:t> </a:t>
            </a:r>
            <a:r>
              <a:rPr lang="en-US" sz="2400" dirty="0" err="1" smtClean="0"/>
              <a:t>ballon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55344" y="3899227"/>
            <a:ext cx="1190445" cy="7935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la </a:t>
            </a:r>
            <a:r>
              <a:rPr lang="en-US" sz="2400" dirty="0" err="1" smtClean="0"/>
              <a:t>poule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92770" y="3882062"/>
            <a:ext cx="1190445" cy="7935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le tableau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530196" y="3899227"/>
            <a:ext cx="1190445" cy="7935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la </a:t>
            </a:r>
            <a:r>
              <a:rPr lang="en-US" sz="2400" dirty="0" err="1" smtClean="0"/>
              <a:t>banane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108831" y="3899227"/>
            <a:ext cx="1190445" cy="7935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dix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592575" y="3899227"/>
            <a:ext cx="1535500" cy="7935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le chapeau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812875" y="2898475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Poule dessin images vectorielles, Poule dessin vecteurs libres de droits |  Depositphot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023" y="2234196"/>
            <a:ext cx="1466491" cy="132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13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886" y="365125"/>
            <a:ext cx="10961914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fr-FR" dirty="0" smtClean="0"/>
              <a:t>   </a:t>
            </a:r>
            <a:r>
              <a:rPr lang="fr-FR" sz="4800" b="1" dirty="0" smtClean="0"/>
              <a:t>Devoir à la maison:</a:t>
            </a:r>
            <a:endParaRPr lang="ru-RU" sz="48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err="1" smtClean="0">
                <a:solidFill>
                  <a:srgbClr val="0070C0"/>
                </a:solidFill>
              </a:rPr>
              <a:t>Apprendre</a:t>
            </a:r>
            <a:r>
              <a:rPr lang="en-US" sz="4400" dirty="0" smtClean="0">
                <a:solidFill>
                  <a:srgbClr val="0070C0"/>
                </a:solidFill>
              </a:rPr>
              <a:t> les mots nouveaux: 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0070C0"/>
                </a:solidFill>
              </a:rPr>
              <a:t>l</a:t>
            </a:r>
            <a:r>
              <a:rPr lang="en-US" sz="4400" dirty="0" smtClean="0">
                <a:solidFill>
                  <a:srgbClr val="0070C0"/>
                </a:solidFill>
              </a:rPr>
              <a:t>e </a:t>
            </a:r>
            <a:r>
              <a:rPr lang="en-US" sz="4400" dirty="0" err="1" smtClean="0">
                <a:solidFill>
                  <a:srgbClr val="0070C0"/>
                </a:solidFill>
              </a:rPr>
              <a:t>drapeau-bayroq</a:t>
            </a:r>
            <a:endParaRPr lang="en-US" sz="44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4400" dirty="0">
                <a:solidFill>
                  <a:srgbClr val="0070C0"/>
                </a:solidFill>
              </a:rPr>
              <a:t>l</a:t>
            </a:r>
            <a:r>
              <a:rPr lang="en-US" sz="4400" dirty="0" smtClean="0">
                <a:solidFill>
                  <a:srgbClr val="0070C0"/>
                </a:solidFill>
              </a:rPr>
              <a:t>e serpent-</a:t>
            </a:r>
            <a:r>
              <a:rPr lang="en-US" sz="4400" dirty="0" err="1" smtClean="0">
                <a:solidFill>
                  <a:srgbClr val="0070C0"/>
                </a:solidFill>
              </a:rPr>
              <a:t>ilon</a:t>
            </a:r>
            <a:endParaRPr lang="en-US" sz="44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4400" dirty="0" smtClean="0">
                <a:solidFill>
                  <a:srgbClr val="0070C0"/>
                </a:solidFill>
              </a:rPr>
              <a:t>la </a:t>
            </a:r>
            <a:r>
              <a:rPr lang="en-US" sz="4400" dirty="0" err="1" smtClean="0">
                <a:solidFill>
                  <a:srgbClr val="0070C0"/>
                </a:solidFill>
              </a:rPr>
              <a:t>poule-tovuq</a:t>
            </a:r>
            <a:endParaRPr lang="en-US" sz="44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4400" dirty="0" smtClean="0">
                <a:solidFill>
                  <a:srgbClr val="0070C0"/>
                </a:solidFill>
              </a:rPr>
              <a:t>l</a:t>
            </a:r>
            <a:r>
              <a:rPr lang="ru-RU" sz="4400" dirty="0" smtClean="0">
                <a:solidFill>
                  <a:srgbClr val="0070C0"/>
                </a:solidFill>
              </a:rPr>
              <a:t>а</a:t>
            </a:r>
            <a:r>
              <a:rPr lang="en-US" sz="4400" dirty="0" smtClean="0">
                <a:solidFill>
                  <a:srgbClr val="0070C0"/>
                </a:solidFill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</a:rPr>
              <a:t>balle-shar</a:t>
            </a:r>
            <a:r>
              <a:rPr lang="en-US" sz="4400" dirty="0" smtClean="0">
                <a:solidFill>
                  <a:srgbClr val="0070C0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0070C0"/>
                </a:solidFill>
              </a:rPr>
              <a:t>l</a:t>
            </a:r>
            <a:r>
              <a:rPr lang="en-US" sz="4400" dirty="0" smtClean="0">
                <a:solidFill>
                  <a:srgbClr val="0070C0"/>
                </a:solidFill>
              </a:rPr>
              <a:t>e </a:t>
            </a:r>
            <a:r>
              <a:rPr lang="en-US" sz="4400" dirty="0" err="1" smtClean="0">
                <a:solidFill>
                  <a:srgbClr val="0070C0"/>
                </a:solidFill>
              </a:rPr>
              <a:t>poisson</a:t>
            </a:r>
            <a:r>
              <a:rPr lang="en-US" sz="4400" dirty="0" smtClean="0">
                <a:solidFill>
                  <a:srgbClr val="0070C0"/>
                </a:solidFill>
              </a:rPr>
              <a:t>- </a:t>
            </a:r>
            <a:r>
              <a:rPr lang="en-US" sz="4400" dirty="0" err="1" smtClean="0">
                <a:solidFill>
                  <a:srgbClr val="0070C0"/>
                </a:solidFill>
              </a:rPr>
              <a:t>baliq</a:t>
            </a:r>
            <a:endParaRPr lang="en-US" sz="44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ru-RU" sz="4400" dirty="0">
              <a:solidFill>
                <a:srgbClr val="0070C0"/>
              </a:solidFill>
            </a:endParaRPr>
          </a:p>
        </p:txBody>
      </p:sp>
      <p:pic>
        <p:nvPicPr>
          <p:cNvPr id="1028" name="Picture 4" descr="Écolier Garçon À Faire Ses Devoirs Vecteurs libres de droits et plus  d'images vectorielles de Apprenti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627" y="3209026"/>
            <a:ext cx="3678488" cy="342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79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254" y="95004"/>
            <a:ext cx="11720945" cy="1476932"/>
          </a:xfrm>
        </p:spPr>
        <p:txBody>
          <a:bodyPr>
            <a:normAutofit/>
          </a:bodyPr>
          <a:lstStyle/>
          <a:p>
            <a:r>
              <a:rPr lang="fr-FR" sz="40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Unité 1. Leçon 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0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fr-FR" sz="40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Thème: Les lettres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90687"/>
            <a:ext cx="12100956" cy="566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78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265" y="278861"/>
            <a:ext cx="10807535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Correction du devoir: </a:t>
            </a:r>
            <a:endParaRPr lang="ru-RU" sz="4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3881684"/>
            <a:ext cx="2559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i="1" dirty="0">
                <a:solidFill>
                  <a:srgbClr val="FF0000"/>
                </a:solidFill>
              </a:rPr>
              <a:t>u</a:t>
            </a:r>
            <a:r>
              <a:rPr lang="fr-FR" sz="4800" i="1" dirty="0" smtClean="0">
                <a:solidFill>
                  <a:srgbClr val="0070C0"/>
                </a:solidFill>
              </a:rPr>
              <a:t>n</a:t>
            </a:r>
            <a:r>
              <a:rPr lang="fr-FR" sz="4800" i="1" dirty="0" smtClean="0">
                <a:solidFill>
                  <a:srgbClr val="FF0000"/>
                </a:solidFill>
              </a:rPr>
              <a:t>e</a:t>
            </a:r>
            <a:r>
              <a:rPr lang="fr-FR" sz="4800" i="1" dirty="0" smtClean="0">
                <a:solidFill>
                  <a:srgbClr val="0070C0"/>
                </a:solidFill>
              </a:rPr>
              <a:t> l</a:t>
            </a:r>
            <a:r>
              <a:rPr lang="fr-FR" sz="4800" i="1" dirty="0" smtClean="0">
                <a:solidFill>
                  <a:srgbClr val="FF0000"/>
                </a:solidFill>
              </a:rPr>
              <a:t>u</a:t>
            </a:r>
            <a:r>
              <a:rPr lang="fr-FR" sz="4800" i="1" dirty="0" smtClean="0">
                <a:solidFill>
                  <a:srgbClr val="0070C0"/>
                </a:solidFill>
              </a:rPr>
              <a:t>n</a:t>
            </a:r>
            <a:r>
              <a:rPr lang="fr-FR" sz="4800" i="1" dirty="0" smtClean="0">
                <a:solidFill>
                  <a:srgbClr val="FF0000"/>
                </a:solidFill>
              </a:rPr>
              <a:t>e</a:t>
            </a:r>
            <a:endParaRPr lang="ru-RU" sz="4800" i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92337" y="3928670"/>
            <a:ext cx="2617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i="1" dirty="0">
                <a:solidFill>
                  <a:srgbClr val="FF0000"/>
                </a:solidFill>
              </a:rPr>
              <a:t>u</a:t>
            </a:r>
            <a:r>
              <a:rPr lang="fr-FR" sz="4800" i="1" dirty="0" smtClean="0">
                <a:solidFill>
                  <a:srgbClr val="0070C0"/>
                </a:solidFill>
              </a:rPr>
              <a:t>n l</a:t>
            </a:r>
            <a:r>
              <a:rPr lang="fr-FR" sz="4800" i="1" dirty="0" smtClean="0">
                <a:solidFill>
                  <a:srgbClr val="FF0000"/>
                </a:solidFill>
              </a:rPr>
              <a:t>a</a:t>
            </a:r>
            <a:r>
              <a:rPr lang="fr-FR" sz="4800" i="1" dirty="0" smtClean="0">
                <a:solidFill>
                  <a:srgbClr val="0070C0"/>
                </a:solidFill>
              </a:rPr>
              <a:t>m</a:t>
            </a:r>
            <a:r>
              <a:rPr lang="fr-FR" sz="4800" i="1" dirty="0" smtClean="0">
                <a:solidFill>
                  <a:srgbClr val="FF0000"/>
                </a:solidFill>
              </a:rPr>
              <a:t>a</a:t>
            </a:r>
            <a:endParaRPr lang="ru-RU" sz="4800" i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20948" y="3970845"/>
            <a:ext cx="2305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i="1" dirty="0">
                <a:solidFill>
                  <a:srgbClr val="FF0000"/>
                </a:solidFill>
              </a:rPr>
              <a:t>u</a:t>
            </a:r>
            <a:r>
              <a:rPr lang="fr-FR" sz="4800" i="1" dirty="0">
                <a:solidFill>
                  <a:srgbClr val="0070C0"/>
                </a:solidFill>
              </a:rPr>
              <a:t>n </a:t>
            </a:r>
            <a:r>
              <a:rPr lang="fr-FR" sz="4800" i="1" dirty="0" smtClean="0">
                <a:solidFill>
                  <a:srgbClr val="0070C0"/>
                </a:solidFill>
              </a:rPr>
              <a:t>n</a:t>
            </a:r>
            <a:r>
              <a:rPr lang="fr-FR" sz="4800" i="1" dirty="0" smtClean="0">
                <a:solidFill>
                  <a:srgbClr val="FF0000"/>
                </a:solidFill>
              </a:rPr>
              <a:t>e</a:t>
            </a:r>
            <a:r>
              <a:rPr lang="fr-FR" sz="4800" i="1" dirty="0" smtClean="0">
                <a:solidFill>
                  <a:srgbClr val="0070C0"/>
                </a:solidFill>
              </a:rPr>
              <a:t>z</a:t>
            </a:r>
            <a:endParaRPr lang="ru-RU" sz="4800" i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50862" y="5464417"/>
            <a:ext cx="2998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i="1" dirty="0">
                <a:solidFill>
                  <a:srgbClr val="FF0000"/>
                </a:solidFill>
              </a:rPr>
              <a:t>u</a:t>
            </a:r>
            <a:r>
              <a:rPr lang="fr-FR" sz="4800" i="1" dirty="0" smtClean="0">
                <a:solidFill>
                  <a:srgbClr val="0070C0"/>
                </a:solidFill>
              </a:rPr>
              <a:t>n k</a:t>
            </a:r>
            <a:r>
              <a:rPr lang="fr-FR" sz="4800" i="1" dirty="0" smtClean="0">
                <a:solidFill>
                  <a:srgbClr val="FF0000"/>
                </a:solidFill>
              </a:rPr>
              <a:t>i</a:t>
            </a:r>
            <a:r>
              <a:rPr lang="fr-FR" sz="4800" i="1" dirty="0" smtClean="0">
                <a:solidFill>
                  <a:srgbClr val="0070C0"/>
                </a:solidFill>
              </a:rPr>
              <a:t>m</a:t>
            </a:r>
            <a:r>
              <a:rPr lang="fr-FR" sz="4800" i="1" dirty="0" smtClean="0">
                <a:solidFill>
                  <a:srgbClr val="FF0000"/>
                </a:solidFill>
              </a:rPr>
              <a:t>o</a:t>
            </a:r>
            <a:r>
              <a:rPr lang="fr-FR" sz="4800" i="1" dirty="0" smtClean="0">
                <a:solidFill>
                  <a:srgbClr val="0070C0"/>
                </a:solidFill>
              </a:rPr>
              <a:t>n</a:t>
            </a:r>
            <a:r>
              <a:rPr lang="fr-FR" sz="4800" i="1" dirty="0" smtClean="0">
                <a:solidFill>
                  <a:srgbClr val="FF0000"/>
                </a:solidFill>
              </a:rPr>
              <a:t>o</a:t>
            </a:r>
            <a:endParaRPr lang="ru-RU" sz="4800" i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88714" y="3928669"/>
            <a:ext cx="2305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i="1" dirty="0">
                <a:solidFill>
                  <a:srgbClr val="FF0000"/>
                </a:solidFill>
              </a:rPr>
              <a:t>u</a:t>
            </a:r>
            <a:r>
              <a:rPr lang="fr-FR" sz="4800" i="1" dirty="0" smtClean="0">
                <a:solidFill>
                  <a:srgbClr val="0070C0"/>
                </a:solidFill>
              </a:rPr>
              <a:t>n</a:t>
            </a:r>
            <a:r>
              <a:rPr lang="fr-FR" sz="4800" i="1" dirty="0" smtClean="0">
                <a:solidFill>
                  <a:srgbClr val="FF0000"/>
                </a:solidFill>
              </a:rPr>
              <a:t> </a:t>
            </a:r>
            <a:r>
              <a:rPr lang="fr-FR" sz="4800" i="1" dirty="0" smtClean="0">
                <a:solidFill>
                  <a:srgbClr val="0070C0"/>
                </a:solidFill>
              </a:rPr>
              <a:t>p</a:t>
            </a:r>
            <a:r>
              <a:rPr lang="fr-FR" sz="4800" i="1" dirty="0" smtClean="0">
                <a:solidFill>
                  <a:srgbClr val="FF0000"/>
                </a:solidFill>
              </a:rPr>
              <a:t>u</a:t>
            </a:r>
            <a:r>
              <a:rPr lang="fr-FR" sz="4800" i="1" dirty="0" smtClean="0">
                <a:solidFill>
                  <a:srgbClr val="0070C0"/>
                </a:solidFill>
              </a:rPr>
              <a:t>ll</a:t>
            </a:r>
            <a:endParaRPr lang="ru-RU" sz="4800" i="1" dirty="0">
              <a:solidFill>
                <a:srgbClr val="0070C0"/>
              </a:solidFill>
            </a:endParaRPr>
          </a:p>
        </p:txBody>
      </p:sp>
      <p:pic>
        <p:nvPicPr>
          <p:cNvPr id="2052" name="Picture 4" descr="Moon Drawing - How to draw a moon - Easy drawings eas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50" y="1690688"/>
            <a:ext cx="212407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350 idées de Lama alpaga | alpaga, lama, dessin de lam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4" t="5356" r="8679" b="3779"/>
          <a:stretch/>
        </p:blipFill>
        <p:spPr bwMode="auto">
          <a:xfrm>
            <a:off x="2852027" y="1690688"/>
            <a:ext cx="1897811" cy="225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Kimono drawing, illustration, vector on white background Stock Vector Image  &amp;amp; Art - Alam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565" y="1866848"/>
            <a:ext cx="1665453" cy="355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essin de Pull colorie par Membre non inscrit le 10 de Novembre de 2018 à  Coloritou.co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3" t="11752" r="13061" b="9628"/>
          <a:stretch/>
        </p:blipFill>
        <p:spPr bwMode="auto">
          <a:xfrm>
            <a:off x="7118261" y="1814023"/>
            <a:ext cx="2639683" cy="228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nez - Images Gratuites à Imprimer - Dessin 2689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3" t="9118" r="10634" b="15290"/>
          <a:stretch/>
        </p:blipFill>
        <p:spPr bwMode="auto">
          <a:xfrm>
            <a:off x="9999187" y="1690687"/>
            <a:ext cx="1786451" cy="228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4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  <p:bldP spid="11" grpId="0"/>
      <p:bldP spid="13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672" y="157307"/>
            <a:ext cx="11776364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Apprenons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les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lettres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B,D,P,T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30" name="Picture 6" descr="L&amp;#39;alphabet français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21" y="1724079"/>
            <a:ext cx="9126970" cy="513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Дуга 6"/>
          <p:cNvSpPr/>
          <p:nvPr/>
        </p:nvSpPr>
        <p:spPr>
          <a:xfrm flipH="1" flipV="1">
            <a:off x="2646125" y="1724079"/>
            <a:ext cx="1069676" cy="1365238"/>
          </a:xfrm>
          <a:prstGeom prst="arc">
            <a:avLst>
              <a:gd name="adj1" fmla="val 16200000"/>
              <a:gd name="adj2" fmla="val 15906713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Дуга 10"/>
          <p:cNvSpPr/>
          <p:nvPr/>
        </p:nvSpPr>
        <p:spPr>
          <a:xfrm>
            <a:off x="5245989" y="1726660"/>
            <a:ext cx="1108364" cy="1365236"/>
          </a:xfrm>
          <a:prstGeom prst="arc">
            <a:avLst>
              <a:gd name="adj1" fmla="val 16200000"/>
              <a:gd name="adj2" fmla="val 15965818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Дуга 11"/>
          <p:cNvSpPr/>
          <p:nvPr/>
        </p:nvSpPr>
        <p:spPr>
          <a:xfrm>
            <a:off x="7897184" y="4291039"/>
            <a:ext cx="1108364" cy="1310121"/>
          </a:xfrm>
          <a:prstGeom prst="arc">
            <a:avLst>
              <a:gd name="adj1" fmla="val 15857746"/>
              <a:gd name="adj2" fmla="val 15826364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Дуга 12"/>
          <p:cNvSpPr/>
          <p:nvPr/>
        </p:nvSpPr>
        <p:spPr>
          <a:xfrm>
            <a:off x="2663378" y="4291038"/>
            <a:ext cx="1052423" cy="1310122"/>
          </a:xfrm>
          <a:prstGeom prst="arc">
            <a:avLst>
              <a:gd name="adj1" fmla="val 16200000"/>
              <a:gd name="adj2" fmla="val 15975405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26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363" t="18712" r="33540" b="8154"/>
          <a:stretch/>
        </p:blipFill>
        <p:spPr>
          <a:xfrm>
            <a:off x="1069675" y="1863305"/>
            <a:ext cx="9678837" cy="4761781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Apprendre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à 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prononcer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et à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écrire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les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lettres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ru-RU" sz="4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39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886" y="365125"/>
            <a:ext cx="10961914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fr-FR" dirty="0" smtClean="0"/>
              <a:t>   </a:t>
            </a:r>
            <a:r>
              <a:rPr lang="fr-FR" sz="4800" b="1" dirty="0" smtClean="0"/>
              <a:t>Prononçons ensemble...</a:t>
            </a:r>
            <a:endParaRPr lang="ru-RU" sz="48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0905" t="29454" r="35421" b="52036"/>
          <a:stretch/>
        </p:blipFill>
        <p:spPr>
          <a:xfrm>
            <a:off x="172528" y="2501660"/>
            <a:ext cx="11542144" cy="339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8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886" y="365125"/>
            <a:ext cx="10961914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fr-FR" dirty="0" smtClean="0"/>
              <a:t>   </a:t>
            </a:r>
            <a:r>
              <a:rPr lang="fr-FR" sz="4800" b="1" dirty="0" smtClean="0"/>
              <a:t>Ecoutez et chantez...</a:t>
            </a:r>
            <a:endParaRPr lang="ru-RU" sz="4800" b="1" dirty="0"/>
          </a:p>
        </p:txBody>
      </p:sp>
      <p:pic>
        <p:nvPicPr>
          <p:cNvPr id="3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1168" y="1731326"/>
            <a:ext cx="9022070" cy="507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3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233" t="46853" r="33356" b="24989"/>
          <a:stretch/>
        </p:blipFill>
        <p:spPr>
          <a:xfrm>
            <a:off x="241540" y="1725192"/>
            <a:ext cx="11112260" cy="260526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1886" y="4330459"/>
            <a:ext cx="1828800" cy="776378"/>
          </a:xfrm>
          <a:prstGeom prst="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</a:rPr>
              <a:t>le </a:t>
            </a:r>
            <a:r>
              <a:rPr lang="en-US" sz="2800" b="1" dirty="0" err="1" smtClean="0">
                <a:solidFill>
                  <a:srgbClr val="0070C0"/>
                </a:solidFill>
              </a:rPr>
              <a:t>drapeau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91886" y="365125"/>
            <a:ext cx="10961914" cy="13255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 smtClean="0"/>
              <a:t>   </a:t>
            </a:r>
            <a:r>
              <a:rPr lang="en-US" sz="4800" dirty="0" err="1"/>
              <a:t>Observez</a:t>
            </a:r>
            <a:r>
              <a:rPr lang="en-US" sz="4800" dirty="0"/>
              <a:t> les dessins et </a:t>
            </a:r>
            <a:r>
              <a:rPr lang="en-US" sz="4800" dirty="0" err="1" smtClean="0"/>
              <a:t>trouvez</a:t>
            </a:r>
            <a:r>
              <a:rPr lang="en-US" sz="4800" dirty="0" smtClean="0"/>
              <a:t> </a:t>
            </a:r>
            <a:r>
              <a:rPr lang="en-US" sz="4800" dirty="0"/>
              <a:t>les mots avec le son (P)</a:t>
            </a:r>
            <a:endParaRPr lang="ru-RU" sz="48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416791" y="4330459"/>
            <a:ext cx="1828800" cy="776378"/>
          </a:xfrm>
          <a:prstGeom prst="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l</a:t>
            </a:r>
            <a:r>
              <a:rPr lang="en-US" sz="2800" b="1" dirty="0" smtClean="0">
                <a:solidFill>
                  <a:srgbClr val="0070C0"/>
                </a:solidFill>
              </a:rPr>
              <a:t>e serpent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433813" y="4330459"/>
            <a:ext cx="1828800" cy="776378"/>
          </a:xfrm>
          <a:prstGeom prst="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l</a:t>
            </a:r>
            <a:r>
              <a:rPr lang="en-US" sz="2800" b="1" dirty="0" smtClean="0">
                <a:solidFill>
                  <a:srgbClr val="0070C0"/>
                </a:solidFill>
              </a:rPr>
              <a:t>a </a:t>
            </a:r>
            <a:r>
              <a:rPr lang="en-US" sz="2800" b="1" dirty="0" err="1" smtClean="0">
                <a:solidFill>
                  <a:srgbClr val="0070C0"/>
                </a:solidFill>
              </a:rPr>
              <a:t>porte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450835" y="4351960"/>
            <a:ext cx="1828800" cy="707364"/>
          </a:xfrm>
          <a:prstGeom prst="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la </a:t>
            </a:r>
            <a:r>
              <a:rPr lang="en-US" sz="2800" b="1" dirty="0" err="1" smtClean="0">
                <a:solidFill>
                  <a:srgbClr val="0070C0"/>
                </a:solidFill>
              </a:rPr>
              <a:t>lampe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467857" y="4330459"/>
            <a:ext cx="1828800" cy="776378"/>
          </a:xfrm>
          <a:prstGeom prst="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l</a:t>
            </a:r>
            <a:r>
              <a:rPr lang="en-US" sz="2800" b="1" dirty="0" smtClean="0">
                <a:solidFill>
                  <a:srgbClr val="0070C0"/>
                </a:solidFill>
              </a:rPr>
              <a:t>e </a:t>
            </a:r>
            <a:r>
              <a:rPr lang="en-US" sz="2800" b="1" dirty="0" err="1" smtClean="0">
                <a:solidFill>
                  <a:srgbClr val="0070C0"/>
                </a:solidFill>
              </a:rPr>
              <a:t>poisson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484879" y="4317453"/>
            <a:ext cx="1485992" cy="776378"/>
          </a:xfrm>
          <a:prstGeom prst="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l</a:t>
            </a:r>
            <a:r>
              <a:rPr lang="en-US" sz="2800" b="1" dirty="0" smtClean="0">
                <a:solidFill>
                  <a:srgbClr val="0070C0"/>
                </a:solidFill>
              </a:rPr>
              <a:t>e chapeau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21" name="Picture 4" descr="Bonne réponse | Wiki | (G)I-DLE FRANCE Amin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21" y="5446743"/>
            <a:ext cx="1256130" cy="93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Bonne réponse | Wiki | (G)I-DLE FRANCE Amin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791" y="5446743"/>
            <a:ext cx="1256130" cy="93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Bonne réponse | Wiki | (G)I-DLE FRANCE Amin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540" y="5446743"/>
            <a:ext cx="1256130" cy="93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Bonne réponse | Wiki | (G)I-DLE FRANCE Amin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289" y="5446743"/>
            <a:ext cx="1256130" cy="93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Bonne réponse | Wiki | (G)I-DLE FRANCE Amin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4879" y="5444197"/>
            <a:ext cx="1256130" cy="93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Bonne réponse | Wiki | (G)I-DLE FRANCE Amin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192" y="5444197"/>
            <a:ext cx="1256130" cy="93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58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  <p:bldP spid="17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481264" y="188661"/>
            <a:ext cx="10961914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fr-FR" dirty="0" smtClean="0"/>
              <a:t>   </a:t>
            </a:r>
            <a:r>
              <a:rPr lang="fr-FR" sz="4800" b="1" dirty="0" smtClean="0"/>
              <a:t>Un peu de grammaire et de phonetique...</a:t>
            </a:r>
            <a:endParaRPr lang="ru-RU" sz="48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6993" t="16097" r="29624" b="41686"/>
          <a:stretch/>
        </p:blipFill>
        <p:spPr>
          <a:xfrm>
            <a:off x="827228" y="1828800"/>
            <a:ext cx="10269986" cy="410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7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1347</TotalTime>
  <Words>128</Words>
  <Application>Microsoft Office PowerPoint</Application>
  <PresentationFormat>Широкоэкранный</PresentationFormat>
  <Paragraphs>41</Paragraphs>
  <Slides>11</Slides>
  <Notes>8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Unité 1. Leçon 4. Thème: Les lettres B, D, P, T.</vt:lpstr>
      <vt:lpstr>Correction du devoir: </vt:lpstr>
      <vt:lpstr> Apprenons les lettres B,D,P,T</vt:lpstr>
      <vt:lpstr>Apprendre à  prononcer et à écrire les lettres.</vt:lpstr>
      <vt:lpstr>   Prononçons ensemble...</vt:lpstr>
      <vt:lpstr>   Ecoutez et chantez...</vt:lpstr>
      <vt:lpstr>Презентация PowerPoint</vt:lpstr>
      <vt:lpstr>   Un peu de grammaire et de phonetique...</vt:lpstr>
      <vt:lpstr>Apprenons les mots avec les lettres B,P,T,D</vt:lpstr>
      <vt:lpstr>   Devoir à la maison: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admin 1</cp:lastModifiedBy>
  <cp:revision>94</cp:revision>
  <dcterms:created xsi:type="dcterms:W3CDTF">2021-08-27T10:38:58Z</dcterms:created>
  <dcterms:modified xsi:type="dcterms:W3CDTF">2021-09-10T06:27:20Z</dcterms:modified>
</cp:coreProperties>
</file>