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6" r:id="rId3"/>
    <p:sldId id="257" r:id="rId4"/>
    <p:sldId id="258" r:id="rId5"/>
    <p:sldId id="259" r:id="rId6"/>
    <p:sldId id="260" r:id="rId7"/>
    <p:sldId id="262" r:id="rId8"/>
    <p:sldId id="261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96" y="5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784FD-431E-4499-A324-3550268E3FC2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0A244-54CD-43F4-8EC4-5103E39A53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2881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784FD-431E-4499-A324-3550268E3FC2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0A244-54CD-43F4-8EC4-5103E39A53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86226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784FD-431E-4499-A324-3550268E3FC2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0A244-54CD-43F4-8EC4-5103E39A53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46332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784FD-431E-4499-A324-3550268E3FC2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0A244-54CD-43F4-8EC4-5103E39A53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9562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784FD-431E-4499-A324-3550268E3FC2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0A244-54CD-43F4-8EC4-5103E39A53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8097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784FD-431E-4499-A324-3550268E3FC2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0A244-54CD-43F4-8EC4-5103E39A53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64841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784FD-431E-4499-A324-3550268E3FC2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0A244-54CD-43F4-8EC4-5103E39A53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96763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784FD-431E-4499-A324-3550268E3FC2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0A244-54CD-43F4-8EC4-5103E39A53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6213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784FD-431E-4499-A324-3550268E3FC2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0A244-54CD-43F4-8EC4-5103E39A53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03869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784FD-431E-4499-A324-3550268E3FC2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0A244-54CD-43F4-8EC4-5103E39A53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31155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784FD-431E-4499-A324-3550268E3FC2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0A244-54CD-43F4-8EC4-5103E39A53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9866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784FD-431E-4499-A324-3550268E3FC2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0A244-54CD-43F4-8EC4-5103E39A53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289216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784FD-431E-4499-A324-3550268E3FC2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0A244-54CD-43F4-8EC4-5103E39A53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24907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784FD-431E-4499-A324-3550268E3FC2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0A244-54CD-43F4-8EC4-5103E39A53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26175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784FD-431E-4499-A324-3550268E3FC2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0A244-54CD-43F4-8EC4-5103E39A53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4099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784FD-431E-4499-A324-3550268E3FC2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0A244-54CD-43F4-8EC4-5103E39A53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2424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784FD-431E-4499-A324-3550268E3FC2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0A244-54CD-43F4-8EC4-5103E39A53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768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784FD-431E-4499-A324-3550268E3FC2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0A244-54CD-43F4-8EC4-5103E39A53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3678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784FD-431E-4499-A324-3550268E3FC2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0A244-54CD-43F4-8EC4-5103E39A53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08484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784FD-431E-4499-A324-3550268E3FC2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0A244-54CD-43F4-8EC4-5103E39A53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064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784FD-431E-4499-A324-3550268E3FC2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0A244-54CD-43F4-8EC4-5103E39A53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22570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784FD-431E-4499-A324-3550268E3FC2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0A244-54CD-43F4-8EC4-5103E39A53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4617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0784FD-431E-4499-A324-3550268E3FC2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60A244-54CD-43F4-8EC4-5103E39A5326}" type="slidenum">
              <a:rPr lang="ru-RU" smtClean="0"/>
              <a:t>‹#›</a:t>
            </a:fld>
            <a:endParaRPr lang="ru-RU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164" r="50000"/>
          <a:stretch/>
        </p:blipFill>
        <p:spPr>
          <a:xfrm flipV="1">
            <a:off x="0" y="0"/>
            <a:ext cx="6096000" cy="1600200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164" r="50000"/>
          <a:stretch/>
        </p:blipFill>
        <p:spPr>
          <a:xfrm flipH="1" flipV="1">
            <a:off x="6096000" y="0"/>
            <a:ext cx="6096000" cy="1600200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43" t="23333" r="32597" b="38876"/>
          <a:stretch/>
        </p:blipFill>
        <p:spPr>
          <a:xfrm flipV="1">
            <a:off x="0" y="1600200"/>
            <a:ext cx="1219200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62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0784FD-431E-4499-A324-3550268E3FC2}" type="datetimeFigureOut">
              <a:rPr lang="ru-RU" smtClean="0"/>
              <a:t>16.11.2021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60A244-54CD-43F4-8EC4-5103E39A5326}" type="slidenum">
              <a:rPr lang="ru-RU" smtClean="0"/>
              <a:t>‹#›</a:t>
            </a:fld>
            <a:endParaRPr lang="ru-RU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164" r="50000"/>
          <a:stretch/>
        </p:blipFill>
        <p:spPr>
          <a:xfrm flipV="1">
            <a:off x="0" y="0"/>
            <a:ext cx="6096000" cy="1600200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164" r="50000"/>
          <a:stretch/>
        </p:blipFill>
        <p:spPr>
          <a:xfrm flipH="1" flipV="1">
            <a:off x="6096000" y="0"/>
            <a:ext cx="6096000" cy="1600200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43" t="23333" r="32597" b="38876"/>
          <a:stretch/>
        </p:blipFill>
        <p:spPr>
          <a:xfrm flipV="1">
            <a:off x="0" y="1600200"/>
            <a:ext cx="1219200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03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5.emf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7" Type="http://schemas.microsoft.com/office/2007/relationships/hdphoto" Target="../media/hdphoto3.wdp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8.png"/><Relationship Id="rId5" Type="http://schemas.microsoft.com/office/2007/relationships/hdphoto" Target="../media/hdphoto2.wdp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2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8.xml"/><Relationship Id="rId6" Type="http://schemas.microsoft.com/office/2007/relationships/hdphoto" Target="../media/hdphoto5.wdp"/><Relationship Id="rId5" Type="http://schemas.openxmlformats.org/officeDocument/2006/relationships/image" Target="../media/image11.png"/><Relationship Id="rId4" Type="http://schemas.microsoft.com/office/2007/relationships/hdphoto" Target="../media/hdphoto4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7" Type="http://schemas.microsoft.com/office/2007/relationships/hdphoto" Target="../media/hdphoto5.wdp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5" Type="http://schemas.microsoft.com/office/2007/relationships/hdphoto" Target="../media/hdphoto4.wdp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23412" y="2241080"/>
            <a:ext cx="5951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Tabiiy</a:t>
            </a:r>
            <a:r>
              <a:rPr lang="en-US" sz="6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fanlar</a:t>
            </a:r>
            <a:endParaRPr lang="ru-RU" sz="6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916958" y="3611879"/>
            <a:ext cx="33046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2-sinf</a:t>
            </a:r>
            <a:endParaRPr lang="ru-RU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41036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21664" y="2027426"/>
            <a:ext cx="1013155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Mavzu</a:t>
            </a:r>
            <a:r>
              <a:rPr lang="en-US" sz="6000" b="1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 </a:t>
            </a:r>
            <a:r>
              <a:rPr lang="en-US" sz="6000" b="1" dirty="0" smtClean="0">
                <a:solidFill>
                  <a:srgbClr val="FF0000"/>
                </a:solidFill>
              </a:rPr>
              <a:t>YER </a:t>
            </a:r>
            <a:r>
              <a:rPr lang="en-US" sz="6000" b="1" dirty="0">
                <a:solidFill>
                  <a:srgbClr val="FF0000"/>
                </a:solidFill>
              </a:rPr>
              <a:t>YUZIDAGI SOVUQ</a:t>
            </a:r>
          </a:p>
          <a:p>
            <a:r>
              <a:rPr lang="en-US" sz="6000" b="1" dirty="0">
                <a:solidFill>
                  <a:srgbClr val="FF0000"/>
                </a:solidFill>
              </a:rPr>
              <a:t>VA ISSIQ JOYLAR</a:t>
            </a:r>
            <a:endParaRPr lang="ru-RU" sz="13800" b="1" dirty="0">
              <a:solidFill>
                <a:srgbClr val="FF00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206988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6821" y="0"/>
            <a:ext cx="7675179" cy="686056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61" b="92578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8103" y="-411480"/>
            <a:ext cx="3806428" cy="423672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7534655" cy="6858000"/>
          </a:xfrm>
          <a:prstGeom prst="rect">
            <a:avLst/>
          </a:prstGeom>
        </p:spPr>
      </p:pic>
      <p:sp>
        <p:nvSpPr>
          <p:cNvPr id="11" name="Скругленный прямоугольник 10"/>
          <p:cNvSpPr/>
          <p:nvPr/>
        </p:nvSpPr>
        <p:spPr>
          <a:xfrm>
            <a:off x="853440" y="3725936"/>
            <a:ext cx="11058144" cy="1906768"/>
          </a:xfrm>
          <a:prstGeom prst="roundRect">
            <a:avLst/>
          </a:prstGeom>
          <a:solidFill>
            <a:schemeClr val="bg1">
              <a:alpha val="7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853440" y="2267712"/>
            <a:ext cx="11058144" cy="1402080"/>
          </a:xfrm>
          <a:prstGeom prst="roundRect">
            <a:avLst/>
          </a:prstGeom>
          <a:solidFill>
            <a:schemeClr val="bg1">
              <a:alpha val="7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853440" y="451104"/>
            <a:ext cx="5401056" cy="1255776"/>
          </a:xfrm>
          <a:prstGeom prst="roundRect">
            <a:avLst/>
          </a:prstGeom>
          <a:solidFill>
            <a:schemeClr val="bg1">
              <a:alpha val="7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024128" y="573024"/>
            <a:ext cx="44988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7030A0"/>
                </a:solidFill>
              </a:rPr>
              <a:t>Nega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yer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yuzining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hamma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joyida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harorat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turlicha</a:t>
            </a:r>
            <a:r>
              <a:rPr lang="en-US" sz="2400" dirty="0">
                <a:solidFill>
                  <a:srgbClr val="7030A0"/>
                </a:solidFill>
              </a:rPr>
              <a:t>?</a:t>
            </a:r>
            <a:endParaRPr lang="ru-RU" sz="2400" dirty="0">
              <a:solidFill>
                <a:srgbClr val="7030A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24128" y="2426208"/>
            <a:ext cx="1008278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7030A0"/>
                </a:solidFill>
              </a:rPr>
              <a:t>Yer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yuzidagi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issiq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joylar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yil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davomida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quyoshdan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eng</a:t>
            </a:r>
            <a:r>
              <a:rPr lang="ru-RU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ko‘p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yorug‘lik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va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issiqlik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oladi</a:t>
            </a:r>
            <a:r>
              <a:rPr lang="en-US" sz="2400" dirty="0">
                <a:solidFill>
                  <a:srgbClr val="7030A0"/>
                </a:solidFill>
              </a:rPr>
              <a:t>. Shu </a:t>
            </a:r>
            <a:r>
              <a:rPr lang="en-US" sz="2400" dirty="0" err="1">
                <a:solidFill>
                  <a:srgbClr val="7030A0"/>
                </a:solidFill>
              </a:rPr>
              <a:t>sababli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bunday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joylarda</a:t>
            </a:r>
            <a:r>
              <a:rPr lang="ru-RU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qorli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va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sovuq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qish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deyarli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kuzatilmaydi</a:t>
            </a:r>
            <a:r>
              <a:rPr lang="en-US" sz="2400" dirty="0">
                <a:solidFill>
                  <a:srgbClr val="7030A0"/>
                </a:solidFill>
              </a:rPr>
              <a:t>.</a:t>
            </a:r>
            <a:r>
              <a:rPr lang="ru-RU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Yer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yuzasidagi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eng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yuqori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harorat</a:t>
            </a:r>
            <a:r>
              <a:rPr lang="en-US" sz="2400" dirty="0">
                <a:solidFill>
                  <a:srgbClr val="7030A0"/>
                </a:solidFill>
              </a:rPr>
              <a:t> 1922-yilda </a:t>
            </a:r>
            <a:r>
              <a:rPr lang="en-US" sz="2400" b="1" dirty="0" err="1" smtClean="0">
                <a:solidFill>
                  <a:srgbClr val="7030A0"/>
                </a:solidFill>
              </a:rPr>
              <a:t>Afrika</a:t>
            </a:r>
            <a:r>
              <a:rPr lang="en-US" sz="2400" dirty="0" err="1" smtClean="0">
                <a:solidFill>
                  <a:srgbClr val="7030A0"/>
                </a:solidFill>
              </a:rPr>
              <a:t>da</a:t>
            </a:r>
            <a:r>
              <a:rPr lang="ru-RU" sz="2400" dirty="0" smtClean="0"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</a:rPr>
              <a:t>qayd</a:t>
            </a:r>
            <a:r>
              <a:rPr lang="en-US" sz="2400" dirty="0" smtClean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etilgan</a:t>
            </a:r>
            <a:r>
              <a:rPr lang="en-US" sz="2400" b="1" dirty="0">
                <a:solidFill>
                  <a:srgbClr val="7030A0"/>
                </a:solidFill>
              </a:rPr>
              <a:t>. </a:t>
            </a:r>
            <a:endParaRPr lang="ru-RU" sz="2400" b="1" dirty="0" smtClean="0">
              <a:solidFill>
                <a:srgbClr val="7030A0"/>
              </a:solidFill>
            </a:endParaRPr>
          </a:p>
          <a:p>
            <a:endParaRPr lang="ru-RU" sz="2400" b="1" dirty="0" smtClean="0">
              <a:solidFill>
                <a:srgbClr val="7030A0"/>
              </a:solidFill>
            </a:endParaRPr>
          </a:p>
          <a:p>
            <a:r>
              <a:rPr lang="en-US" sz="2400" dirty="0" smtClean="0">
                <a:solidFill>
                  <a:srgbClr val="7030A0"/>
                </a:solidFill>
              </a:rPr>
              <a:t>U </a:t>
            </a:r>
            <a:r>
              <a:rPr lang="en-US" sz="2400" dirty="0" err="1">
                <a:solidFill>
                  <a:srgbClr val="7030A0"/>
                </a:solidFill>
              </a:rPr>
              <a:t>yerda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qahraton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qish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deyarli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</a:rPr>
              <a:t>bo‘lmaydi</a:t>
            </a:r>
            <a:r>
              <a:rPr lang="en-US" sz="2400" dirty="0" smtClean="0">
                <a:solidFill>
                  <a:srgbClr val="7030A0"/>
                </a:solidFill>
              </a:rPr>
              <a:t>.</a:t>
            </a:r>
            <a:r>
              <a:rPr lang="ru-RU" sz="2400" dirty="0" smtClean="0"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</a:rPr>
              <a:t>Afrikada</a:t>
            </a:r>
            <a:r>
              <a:rPr lang="en-US" sz="2400" dirty="0" smtClean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yilning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iliq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va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qurg‘oqchil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davri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qish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</a:rPr>
              <a:t>hisoblanadi</a:t>
            </a:r>
            <a:r>
              <a:rPr lang="en-US" sz="2400" dirty="0" smtClean="0">
                <a:solidFill>
                  <a:srgbClr val="7030A0"/>
                </a:solidFill>
              </a:rPr>
              <a:t>.</a:t>
            </a:r>
            <a:r>
              <a:rPr lang="ru-RU" sz="2400" dirty="0" smtClean="0"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</a:rPr>
              <a:t>Afrikaning</a:t>
            </a:r>
            <a:r>
              <a:rPr lang="en-US" sz="2400" dirty="0" smtClean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yog‘in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kam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yog‘adigan</a:t>
            </a:r>
            <a:r>
              <a:rPr lang="en-US" sz="2400" dirty="0">
                <a:solidFill>
                  <a:srgbClr val="7030A0"/>
                </a:solidFill>
              </a:rPr>
              <a:t>, </a:t>
            </a:r>
            <a:r>
              <a:rPr lang="en-US" sz="2400" dirty="0" err="1">
                <a:solidFill>
                  <a:srgbClr val="7030A0"/>
                </a:solidFill>
              </a:rPr>
              <a:t>havo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harorati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</a:rPr>
              <a:t>yuqori</a:t>
            </a:r>
            <a:r>
              <a:rPr lang="ru-RU" sz="2400" dirty="0" smtClean="0"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</a:rPr>
              <a:t>bo‘lgan</a:t>
            </a:r>
            <a:r>
              <a:rPr lang="en-US" sz="2400" dirty="0" smtClean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joylarida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cho‘llar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vujudga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ru-RU" sz="2400" dirty="0" smtClean="0"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</a:rPr>
              <a:t>kelgan</a:t>
            </a:r>
            <a:r>
              <a:rPr lang="en-US" sz="2400" dirty="0">
                <a:solidFill>
                  <a:srgbClr val="7030A0"/>
                </a:solidFill>
              </a:rPr>
              <a:t>. </a:t>
            </a:r>
            <a:r>
              <a:rPr lang="en-US" sz="2400" dirty="0" err="1">
                <a:solidFill>
                  <a:srgbClr val="7030A0"/>
                </a:solidFill>
              </a:rPr>
              <a:t>Ulardan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</a:rPr>
              <a:t>eng</a:t>
            </a:r>
            <a:r>
              <a:rPr lang="ru-RU" sz="2400" dirty="0" smtClean="0"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</a:rPr>
              <a:t>kattasi</a:t>
            </a:r>
            <a:r>
              <a:rPr lang="en-US" sz="2400" dirty="0" smtClean="0">
                <a:solidFill>
                  <a:srgbClr val="7030A0"/>
                </a:solidFill>
              </a:rPr>
              <a:t> </a:t>
            </a:r>
            <a:r>
              <a:rPr lang="en-US" sz="2400" dirty="0">
                <a:solidFill>
                  <a:srgbClr val="7030A0"/>
                </a:solidFill>
              </a:rPr>
              <a:t>– </a:t>
            </a:r>
            <a:r>
              <a:rPr lang="en-US" sz="2400" b="1" dirty="0" err="1">
                <a:solidFill>
                  <a:srgbClr val="7030A0"/>
                </a:solidFill>
              </a:rPr>
              <a:t>Sahroyi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Kabir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cho‘li</a:t>
            </a:r>
            <a:r>
              <a:rPr lang="en-US" sz="2400" dirty="0">
                <a:solidFill>
                  <a:srgbClr val="7030A0"/>
                </a:solidFill>
              </a:rPr>
              <a:t>. </a:t>
            </a:r>
            <a:endParaRPr lang="ru-RU" sz="2400" dirty="0" smtClean="0">
              <a:solidFill>
                <a:srgbClr val="7030A0"/>
              </a:solidFill>
            </a:endParaRPr>
          </a:p>
          <a:p>
            <a:r>
              <a:rPr lang="en-US" sz="2400" dirty="0" smtClean="0">
                <a:solidFill>
                  <a:srgbClr val="7030A0"/>
                </a:solidFill>
              </a:rPr>
              <a:t>U </a:t>
            </a:r>
            <a:r>
              <a:rPr lang="en-US" sz="2400" dirty="0">
                <a:solidFill>
                  <a:srgbClr val="7030A0"/>
                </a:solidFill>
              </a:rPr>
              <a:t>“</a:t>
            </a:r>
            <a:r>
              <a:rPr lang="en-US" sz="2400" dirty="0" err="1">
                <a:solidFill>
                  <a:srgbClr val="7030A0"/>
                </a:solidFill>
              </a:rPr>
              <a:t>katta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>
                <a:solidFill>
                  <a:srgbClr val="7030A0"/>
                </a:solidFill>
              </a:rPr>
              <a:t>cho‘l</a:t>
            </a:r>
            <a:r>
              <a:rPr lang="en-US" sz="2400" dirty="0">
                <a:solidFill>
                  <a:srgbClr val="7030A0"/>
                </a:solidFill>
              </a:rPr>
              <a:t>” </a:t>
            </a:r>
            <a:r>
              <a:rPr lang="en-US" sz="2400" dirty="0" err="1">
                <a:solidFill>
                  <a:srgbClr val="7030A0"/>
                </a:solidFill>
              </a:rPr>
              <a:t>degan</a:t>
            </a:r>
            <a:r>
              <a:rPr lang="en-US" sz="2400" dirty="0"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</a:rPr>
              <a:t>ma’noni</a:t>
            </a:r>
            <a:r>
              <a:rPr lang="ru-RU" sz="2400" dirty="0" smtClean="0"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</a:rPr>
              <a:t>bildiradi</a:t>
            </a:r>
            <a:r>
              <a:rPr lang="en-US" sz="2400" dirty="0">
                <a:solidFill>
                  <a:srgbClr val="7030A0"/>
                </a:solidFill>
              </a:rPr>
              <a:t>.</a:t>
            </a:r>
            <a:endParaRPr lang="ru-RU" sz="2400" dirty="0">
              <a:solidFill>
                <a:srgbClr val="7030A0"/>
              </a:solidFill>
            </a:endParaRPr>
          </a:p>
          <a:p>
            <a:endParaRPr lang="ru-RU" sz="24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1674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46282"/>
            <a:ext cx="12192000" cy="513527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12192000" cy="4632959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715524" y="582987"/>
            <a:ext cx="5843772" cy="929418"/>
          </a:xfrm>
          <a:prstGeom prst="roundRect">
            <a:avLst/>
          </a:prstGeom>
          <a:solidFill>
            <a:schemeClr val="bg1">
              <a:alpha val="7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21792" y="2302656"/>
            <a:ext cx="11058144" cy="2330303"/>
          </a:xfrm>
          <a:prstGeom prst="roundRect">
            <a:avLst/>
          </a:prstGeom>
          <a:solidFill>
            <a:schemeClr val="bg1">
              <a:alpha val="7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841248" y="816864"/>
            <a:ext cx="50497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solidFill>
                  <a:srgbClr val="00B050"/>
                </a:solidFill>
              </a:rPr>
              <a:t>Nega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cho‘llarda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harorat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yuqori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bo‘ladi</a:t>
            </a:r>
            <a:r>
              <a:rPr lang="en-US" sz="2400" dirty="0">
                <a:solidFill>
                  <a:srgbClr val="00B050"/>
                </a:solidFill>
              </a:rPr>
              <a:t>?</a:t>
            </a:r>
            <a:endParaRPr lang="ru-RU" sz="2400" dirty="0">
              <a:solidFill>
                <a:srgbClr val="00B05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41248" y="2426208"/>
            <a:ext cx="9039719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solidFill>
                  <a:srgbClr val="00B050"/>
                </a:solidFill>
              </a:rPr>
              <a:t>Yer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yuzida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issiq</a:t>
            </a:r>
            <a:r>
              <a:rPr lang="en-US" sz="2400" dirty="0">
                <a:solidFill>
                  <a:srgbClr val="00B050"/>
                </a:solidFill>
              </a:rPr>
              <a:t>, </a:t>
            </a:r>
            <a:r>
              <a:rPr lang="en-US" sz="2400" dirty="0" err="1">
                <a:solidFill>
                  <a:srgbClr val="00B050"/>
                </a:solidFill>
              </a:rPr>
              <a:t>lekin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seryog‘in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joylar</a:t>
            </a:r>
            <a:r>
              <a:rPr lang="en-US" sz="2400" dirty="0">
                <a:solidFill>
                  <a:srgbClr val="00B050"/>
                </a:solidFill>
              </a:rPr>
              <a:t> ham bor. </a:t>
            </a:r>
            <a:endParaRPr lang="ru-RU" sz="2400" dirty="0" smtClean="0">
              <a:solidFill>
                <a:srgbClr val="00B050"/>
              </a:solidFill>
            </a:endParaRPr>
          </a:p>
          <a:p>
            <a:endParaRPr lang="ru-RU" sz="2400" dirty="0" smtClean="0">
              <a:solidFill>
                <a:srgbClr val="00B050"/>
              </a:solidFill>
            </a:endParaRPr>
          </a:p>
          <a:p>
            <a:r>
              <a:rPr lang="en-US" sz="2400" dirty="0" err="1" smtClean="0">
                <a:solidFill>
                  <a:srgbClr val="00B050"/>
                </a:solidFill>
              </a:rPr>
              <a:t>Bunday</a:t>
            </a:r>
            <a:r>
              <a:rPr lang="ru-RU" sz="2400" dirty="0" smtClean="0">
                <a:solidFill>
                  <a:srgbClr val="00B050"/>
                </a:solidFill>
              </a:rPr>
              <a:t> </a:t>
            </a:r>
            <a:r>
              <a:rPr lang="en-US" sz="2400" dirty="0" err="1" smtClean="0">
                <a:solidFill>
                  <a:srgbClr val="00B050"/>
                </a:solidFill>
              </a:rPr>
              <a:t>joylarda</a:t>
            </a:r>
            <a:r>
              <a:rPr lang="en-US" sz="2400" dirty="0" smtClean="0">
                <a:solidFill>
                  <a:srgbClr val="00B050"/>
                </a:solidFill>
              </a:rPr>
              <a:t> </a:t>
            </a:r>
            <a:r>
              <a:rPr lang="en-US" sz="2400" dirty="0" err="1" smtClean="0">
                <a:solidFill>
                  <a:srgbClr val="00B050"/>
                </a:solidFill>
              </a:rPr>
              <a:t>qalin</a:t>
            </a:r>
            <a:r>
              <a:rPr lang="en-US" sz="2400" dirty="0" smtClean="0">
                <a:solidFill>
                  <a:srgbClr val="00B050"/>
                </a:solidFill>
              </a:rPr>
              <a:t> </a:t>
            </a:r>
            <a:r>
              <a:rPr lang="en-US" sz="2400" dirty="0" err="1" smtClean="0">
                <a:solidFill>
                  <a:srgbClr val="00B050"/>
                </a:solidFill>
              </a:rPr>
              <a:t>o‘t-o‘simliklardan</a:t>
            </a:r>
            <a:r>
              <a:rPr lang="en-US" sz="2400" dirty="0" smtClean="0">
                <a:solidFill>
                  <a:srgbClr val="00B050"/>
                </a:solidFill>
              </a:rPr>
              <a:t> </a:t>
            </a:r>
            <a:r>
              <a:rPr lang="en-US" sz="2400" dirty="0" err="1" smtClean="0">
                <a:solidFill>
                  <a:srgbClr val="00B050"/>
                </a:solidFill>
              </a:rPr>
              <a:t>iborat</a:t>
            </a:r>
            <a:r>
              <a:rPr lang="en-US" sz="2400" dirty="0" smtClean="0">
                <a:solidFill>
                  <a:srgbClr val="00B050"/>
                </a:solidFill>
              </a:rPr>
              <a:t> </a:t>
            </a:r>
            <a:r>
              <a:rPr lang="en-US" sz="2400" dirty="0" err="1" smtClean="0">
                <a:solidFill>
                  <a:srgbClr val="00B050"/>
                </a:solidFill>
              </a:rPr>
              <a:t>o‘rmonlar</a:t>
            </a:r>
            <a:r>
              <a:rPr lang="en-US" sz="2400" dirty="0" smtClean="0">
                <a:solidFill>
                  <a:srgbClr val="00B050"/>
                </a:solidFill>
              </a:rPr>
              <a:t> </a:t>
            </a:r>
            <a:r>
              <a:rPr lang="en-US" sz="2400" dirty="0" err="1" smtClean="0">
                <a:solidFill>
                  <a:srgbClr val="00B050"/>
                </a:solidFill>
              </a:rPr>
              <a:t>yuzaga</a:t>
            </a:r>
            <a:r>
              <a:rPr lang="en-US" sz="2400" dirty="0" smtClean="0">
                <a:solidFill>
                  <a:srgbClr val="00B050"/>
                </a:solidFill>
              </a:rPr>
              <a:t> </a:t>
            </a:r>
            <a:r>
              <a:rPr lang="en-US" sz="2400" dirty="0" err="1" smtClean="0">
                <a:solidFill>
                  <a:srgbClr val="00B050"/>
                </a:solidFill>
              </a:rPr>
              <a:t>keladi</a:t>
            </a:r>
            <a:r>
              <a:rPr lang="en-US" sz="2400" dirty="0" smtClean="0">
                <a:solidFill>
                  <a:srgbClr val="00B050"/>
                </a:solidFill>
              </a:rPr>
              <a:t>.</a:t>
            </a:r>
            <a:endParaRPr lang="ru-RU" sz="2400" dirty="0" smtClean="0">
              <a:solidFill>
                <a:srgbClr val="00B050"/>
              </a:solidFill>
            </a:endParaRPr>
          </a:p>
          <a:p>
            <a:endParaRPr lang="en-US" sz="2400" dirty="0" smtClean="0">
              <a:solidFill>
                <a:srgbClr val="00B050"/>
              </a:solidFill>
            </a:endParaRPr>
          </a:p>
          <a:p>
            <a:r>
              <a:rPr lang="en-US" sz="2400" dirty="0" err="1" smtClean="0">
                <a:solidFill>
                  <a:srgbClr val="00B050"/>
                </a:solidFill>
              </a:rPr>
              <a:t>Afrikada</a:t>
            </a:r>
            <a:r>
              <a:rPr lang="en-US" sz="2400" dirty="0" smtClean="0">
                <a:solidFill>
                  <a:srgbClr val="00B050"/>
                </a:solidFill>
              </a:rPr>
              <a:t> </a:t>
            </a:r>
            <a:r>
              <a:rPr lang="en-US" sz="2400" dirty="0">
                <a:solidFill>
                  <a:srgbClr val="00B050"/>
                </a:solidFill>
              </a:rPr>
              <a:t>ham </a:t>
            </a:r>
            <a:r>
              <a:rPr lang="en-US" sz="2400" dirty="0" err="1">
                <a:solidFill>
                  <a:srgbClr val="00B050"/>
                </a:solidFill>
              </a:rPr>
              <a:t>bunday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o‘rmonlar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err="1">
                <a:solidFill>
                  <a:srgbClr val="00B050"/>
                </a:solidFill>
              </a:rPr>
              <a:t>ko‘p</a:t>
            </a:r>
            <a:r>
              <a:rPr lang="en-US" sz="2400" dirty="0">
                <a:solidFill>
                  <a:srgbClr val="00B050"/>
                </a:solidFill>
              </a:rPr>
              <a:t>.</a:t>
            </a:r>
            <a:endParaRPr lang="ru-RU" sz="2400" dirty="0">
              <a:solidFill>
                <a:srgbClr val="00B050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10000" r="9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6176" y="3600272"/>
            <a:ext cx="4334256" cy="433425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722" b="97548" l="6556" r="90000">
                        <a14:foregroundMark x1="32667" y1="55995" x2="39444" y2="65804"/>
                        <a14:foregroundMark x1="35000" y1="89101" x2="35000" y2="89101"/>
                        <a14:foregroundMark x1="34667" y1="83924" x2="34667" y2="83924"/>
                        <a14:foregroundMark x1="31778" y1="83924" x2="31778" y2="83924"/>
                        <a14:foregroundMark x1="31667" y1="89237" x2="31667" y2="89237"/>
                        <a14:foregroundMark x1="31667" y1="84877" x2="31667" y2="84877"/>
                        <a14:foregroundMark x1="40778" y1="84877" x2="40778" y2="84877"/>
                        <a14:foregroundMark x1="40222" y1="88692" x2="40222" y2="88692"/>
                        <a14:foregroundMark x1="40667" y1="87602" x2="40667" y2="87602"/>
                        <a14:foregroundMark x1="41222" y1="86512" x2="41222" y2="865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0160" y="3183992"/>
            <a:ext cx="4917728" cy="4010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291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817" y="1"/>
            <a:ext cx="12204817" cy="679986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874" b="96987" l="4348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8977" y="4373744"/>
            <a:ext cx="3259031" cy="246907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091" b="90000" l="4111" r="948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5336" y="4178772"/>
            <a:ext cx="5641848" cy="275823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"/>
            <a:ext cx="7160206" cy="4803647"/>
          </a:xfrm>
          <a:prstGeom prst="rect">
            <a:avLst/>
          </a:prstGeom>
        </p:spPr>
      </p:pic>
      <p:sp>
        <p:nvSpPr>
          <p:cNvPr id="9" name="Скругленный прямоугольник 8"/>
          <p:cNvSpPr/>
          <p:nvPr/>
        </p:nvSpPr>
        <p:spPr>
          <a:xfrm>
            <a:off x="881941" y="4005353"/>
            <a:ext cx="10806067" cy="1590775"/>
          </a:xfrm>
          <a:prstGeom prst="roundRect">
            <a:avLst/>
          </a:prstGeom>
          <a:solidFill>
            <a:schemeClr val="bg1">
              <a:alpha val="40000"/>
            </a:schemeClr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81942" y="1974289"/>
            <a:ext cx="10806067" cy="1793039"/>
          </a:xfrm>
          <a:prstGeom prst="roundRect">
            <a:avLst/>
          </a:prstGeom>
          <a:solidFill>
            <a:schemeClr val="bg1">
              <a:alpha val="40000"/>
            </a:schemeClr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910444" y="598040"/>
            <a:ext cx="10806067" cy="1072263"/>
          </a:xfrm>
          <a:prstGeom prst="roundRect">
            <a:avLst/>
          </a:prstGeom>
          <a:solidFill>
            <a:schemeClr val="bg1">
              <a:alpha val="70000"/>
            </a:schemeClr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097280" y="738199"/>
            <a:ext cx="103753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FF0000"/>
                </a:solidFill>
              </a:rPr>
              <a:t>Yer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yuzida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doimiy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sovuq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harorat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hukmronlik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qiladigan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joylar</a:t>
            </a:r>
            <a:r>
              <a:rPr lang="en-US" sz="2400" dirty="0">
                <a:solidFill>
                  <a:srgbClr val="FF0000"/>
                </a:solidFill>
              </a:rPr>
              <a:t> ham bor. </a:t>
            </a:r>
            <a:r>
              <a:rPr lang="en-US" sz="2400" dirty="0" err="1">
                <a:solidFill>
                  <a:srgbClr val="FF0000"/>
                </a:solidFill>
              </a:rPr>
              <a:t>Bunga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asosiy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sabab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–</a:t>
            </a:r>
            <a:r>
              <a:rPr lang="ru-RU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quyosh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nuri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kam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tushishidir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97280" y="2075396"/>
            <a:ext cx="103753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FF0000"/>
                </a:solidFill>
              </a:rPr>
              <a:t>Yer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yuzidagi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doimiy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sovuq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joylardan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biri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</a:rPr>
              <a:t>–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Arktika</a:t>
            </a:r>
            <a:r>
              <a:rPr lang="en-US" sz="2400" b="1" dirty="0">
                <a:solidFill>
                  <a:srgbClr val="FF0000"/>
                </a:solidFill>
              </a:rPr>
              <a:t>. </a:t>
            </a:r>
            <a:r>
              <a:rPr lang="en-US" sz="2400" dirty="0">
                <a:solidFill>
                  <a:srgbClr val="FF0000"/>
                </a:solidFill>
              </a:rPr>
              <a:t>U </a:t>
            </a:r>
            <a:r>
              <a:rPr lang="en-US" sz="2400" dirty="0" err="1">
                <a:solidFill>
                  <a:srgbClr val="FF0000"/>
                </a:solidFill>
              </a:rPr>
              <a:t>asosan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suzib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yuruvchi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muzlar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</a:rPr>
              <a:t>–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aysberglar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bilan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qoplangan</a:t>
            </a:r>
            <a:r>
              <a:rPr lang="en-US" sz="2400" dirty="0">
                <a:solidFill>
                  <a:srgbClr val="FF0000"/>
                </a:solidFill>
              </a:rPr>
              <a:t>. </a:t>
            </a:r>
            <a:r>
              <a:rPr lang="en-US" sz="2400" dirty="0" err="1" smtClean="0">
                <a:solidFill>
                  <a:srgbClr val="FF0000"/>
                </a:solidFill>
              </a:rPr>
              <a:t>Arktikada</a:t>
            </a:r>
            <a:r>
              <a:rPr lang="ru-RU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oqayiqlarni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uchratish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mumkin</a:t>
            </a:r>
            <a:r>
              <a:rPr lang="en-US" sz="2400" dirty="0" smtClean="0">
                <a:solidFill>
                  <a:srgbClr val="FF0000"/>
                </a:solidFill>
              </a:rPr>
              <a:t>.</a:t>
            </a:r>
            <a:r>
              <a:rPr lang="ru-RU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Bundan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tashqari</a:t>
            </a:r>
            <a:r>
              <a:rPr lang="en-US" sz="2400" dirty="0">
                <a:solidFill>
                  <a:srgbClr val="FF0000"/>
                </a:solidFill>
              </a:rPr>
              <a:t>, </a:t>
            </a:r>
            <a:r>
              <a:rPr lang="en-US" sz="2400" dirty="0" err="1">
                <a:solidFill>
                  <a:srgbClr val="FF0000"/>
                </a:solidFill>
              </a:rPr>
              <a:t>baland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tog‘larning</a:t>
            </a:r>
            <a:r>
              <a:rPr lang="ru-RU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cho‘qqilari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>
                <a:solidFill>
                  <a:srgbClr val="FF0000"/>
                </a:solidFill>
              </a:rPr>
              <a:t>ham </a:t>
            </a:r>
            <a:r>
              <a:rPr lang="en-US" sz="2400" dirty="0" err="1">
                <a:solidFill>
                  <a:srgbClr val="FF0000"/>
                </a:solidFill>
              </a:rPr>
              <a:t>doimiy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qor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va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muzliklardan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iborat</a:t>
            </a:r>
            <a:endParaRPr lang="en-US" sz="2400" dirty="0">
              <a:solidFill>
                <a:srgbClr val="FF0000"/>
              </a:solidFill>
            </a:endParaRPr>
          </a:p>
          <a:p>
            <a:r>
              <a:rPr lang="en-US" sz="2400" dirty="0" err="1">
                <a:solidFill>
                  <a:srgbClr val="FF0000"/>
                </a:solidFill>
              </a:rPr>
              <a:t>sovuq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joylar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hisoblanadi</a:t>
            </a:r>
            <a:r>
              <a:rPr lang="en-US" sz="2400" dirty="0">
                <a:solidFill>
                  <a:srgbClr val="FF0000"/>
                </a:solidFill>
              </a:rPr>
              <a:t>.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97280" y="4151256"/>
            <a:ext cx="103753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FF0000"/>
                </a:solidFill>
              </a:rPr>
              <a:t>Yer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yuzidagi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eng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sovuq</a:t>
            </a:r>
            <a:r>
              <a:rPr lang="en-US" sz="2400" dirty="0">
                <a:solidFill>
                  <a:srgbClr val="FF0000"/>
                </a:solidFill>
              </a:rPr>
              <a:t> joy – </a:t>
            </a:r>
            <a:r>
              <a:rPr lang="en-US" sz="2400" b="1" dirty="0" err="1">
                <a:solidFill>
                  <a:srgbClr val="FF0000"/>
                </a:solidFill>
              </a:rPr>
              <a:t>Antarktida</a:t>
            </a:r>
            <a:r>
              <a:rPr lang="en-US" sz="2400" b="1" dirty="0">
                <a:solidFill>
                  <a:srgbClr val="FF0000"/>
                </a:solidFill>
              </a:rPr>
              <a:t>. </a:t>
            </a:r>
            <a:r>
              <a:rPr lang="en-US" sz="2400" dirty="0">
                <a:solidFill>
                  <a:srgbClr val="FF0000"/>
                </a:solidFill>
              </a:rPr>
              <a:t>U </a:t>
            </a:r>
            <a:r>
              <a:rPr lang="en-US" sz="2400" dirty="0" err="1">
                <a:solidFill>
                  <a:srgbClr val="FF0000"/>
                </a:solidFill>
              </a:rPr>
              <a:t>yerda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yil</a:t>
            </a:r>
            <a:r>
              <a:rPr lang="ru-RU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davomida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sovuq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havo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va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izg‘irin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shamol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hukmron</a:t>
            </a:r>
            <a:r>
              <a:rPr lang="en-US" sz="2400" dirty="0" smtClean="0">
                <a:solidFill>
                  <a:srgbClr val="FF0000"/>
                </a:solidFill>
              </a:rPr>
              <a:t>.</a:t>
            </a:r>
            <a:r>
              <a:rPr lang="ru-RU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Antarktidada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ko‘p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qor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yog‘ib</a:t>
            </a:r>
            <a:r>
              <a:rPr lang="en-US" sz="2400" dirty="0">
                <a:solidFill>
                  <a:srgbClr val="FF0000"/>
                </a:solidFill>
              </a:rPr>
              <a:t>, </a:t>
            </a:r>
            <a:r>
              <a:rPr lang="en-US" sz="2400" dirty="0" err="1">
                <a:solidFill>
                  <a:srgbClr val="FF0000"/>
                </a:solidFill>
              </a:rPr>
              <a:t>doimiy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muzliklar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hosil</a:t>
            </a:r>
            <a:endParaRPr lang="en-US" sz="2400" dirty="0">
              <a:solidFill>
                <a:srgbClr val="FF0000"/>
              </a:solidFill>
            </a:endParaRPr>
          </a:p>
          <a:p>
            <a:r>
              <a:rPr lang="en-US" sz="2400" dirty="0" err="1">
                <a:solidFill>
                  <a:srgbClr val="FF0000"/>
                </a:solidFill>
              </a:rPr>
              <a:t>bo‘lgan</a:t>
            </a:r>
            <a:r>
              <a:rPr lang="en-US" sz="2400" dirty="0">
                <a:solidFill>
                  <a:srgbClr val="FF0000"/>
                </a:solidFill>
              </a:rPr>
              <a:t>. </a:t>
            </a:r>
            <a:r>
              <a:rPr lang="en-US" sz="2400" dirty="0" err="1">
                <a:solidFill>
                  <a:srgbClr val="FF0000"/>
                </a:solidFill>
              </a:rPr>
              <a:t>Antarktida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muzliklarida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pingvinlarni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uchratish</a:t>
            </a:r>
            <a:r>
              <a:rPr lang="ru-RU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mumkin</a:t>
            </a:r>
            <a:r>
              <a:rPr lang="en-US" sz="2400" dirty="0">
                <a:solidFill>
                  <a:srgbClr val="FF0000"/>
                </a:solidFill>
              </a:rPr>
              <a:t>.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178567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817" y="1"/>
            <a:ext cx="12204817" cy="679986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7160206" cy="4803647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686557" y="1095381"/>
            <a:ext cx="10806067" cy="1793039"/>
          </a:xfrm>
          <a:prstGeom prst="roundRect">
            <a:avLst/>
          </a:prstGeom>
          <a:solidFill>
            <a:schemeClr val="bg1">
              <a:alpha val="40000"/>
            </a:schemeClr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874" b="96987" l="4348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8977" y="4373744"/>
            <a:ext cx="3259031" cy="246907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091" b="90000" l="4111" r="948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5336" y="4178772"/>
            <a:ext cx="5641848" cy="275823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024128" y="1231392"/>
            <a:ext cx="914192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</a:rPr>
              <a:t>Nega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Yer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yuzida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issiq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va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sovuq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joylar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mavjud</a:t>
            </a:r>
            <a:r>
              <a:rPr lang="en-US" sz="3200" dirty="0">
                <a:solidFill>
                  <a:srgbClr val="FF0000"/>
                </a:solidFill>
              </a:rPr>
              <a:t>?</a:t>
            </a:r>
          </a:p>
          <a:p>
            <a:r>
              <a:rPr lang="en-US" sz="3200" dirty="0" err="1">
                <a:solidFill>
                  <a:srgbClr val="FF0000"/>
                </a:solidFill>
              </a:rPr>
              <a:t>Yerning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eng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sovuq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joylarida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qaysi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hayvonlar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yashaydi</a:t>
            </a:r>
            <a:r>
              <a:rPr lang="en-US" sz="3200" dirty="0">
                <a:solidFill>
                  <a:srgbClr val="FF0000"/>
                </a:solidFill>
              </a:rPr>
              <a:t>?</a:t>
            </a:r>
            <a:endParaRPr lang="ru-RU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86129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16352" y="2125117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en-US" sz="5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5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5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 algn="ctr"/>
            <a:r>
              <a:rPr lang="en-US" sz="5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5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5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4859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0" id="{1221942B-8211-4BDB-84DC-7761E18CEC25}" vid="{3C7C254C-2CA3-4AD2-B3EE-EBE365CA87D9}"/>
    </a:ext>
  </a:extLst>
</a:theme>
</file>

<file path=ppt/theme/theme2.xml><?xml version="1.0" encoding="utf-8"?>
<a:theme xmlns:a="http://schemas.openxmlformats.org/drawingml/2006/main" name="1_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0" id="{1221942B-8211-4BDB-84DC-7761E18CEC25}" vid="{3C7C254C-2CA3-4AD2-B3EE-EBE365CA87D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247</Words>
  <Application>Microsoft Office PowerPoint</Application>
  <PresentationFormat>Широкоэкранный</PresentationFormat>
  <Paragraphs>24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Tahoma</vt:lpstr>
      <vt:lpstr>Times New Roman</vt:lpstr>
      <vt:lpstr>Тема10</vt:lpstr>
      <vt:lpstr>1_Тема10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5</cp:revision>
  <dcterms:created xsi:type="dcterms:W3CDTF">2021-11-16T17:36:12Z</dcterms:created>
  <dcterms:modified xsi:type="dcterms:W3CDTF">2021-11-16T18:12:57Z</dcterms:modified>
</cp:coreProperties>
</file>