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3" r:id="rId4"/>
    <p:sldId id="258" r:id="rId5"/>
    <p:sldId id="264" r:id="rId6"/>
    <p:sldId id="259" r:id="rId7"/>
    <p:sldId id="262" r:id="rId8"/>
    <p:sldId id="265" r:id="rId9"/>
    <p:sldId id="266" r:id="rId10"/>
    <p:sldId id="267" r:id="rId11"/>
    <p:sldId id="260" r:id="rId12"/>
    <p:sldId id="26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4660"/>
  </p:normalViewPr>
  <p:slideViewPr>
    <p:cSldViewPr snapToGrid="0">
      <p:cViewPr>
        <p:scale>
          <a:sx n="60" d="100"/>
          <a:sy n="60" d="100"/>
        </p:scale>
        <p:origin x="115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B7C09-7E7A-44BF-A012-250CC2D113D8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176C5-2873-43E1-B89D-07CD5A98D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3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176C5-2873-43E1-B89D-07CD5A98D4D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00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29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9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50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342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57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28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59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96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38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22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2CDCE-7D7A-46A0-AAAA-9FE853FF144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EE044-C0E5-4B4A-9739-4DD2957C7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40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Капля 4"/>
          <p:cNvSpPr/>
          <p:nvPr/>
        </p:nvSpPr>
        <p:spPr>
          <a:xfrm>
            <a:off x="5614737" y="1698649"/>
            <a:ext cx="4347411" cy="3850105"/>
          </a:xfrm>
          <a:prstGeom prst="teardrop">
            <a:avLst>
              <a:gd name="adj" fmla="val 98524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92590" y="2505670"/>
            <a:ext cx="5951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Tabiiy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fanlar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1370" y="3540840"/>
            <a:ext cx="3304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2-sinf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32387" y="444843"/>
            <a:ext cx="9453716" cy="380269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95099" y="743315"/>
            <a:ext cx="170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-BoldMT"/>
              </a:rPr>
              <a:t>Tuproq</a:t>
            </a:r>
            <a:r>
              <a:rPr lang="en-US" sz="3200" b="1" dirty="0" smtClean="0">
                <a:solidFill>
                  <a:srgbClr val="FF0000"/>
                </a:solidFill>
                <a:latin typeface="Arial-BoldMT"/>
              </a:rPr>
              <a:t>-</a:t>
            </a:r>
            <a:endParaRPr lang="en-US" sz="3200" b="1" dirty="0" smtClean="0">
              <a:solidFill>
                <a:srgbClr val="002060"/>
              </a:solidFill>
              <a:latin typeface="Arial-BoldMT"/>
            </a:endParaRPr>
          </a:p>
        </p:txBody>
      </p:sp>
    </p:spTree>
    <p:extLst>
      <p:ext uri="{BB962C8B-B14F-4D97-AF65-F5344CB8AC3E}">
        <p14:creationId xmlns:p14="http://schemas.microsoft.com/office/powerpoint/2010/main" val="3395073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есок - Отрезал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91977" y="3428999"/>
            <a:ext cx="9934833" cy="1458098"/>
          </a:xfrm>
          <a:prstGeom prst="roundRect">
            <a:avLst>
              <a:gd name="adj" fmla="val 42938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1978" y="1050324"/>
            <a:ext cx="9934833" cy="1458098"/>
          </a:xfrm>
          <a:prstGeom prst="roundRect">
            <a:avLst>
              <a:gd name="adj" fmla="val 42938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27439" y="1176914"/>
            <a:ext cx="10542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B0F0"/>
                </a:solidFill>
                <a:latin typeface="ArialMT"/>
              </a:rPr>
              <a:t>Tuproq</a:t>
            </a:r>
            <a:r>
              <a:rPr lang="en-US" sz="4000" b="1" dirty="0">
                <a:solidFill>
                  <a:srgbClr val="00B0F0"/>
                </a:solidFill>
                <a:latin typeface="ArialMT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ArialMT"/>
              </a:rPr>
              <a:t>qum</a:t>
            </a:r>
            <a:r>
              <a:rPr lang="en-US" sz="4000" b="1" dirty="0">
                <a:solidFill>
                  <a:srgbClr val="00B0F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MT"/>
              </a:rPr>
              <a:t>va</a:t>
            </a:r>
            <a:r>
              <a:rPr lang="en-US" sz="4000" b="1" dirty="0">
                <a:solidFill>
                  <a:srgbClr val="00B0F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MT"/>
              </a:rPr>
              <a:t>toshning</a:t>
            </a:r>
            <a:r>
              <a:rPr lang="en-US" sz="4000" b="1" dirty="0">
                <a:solidFill>
                  <a:srgbClr val="00B0F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MT"/>
              </a:rPr>
              <a:t>qaysi</a:t>
            </a:r>
            <a:r>
              <a:rPr lang="en-US" sz="4000" b="1" dirty="0">
                <a:solidFill>
                  <a:srgbClr val="00B0F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MT"/>
              </a:rPr>
              <a:t>biri</a:t>
            </a:r>
            <a:r>
              <a:rPr lang="en-US" sz="4000" b="1" dirty="0">
                <a:solidFill>
                  <a:srgbClr val="00B0F0"/>
                </a:solidFill>
                <a:latin typeface="ArialMT"/>
              </a:rPr>
              <a:t> </a:t>
            </a:r>
            <a:endParaRPr lang="en-US" sz="4000" b="1" dirty="0" smtClean="0">
              <a:solidFill>
                <a:srgbClr val="00B0F0"/>
              </a:solidFill>
              <a:latin typeface="ArialMT"/>
            </a:endParaRPr>
          </a:p>
          <a:p>
            <a:r>
              <a:rPr lang="en-US" sz="4000" b="1" dirty="0" err="1" smtClean="0">
                <a:solidFill>
                  <a:srgbClr val="00B0F0"/>
                </a:solidFill>
                <a:latin typeface="ArialMT"/>
              </a:rPr>
              <a:t>suvni</a:t>
            </a:r>
            <a:r>
              <a:rPr lang="en-US" sz="4000" b="1" dirty="0" smtClean="0">
                <a:solidFill>
                  <a:srgbClr val="00B0F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MT"/>
              </a:rPr>
              <a:t>yaxshi</a:t>
            </a:r>
            <a:r>
              <a:rPr lang="en-US" sz="4000" b="1" dirty="0">
                <a:solidFill>
                  <a:srgbClr val="00B0F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MT"/>
              </a:rPr>
              <a:t>o‘tkazadi</a:t>
            </a:r>
            <a:r>
              <a:rPr lang="en-US" sz="4000" b="1" dirty="0" smtClean="0">
                <a:solidFill>
                  <a:srgbClr val="00B0F0"/>
                </a:solidFill>
                <a:latin typeface="ArialMT"/>
              </a:rPr>
              <a:t>?</a:t>
            </a:r>
            <a:endParaRPr lang="en-US" sz="4000" b="1" dirty="0" smtClean="0">
              <a:solidFill>
                <a:srgbClr val="00B0F0"/>
              </a:solidFill>
              <a:latin typeface="Arial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736" y="3583459"/>
            <a:ext cx="111573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Nega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bino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va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inshootlar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qurishda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endParaRPr lang="en-US" sz="4000" b="1" dirty="0" smtClean="0">
              <a:solidFill>
                <a:srgbClr val="7030A0"/>
              </a:solidFill>
              <a:latin typeface="ArialMT"/>
            </a:endParaRPr>
          </a:p>
          <a:p>
            <a:pPr lvl="0"/>
            <a:r>
              <a:rPr lang="en-US" sz="4000" b="1" dirty="0" err="1" smtClean="0">
                <a:solidFill>
                  <a:srgbClr val="7030A0"/>
                </a:solidFill>
                <a:latin typeface="ArialMT"/>
              </a:rPr>
              <a:t>toshlardan</a:t>
            </a:r>
            <a:r>
              <a:rPr lang="en-US" sz="4000" b="1" dirty="0" smtClean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ko‘p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foydalaniladi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?</a:t>
            </a:r>
            <a:endParaRPr lang="ru-RU" sz="4000" b="1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0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66085" y="2106994"/>
            <a:ext cx="7831527" cy="21236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6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6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77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бои land, земли, почвы, раздел Природа, размер 1920x1200 HD WUXGA -  скачать бесплатно картинку на рабочий стол и теле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7146" y="2632898"/>
            <a:ext cx="11021568" cy="175432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TOSH, QUM VA TUPROQNING</a:t>
            </a:r>
          </a:p>
          <a:p>
            <a:r>
              <a:rPr lang="en-US" sz="5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XUSUSIYATLARINI 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O‘RGANISH</a:t>
            </a:r>
            <a:endParaRPr lang="ru-RU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23872" y="1040530"/>
            <a:ext cx="80264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AMALIY MASHG‘ULOT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81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 сфере экологии повышаются штрафы за нарушения, вводятся новые санкции |  NORMA.U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19347" y="339214"/>
            <a:ext cx="11497350" cy="5678127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67715" y="2050026"/>
            <a:ext cx="398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3394" y="294970"/>
            <a:ext cx="10073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Qizil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kitob</a:t>
            </a:r>
            <a:r>
              <a:rPr lang="en-US" sz="4000" b="1" dirty="0" smtClean="0">
                <a:solidFill>
                  <a:srgbClr val="FF0000"/>
                </a:solidFill>
              </a:rPr>
              <a:t>- </a:t>
            </a:r>
            <a:r>
              <a:rPr lang="en-US" sz="4000" b="1" dirty="0" err="1" smtClean="0">
                <a:solidFill>
                  <a:srgbClr val="002060"/>
                </a:solidFill>
              </a:rPr>
              <a:t>yo‘qolib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borayotgan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yoki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yo‘qolish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xavfida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bo‘lgan</a:t>
            </a:r>
            <a:r>
              <a:rPr lang="en-US" sz="4000" b="1" dirty="0" smtClean="0">
                <a:solidFill>
                  <a:srgbClr val="002060"/>
                </a:solidFill>
              </a:rPr>
              <a:t>  </a:t>
            </a:r>
            <a:r>
              <a:rPr lang="en-US" sz="4000" b="1" dirty="0" err="1" smtClean="0">
                <a:solidFill>
                  <a:srgbClr val="002060"/>
                </a:solidFill>
              </a:rPr>
              <a:t>o‘simlik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va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hayvon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turlarini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qayd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qiluvchi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davlat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hujjati</a:t>
            </a:r>
            <a:r>
              <a:rPr lang="en-US" sz="4000" b="1" dirty="0" smtClean="0">
                <a:solidFill>
                  <a:srgbClr val="002060"/>
                </a:solidFill>
              </a:rPr>
              <a:t>.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74" y="2278206"/>
            <a:ext cx="2974259" cy="3787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57" y="2278206"/>
            <a:ext cx="3194253" cy="37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5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831" y="0"/>
            <a:ext cx="6664169" cy="686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23895" b="5703"/>
          <a:stretch/>
        </p:blipFill>
        <p:spPr>
          <a:xfrm>
            <a:off x="208940" y="347526"/>
            <a:ext cx="7283373" cy="651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060" y="1911930"/>
            <a:ext cx="6623760" cy="479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26720" y="1104021"/>
            <a:ext cx="6380365" cy="407964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13741" y="1533601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Qumda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yalangoyoq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yugurganmisiz</a:t>
            </a:r>
            <a:r>
              <a:rPr lang="en-US" sz="4000" b="1" dirty="0" smtClean="0">
                <a:solidFill>
                  <a:srgbClr val="7030A0"/>
                </a:solidFill>
                <a:latin typeface="ArialMT"/>
              </a:rPr>
              <a:t>?</a:t>
            </a:r>
          </a:p>
          <a:p>
            <a:endParaRPr lang="en-US" dirty="0">
              <a:solidFill>
                <a:srgbClr val="7030A0"/>
              </a:solidFill>
              <a:latin typeface="Arial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995" y="3105120"/>
            <a:ext cx="59811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MT"/>
              </a:rPr>
              <a:t>Tosh </a:t>
            </a:r>
            <a:r>
              <a:rPr lang="en-US" sz="3600" b="1" dirty="0" err="1" smtClean="0">
                <a:solidFill>
                  <a:srgbClr val="00B050"/>
                </a:solidFill>
                <a:latin typeface="ArialMT"/>
              </a:rPr>
              <a:t>va</a:t>
            </a:r>
            <a:r>
              <a:rPr lang="en-US" sz="36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MT"/>
              </a:rPr>
              <a:t>qumning</a:t>
            </a:r>
            <a:r>
              <a:rPr lang="en-US" sz="36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MT"/>
              </a:rPr>
              <a:t>qanday</a:t>
            </a:r>
            <a:r>
              <a:rPr lang="en-US" sz="3600" b="1" dirty="0" smtClean="0">
                <a:solidFill>
                  <a:srgbClr val="00B050"/>
                </a:solidFill>
                <a:latin typeface="ArialMT"/>
              </a:rPr>
              <a:t> </a:t>
            </a:r>
            <a:endParaRPr lang="en-US" sz="3600" b="1" dirty="0" smtClean="0">
              <a:solidFill>
                <a:srgbClr val="00B050"/>
              </a:solidFill>
              <a:latin typeface="ArialMT"/>
            </a:endParaRPr>
          </a:p>
          <a:p>
            <a:r>
              <a:rPr lang="en-US" sz="3600" b="1" dirty="0" err="1" smtClean="0">
                <a:solidFill>
                  <a:srgbClr val="00B050"/>
                </a:solidFill>
                <a:latin typeface="ArialMT"/>
              </a:rPr>
              <a:t>o‘xshash</a:t>
            </a:r>
            <a:r>
              <a:rPr lang="en-US" sz="36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MT"/>
              </a:rPr>
              <a:t>va</a:t>
            </a:r>
            <a:r>
              <a:rPr lang="en-US" sz="36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MT"/>
              </a:rPr>
              <a:t>farqli</a:t>
            </a:r>
            <a:r>
              <a:rPr lang="en-US" sz="36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MT"/>
              </a:rPr>
              <a:t>jihatlari</a:t>
            </a:r>
            <a:r>
              <a:rPr lang="en-US" sz="3600" b="1" dirty="0" smtClean="0">
                <a:solidFill>
                  <a:srgbClr val="00B050"/>
                </a:solidFill>
                <a:latin typeface="ArialMT"/>
              </a:rPr>
              <a:t> </a:t>
            </a:r>
            <a:endParaRPr lang="en-US" sz="3600" b="1" dirty="0" smtClean="0">
              <a:solidFill>
                <a:srgbClr val="00B050"/>
              </a:solidFill>
              <a:latin typeface="ArialMT"/>
            </a:endParaRPr>
          </a:p>
          <a:p>
            <a:r>
              <a:rPr lang="en-US" sz="3600" b="1" dirty="0" err="1" smtClean="0">
                <a:solidFill>
                  <a:srgbClr val="00B050"/>
                </a:solidFill>
                <a:latin typeface="ArialMT"/>
              </a:rPr>
              <a:t>bor</a:t>
            </a:r>
            <a:r>
              <a:rPr lang="en-US" sz="3600" b="1" dirty="0" smtClean="0">
                <a:solidFill>
                  <a:srgbClr val="00B050"/>
                </a:solidFill>
                <a:latin typeface="ArialMT"/>
              </a:rPr>
              <a:t>?</a:t>
            </a:r>
            <a:endParaRPr lang="ru-RU" sz="3600" b="1" dirty="0" smtClean="0">
              <a:solidFill>
                <a:srgbClr val="00B05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799" y="-296263"/>
            <a:ext cx="6664169" cy="7418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23895" b="5703"/>
          <a:stretch/>
        </p:blipFill>
        <p:spPr>
          <a:xfrm>
            <a:off x="-98854" y="-78051"/>
            <a:ext cx="7895968" cy="7058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721" y="1510876"/>
            <a:ext cx="7749960" cy="561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26720" y="1104021"/>
            <a:ext cx="6380365" cy="407964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67701" y="1622089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b="1" dirty="0" smtClean="0">
              <a:solidFill>
                <a:srgbClr val="7030A0"/>
              </a:solidFill>
              <a:latin typeface="ArialMT"/>
            </a:endParaRPr>
          </a:p>
          <a:p>
            <a:endParaRPr lang="en-US" dirty="0">
              <a:solidFill>
                <a:srgbClr val="7030A0"/>
              </a:solidFill>
              <a:latin typeface="ArialM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047" y="1232019"/>
            <a:ext cx="414568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MT"/>
              </a:rPr>
              <a:t>Cho‘llar</a:t>
            </a:r>
            <a:r>
              <a:rPr lang="en-US" sz="40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MT"/>
              </a:rPr>
              <a:t>asosan</a:t>
            </a:r>
            <a:r>
              <a:rPr lang="en-US" sz="4000" b="1" dirty="0">
                <a:solidFill>
                  <a:srgbClr val="002060"/>
                </a:solidFill>
                <a:latin typeface="ArialMT"/>
              </a:rPr>
              <a:t> </a:t>
            </a:r>
            <a:endParaRPr lang="en-US" sz="4000" b="1" dirty="0" smtClean="0">
              <a:solidFill>
                <a:srgbClr val="002060"/>
              </a:solidFill>
              <a:latin typeface="ArialMT"/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  <a:latin typeface="ArialMT"/>
              </a:rPr>
              <a:t>qumliklardan</a:t>
            </a:r>
            <a:r>
              <a:rPr lang="en-US" sz="4000" b="1" dirty="0" smtClean="0">
                <a:solidFill>
                  <a:srgbClr val="002060"/>
                </a:solidFill>
                <a:latin typeface="ArialMT"/>
              </a:rPr>
              <a:t> </a:t>
            </a:r>
          </a:p>
          <a:p>
            <a:r>
              <a:rPr lang="en-US" sz="4000" b="1" dirty="0" err="1" smtClean="0">
                <a:solidFill>
                  <a:srgbClr val="002060"/>
                </a:solidFill>
                <a:latin typeface="ArialMT"/>
              </a:rPr>
              <a:t>iborat</a:t>
            </a:r>
            <a:r>
              <a:rPr lang="en-US" sz="4000" b="1" dirty="0" smtClean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MT"/>
              </a:rPr>
              <a:t>bo‘ladi</a:t>
            </a:r>
            <a:r>
              <a:rPr lang="en-US" sz="2400" b="1" dirty="0" smtClean="0">
                <a:solidFill>
                  <a:srgbClr val="002060"/>
                </a:solidFill>
                <a:latin typeface="ArialMT"/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9384" y="319006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Toshlar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tog‘li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MT"/>
              </a:rPr>
              <a:t>hududlarda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ArialMT"/>
              </a:rPr>
              <a:t>keng</a:t>
            </a:r>
            <a:r>
              <a:rPr lang="en-US" sz="4000" b="1" dirty="0" smtClean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ArialMT"/>
              </a:rPr>
              <a:t>tarqalgan</a:t>
            </a:r>
            <a:r>
              <a:rPr lang="en-US" sz="4000" b="1" dirty="0">
                <a:solidFill>
                  <a:srgbClr val="7030A0"/>
                </a:solidFill>
                <a:latin typeface="ArialMT"/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7701" y="222020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9730"/>
          <a:stretch/>
        </p:blipFill>
        <p:spPr>
          <a:xfrm>
            <a:off x="8243109" y="3004405"/>
            <a:ext cx="5466590" cy="480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9730"/>
          <a:stretch/>
        </p:blipFill>
        <p:spPr>
          <a:xfrm>
            <a:off x="4930086" y="2257756"/>
            <a:ext cx="5466590" cy="563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9730"/>
          <a:stretch/>
        </p:blipFill>
        <p:spPr>
          <a:xfrm>
            <a:off x="-214248" y="2113995"/>
            <a:ext cx="5466590" cy="563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224" y="-2718873"/>
            <a:ext cx="13267660" cy="5840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224" y="2373350"/>
            <a:ext cx="13267660" cy="266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25930" y="4935938"/>
            <a:ext cx="8659076" cy="1244502"/>
          </a:xfrm>
          <a:prstGeom prst="roundRect">
            <a:avLst>
              <a:gd name="adj" fmla="val 3553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9213" y="2972321"/>
            <a:ext cx="8226152" cy="1400379"/>
          </a:xfrm>
          <a:prstGeom prst="roundRect">
            <a:avLst>
              <a:gd name="adj" fmla="val 3553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9213" y="791331"/>
            <a:ext cx="7319807" cy="1244502"/>
          </a:xfrm>
          <a:prstGeom prst="roundRect">
            <a:avLst>
              <a:gd name="adj" fmla="val 3553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29172" y="916513"/>
            <a:ext cx="7129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-BoldMT"/>
              </a:rPr>
              <a:t>Tosh </a:t>
            </a:r>
            <a:r>
              <a:rPr lang="en-US" sz="3200" b="1" dirty="0" smtClean="0">
                <a:solidFill>
                  <a:srgbClr val="C00000"/>
                </a:solidFill>
                <a:latin typeface="ArialMT"/>
              </a:rPr>
              <a:t>– </a:t>
            </a:r>
            <a:r>
              <a:rPr lang="en-US" sz="3200" b="1" dirty="0" err="1" smtClean="0">
                <a:solidFill>
                  <a:srgbClr val="7030A0"/>
                </a:solidFill>
                <a:latin typeface="ArialMT"/>
              </a:rPr>
              <a:t>qattiq</a:t>
            </a:r>
            <a:r>
              <a:rPr lang="en-US" sz="3200" b="1" dirty="0" smtClean="0">
                <a:solidFill>
                  <a:srgbClr val="7030A0"/>
                </a:solidFill>
                <a:latin typeface="ArialMT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ArialMT"/>
              </a:rPr>
              <a:t>suvda</a:t>
            </a:r>
            <a:r>
              <a:rPr lang="en-US" sz="3200" b="1" dirty="0" smtClean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MT"/>
              </a:rPr>
              <a:t>erimaydigan</a:t>
            </a:r>
            <a:endParaRPr lang="en-US" sz="3200" b="1" dirty="0" smtClean="0">
              <a:solidFill>
                <a:srgbClr val="7030A0"/>
              </a:solidFill>
              <a:latin typeface="ArialMT"/>
            </a:endParaRPr>
          </a:p>
          <a:p>
            <a:r>
              <a:rPr lang="en-US" sz="3200" b="1" dirty="0" err="1" smtClean="0">
                <a:solidFill>
                  <a:srgbClr val="7030A0"/>
                </a:solidFill>
                <a:latin typeface="ArialMT"/>
              </a:rPr>
              <a:t>mustahkam</a:t>
            </a:r>
            <a:r>
              <a:rPr lang="en-US" sz="3200" b="1" dirty="0" smtClean="0">
                <a:solidFill>
                  <a:srgbClr val="7030A0"/>
                </a:solidFill>
                <a:latin typeface="ArialMT"/>
              </a:rPr>
              <a:t> tog‘ </a:t>
            </a:r>
            <a:r>
              <a:rPr lang="en-US" sz="3200" b="1" dirty="0" err="1" smtClean="0">
                <a:solidFill>
                  <a:srgbClr val="7030A0"/>
                </a:solidFill>
                <a:latin typeface="ArialMT"/>
              </a:rPr>
              <a:t>jinsi</a:t>
            </a:r>
            <a:r>
              <a:rPr lang="en-US" sz="3200" b="1" dirty="0" smtClean="0">
                <a:solidFill>
                  <a:srgbClr val="7030A0"/>
                </a:solidFill>
                <a:latin typeface="ArialMT"/>
              </a:rPr>
              <a:t>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2324" y="5057293"/>
            <a:ext cx="6886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-BoldMT"/>
              </a:rPr>
              <a:t>Tuproq</a:t>
            </a:r>
            <a:r>
              <a:rPr lang="en-US" sz="2800" b="1" dirty="0" smtClean="0">
                <a:solidFill>
                  <a:srgbClr val="C00000"/>
                </a:solidFill>
                <a:latin typeface="Arial-BoldM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MT"/>
              </a:rPr>
              <a:t>– </a:t>
            </a:r>
            <a:r>
              <a:rPr lang="en-US" sz="2800" b="1" dirty="0" err="1" smtClean="0">
                <a:solidFill>
                  <a:srgbClr val="00B050"/>
                </a:solidFill>
                <a:latin typeface="ArialMT"/>
              </a:rPr>
              <a:t>yer</a:t>
            </a:r>
            <a:r>
              <a:rPr lang="en-US" sz="28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MT"/>
              </a:rPr>
              <a:t>yuzasining</a:t>
            </a:r>
            <a:r>
              <a:rPr lang="en-US" sz="28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MT"/>
              </a:rPr>
              <a:t>unumdorlik</a:t>
            </a:r>
            <a:r>
              <a:rPr lang="en-US" sz="28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MT"/>
              </a:rPr>
              <a:t>xususiyatiga</a:t>
            </a:r>
            <a:r>
              <a:rPr lang="en-US" sz="28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MT"/>
              </a:rPr>
              <a:t>ega</a:t>
            </a:r>
            <a:r>
              <a:rPr lang="en-US" sz="2800" b="1" dirty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MT"/>
              </a:rPr>
              <a:t>bo‘lgan</a:t>
            </a:r>
            <a:r>
              <a:rPr lang="en-US" sz="28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MT"/>
              </a:rPr>
              <a:t>ustki</a:t>
            </a:r>
            <a:r>
              <a:rPr lang="en-US" sz="2800" b="1" dirty="0" smtClean="0">
                <a:solidFill>
                  <a:srgbClr val="00B05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MT"/>
              </a:rPr>
              <a:t>qatlami</a:t>
            </a:r>
            <a:r>
              <a:rPr lang="en-US" sz="2800" b="1" dirty="0" smtClean="0">
                <a:solidFill>
                  <a:srgbClr val="00B050"/>
                </a:solidFill>
                <a:latin typeface="ArialMT"/>
              </a:rPr>
              <a:t>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5929" y="2993776"/>
            <a:ext cx="65251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-BoldMT"/>
              </a:rPr>
              <a:t>Qum </a:t>
            </a:r>
            <a:r>
              <a:rPr lang="en-US" sz="2800" b="1" dirty="0">
                <a:solidFill>
                  <a:srgbClr val="C00000"/>
                </a:solidFill>
                <a:latin typeface="ArialMT"/>
              </a:rPr>
              <a:t>– </a:t>
            </a:r>
            <a:r>
              <a:rPr lang="en-US" sz="2800" b="1" dirty="0" err="1">
                <a:solidFill>
                  <a:srgbClr val="0070C0"/>
                </a:solidFill>
                <a:latin typeface="ArialMT"/>
              </a:rPr>
              <a:t>mayda</a:t>
            </a:r>
            <a:r>
              <a:rPr lang="en-US" sz="2800" b="1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MT"/>
              </a:rPr>
              <a:t>zarrachalardan</a:t>
            </a:r>
            <a:r>
              <a:rPr lang="en-US" sz="2800" b="1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MT"/>
              </a:rPr>
              <a:t>tashkil</a:t>
            </a:r>
            <a:r>
              <a:rPr lang="en-US" sz="2800" b="1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MT"/>
              </a:rPr>
              <a:t>topgan</a:t>
            </a:r>
            <a:r>
              <a:rPr lang="en-US" sz="2800" b="1" dirty="0">
                <a:solidFill>
                  <a:srgbClr val="0070C0"/>
                </a:solidFill>
                <a:latin typeface="ArialMT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MT"/>
              </a:rPr>
              <a:t>bir-biri</a:t>
            </a:r>
            <a:r>
              <a:rPr lang="en-US" sz="2800" b="1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MT"/>
              </a:rPr>
              <a:t>bilan</a:t>
            </a:r>
            <a:r>
              <a:rPr lang="en-US" sz="2800" b="1" dirty="0" smtClean="0">
                <a:solidFill>
                  <a:srgbClr val="0070C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MT"/>
              </a:rPr>
              <a:t>birikmaydigan</a:t>
            </a:r>
            <a:r>
              <a:rPr lang="en-US" sz="2800" b="1" dirty="0">
                <a:solidFill>
                  <a:srgbClr val="0070C0"/>
                </a:solidFill>
                <a:latin typeface="ArialMT"/>
              </a:rPr>
              <a:t> tog‘ </a:t>
            </a:r>
            <a:r>
              <a:rPr lang="en-US" sz="2800" b="1" dirty="0" err="1">
                <a:solidFill>
                  <a:srgbClr val="0070C0"/>
                </a:solidFill>
                <a:latin typeface="ArialMT"/>
              </a:rPr>
              <a:t>jinsi</a:t>
            </a:r>
            <a:r>
              <a:rPr lang="en-US" sz="2800" b="1" dirty="0">
                <a:solidFill>
                  <a:srgbClr val="0070C0"/>
                </a:solidFill>
                <a:latin typeface="ArialMT"/>
              </a:rPr>
              <a:t>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0" grpId="0" animBg="1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98" y="0"/>
            <a:ext cx="12252997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362185" y="444843"/>
            <a:ext cx="6264876" cy="5968314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0832" y="506627"/>
            <a:ext cx="3923223" cy="5165124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62866" y="1283846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MT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Idishdagi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tuproq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, tosh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va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MT"/>
              </a:rPr>
              <a:t>qumdan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MT"/>
              </a:rPr>
              <a:t>namuna</a:t>
            </a:r>
            <a:r>
              <a:rPr lang="en-US" sz="2800" b="1" dirty="0" smtClean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olib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ehtiyotkorlik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MT"/>
              </a:rPr>
              <a:t>bilan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MT"/>
              </a:rPr>
              <a:t>likopchalarga</a:t>
            </a:r>
            <a:r>
              <a:rPr lang="en-US" sz="2800" b="1" dirty="0" smtClean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to‘king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.</a:t>
            </a:r>
          </a:p>
          <a:p>
            <a:r>
              <a:rPr lang="en-US" sz="2800" b="1" dirty="0">
                <a:solidFill>
                  <a:srgbClr val="7030A0"/>
                </a:solidFill>
                <a:latin typeface="ArialMT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Likopchalardagi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tuproq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va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qum</a:t>
            </a:r>
            <a:endParaRPr lang="en-US" sz="2800" b="1" dirty="0">
              <a:solidFill>
                <a:srgbClr val="7030A0"/>
              </a:solidFill>
              <a:latin typeface="ArialMT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zarralari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toshni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lupa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orqali</a:t>
            </a:r>
            <a:endParaRPr lang="en-US" sz="2800" b="1" dirty="0">
              <a:solidFill>
                <a:srgbClr val="7030A0"/>
              </a:solidFill>
              <a:latin typeface="ArialMT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kuzating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.</a:t>
            </a:r>
          </a:p>
          <a:p>
            <a:r>
              <a:rPr lang="en-US" sz="2800" b="1" dirty="0">
                <a:solidFill>
                  <a:srgbClr val="7030A0"/>
                </a:solidFill>
                <a:latin typeface="ArialMT"/>
              </a:rPr>
              <a:t>3.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Likopchalardagi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tosh,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qum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va</a:t>
            </a:r>
            <a:endParaRPr lang="en-US" sz="2800" b="1" dirty="0">
              <a:solidFill>
                <a:srgbClr val="7030A0"/>
              </a:solidFill>
              <a:latin typeface="ArialMT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tuproqning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ustiga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suv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quying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.</a:t>
            </a:r>
          </a:p>
          <a:p>
            <a:r>
              <a:rPr lang="en-US" sz="2800" b="1" dirty="0">
                <a:solidFill>
                  <a:srgbClr val="7030A0"/>
                </a:solidFill>
                <a:latin typeface="ArialMT"/>
              </a:rPr>
              <a:t>4.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Tuproq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qum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va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MT"/>
              </a:rPr>
              <a:t>toshni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MT"/>
              </a:rPr>
              <a:t>qo‘lingizga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MT"/>
              </a:rPr>
              <a:t>oling</a:t>
            </a:r>
            <a:r>
              <a:rPr lang="en-US" sz="2800" b="1" dirty="0">
                <a:solidFill>
                  <a:srgbClr val="7030A0"/>
                </a:solidFill>
                <a:latin typeface="ArialMT"/>
              </a:rPr>
              <a:t>.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ArialMT"/>
              </a:rPr>
              <a:t>Xulosa</a:t>
            </a:r>
            <a:r>
              <a:rPr lang="en-US" sz="2800" b="1" dirty="0">
                <a:solidFill>
                  <a:srgbClr val="C00000"/>
                </a:solidFill>
                <a:latin typeface="ArialM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MT"/>
              </a:rPr>
              <a:t>qiling</a:t>
            </a:r>
            <a:r>
              <a:rPr lang="en-US" sz="2800" b="1" dirty="0">
                <a:solidFill>
                  <a:srgbClr val="C00000"/>
                </a:solidFill>
                <a:latin typeface="ArialMT"/>
              </a:rPr>
              <a:t>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83590" y="206399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rialMT"/>
              </a:rPr>
              <a:t>Likopchalar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rialMT"/>
            </a:endParaRPr>
          </a:p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rialMT"/>
              </a:rPr>
              <a:t>Suv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rialMT"/>
            </a:endParaRPr>
          </a:p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rialMT"/>
              </a:rPr>
              <a:t>Lupa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rialMT"/>
            </a:endParaRPr>
          </a:p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rialMT"/>
              </a:rPr>
              <a:t>Tuproq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rialMT"/>
            </a:endParaRPr>
          </a:p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MT"/>
              </a:rPr>
              <a:t>Qum</a:t>
            </a:r>
          </a:p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MT"/>
              </a:rPr>
              <a:t>Tosh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39699" y="699071"/>
            <a:ext cx="3190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-BoldMT"/>
              </a:rPr>
              <a:t>Bajarish</a:t>
            </a:r>
            <a:r>
              <a:rPr lang="en-US" sz="3200" b="1" dirty="0">
                <a:solidFill>
                  <a:srgbClr val="0070C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BoldMT"/>
              </a:rPr>
              <a:t>tartibi</a:t>
            </a:r>
            <a:r>
              <a:rPr lang="en-US" sz="3200" b="1" dirty="0" smtClean="0">
                <a:solidFill>
                  <a:srgbClr val="0070C0"/>
                </a:solidFill>
                <a:latin typeface="Arial-BoldMT"/>
              </a:rPr>
              <a:t>: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01928" y="991458"/>
            <a:ext cx="3330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BoldMT"/>
              </a:rPr>
              <a:t>Bizga</a:t>
            </a:r>
            <a:r>
              <a:rPr lang="en-US" sz="4000" b="1" dirty="0">
                <a:solidFill>
                  <a:srgbClr val="FF0000"/>
                </a:solidFill>
                <a:latin typeface="Arial-BoldM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BoldMT"/>
              </a:rPr>
              <a:t>kerak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93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мни - что это такое и как они разрушаются (окружающий мир, 1 класс) —  Природа Ми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032387" y="444843"/>
            <a:ext cx="9453716" cy="380269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95099" y="743315"/>
            <a:ext cx="862928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BoldMT"/>
              </a:rPr>
              <a:t>Tosh-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qattiq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jism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.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Yaxlit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massa</a:t>
            </a:r>
            <a:endParaRPr lang="en-US" sz="3200" b="1" dirty="0" smtClean="0">
              <a:solidFill>
                <a:srgbClr val="7030A0"/>
              </a:solidFill>
              <a:latin typeface="Arial-BoldMT"/>
            </a:endParaRPr>
          </a:p>
          <a:p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yoki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bo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‘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lak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–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bo‘lak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uchraydi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suv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kor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</a:p>
          <a:p>
            <a:r>
              <a:rPr lang="en-US" sz="3200" b="1" dirty="0" err="1">
                <a:solidFill>
                  <a:srgbClr val="7030A0"/>
                </a:solidFill>
                <a:latin typeface="Arial-BoldMT"/>
              </a:rPr>
              <a:t>q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ilmaydigan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qattiq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mo‘rt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, tog‘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jinslarining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</a:p>
          <a:p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umumiy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nomi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.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Uning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bir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qancha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turlari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bor.</a:t>
            </a:r>
          </a:p>
          <a:p>
            <a:r>
              <a:rPr lang="en-US" sz="3200" b="1" dirty="0" err="1">
                <a:solidFill>
                  <a:srgbClr val="7030A0"/>
                </a:solidFill>
                <a:latin typeface="Arial-BoldMT"/>
              </a:rPr>
              <a:t>o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hak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tosh, </a:t>
            </a:r>
            <a:r>
              <a:rPr lang="en-US" sz="3200" b="1" dirty="0" err="1">
                <a:solidFill>
                  <a:srgbClr val="7030A0"/>
                </a:solidFill>
                <a:latin typeface="Arial-BoldMT"/>
              </a:rPr>
              <a:t>m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armar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tosh,  </a:t>
            </a:r>
            <a:r>
              <a:rPr lang="en-US" sz="3200" b="1" dirty="0" err="1">
                <a:solidFill>
                  <a:srgbClr val="7030A0"/>
                </a:solidFill>
                <a:latin typeface="Arial-BoldMT"/>
              </a:rPr>
              <a:t>c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haqmoq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tosh, </a:t>
            </a:r>
          </a:p>
          <a:p>
            <a:r>
              <a:rPr lang="en-US" sz="3200" b="1" dirty="0" err="1">
                <a:solidFill>
                  <a:srgbClr val="7030A0"/>
                </a:solidFill>
                <a:latin typeface="Arial-BoldMT"/>
              </a:rPr>
              <a:t>x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arsang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tosh,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qayroq</a:t>
            </a:r>
            <a:r>
              <a:rPr lang="en-US" sz="3200" b="1" dirty="0" smtClean="0">
                <a:solidFill>
                  <a:srgbClr val="7030A0"/>
                </a:solidFill>
                <a:latin typeface="Arial-BoldMT"/>
              </a:rPr>
              <a:t> tosh </a:t>
            </a:r>
            <a:r>
              <a:rPr lang="en-US" sz="3200" b="1" dirty="0" err="1" smtClean="0">
                <a:solidFill>
                  <a:srgbClr val="7030A0"/>
                </a:solidFill>
                <a:latin typeface="Arial-BoldMT"/>
              </a:rPr>
              <a:t>kabilar</a:t>
            </a:r>
            <a:r>
              <a:rPr lang="en-US" sz="3200" b="1" dirty="0">
                <a:solidFill>
                  <a:srgbClr val="7030A0"/>
                </a:solidFill>
                <a:latin typeface="Arial-BoldMT"/>
              </a:rPr>
              <a:t>.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03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есок - Отрезал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032387" y="444843"/>
            <a:ext cx="9453716" cy="380269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95099" y="743315"/>
            <a:ext cx="918071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BoldMT"/>
              </a:rPr>
              <a:t>Qum-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bir-biri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bilan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birlashmaydigan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mayda</a:t>
            </a:r>
            <a:endParaRPr lang="en-US" sz="3200" b="1" dirty="0" smtClean="0">
              <a:solidFill>
                <a:srgbClr val="002060"/>
              </a:solidFill>
              <a:latin typeface="Arial-BoldMT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zarrachalardan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tashkil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topgan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cho‘kindi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tog ‘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jinsi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Dumaloq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va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qirrali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zarrachalardan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tarkib</a:t>
            </a:r>
            <a:endParaRPr lang="en-US" sz="3200" b="1" dirty="0" smtClean="0">
              <a:solidFill>
                <a:srgbClr val="002060"/>
              </a:solidFill>
              <a:latin typeface="Arial-BoldMT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BoldMT"/>
              </a:rPr>
              <a:t>topgan</a:t>
            </a:r>
            <a:r>
              <a:rPr lang="en-US" sz="3200" b="1" dirty="0" smtClean="0">
                <a:solidFill>
                  <a:srgbClr val="002060"/>
                </a:solidFill>
                <a:latin typeface="Arial-BoldMT"/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86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257</Words>
  <Application>Microsoft Office PowerPoint</Application>
  <PresentationFormat>Широкоэкранный</PresentationFormat>
  <Paragraphs>52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Arial-BoldMT</vt:lpstr>
      <vt:lpstr>ArialMT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Sh. Abdulaziz</cp:lastModifiedBy>
  <cp:revision>14</cp:revision>
  <dcterms:created xsi:type="dcterms:W3CDTF">2021-11-19T15:26:05Z</dcterms:created>
  <dcterms:modified xsi:type="dcterms:W3CDTF">2021-12-04T03:42:00Z</dcterms:modified>
</cp:coreProperties>
</file>