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3BE1-00F0-43F3-AA8A-5BF151BF40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71F2-890A-4CDA-843C-607CFF46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1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3BE1-00F0-43F3-AA8A-5BF151BF40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71F2-890A-4CDA-843C-607CFF46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3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3BE1-00F0-43F3-AA8A-5BF151BF40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71F2-890A-4CDA-843C-607CFF46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3BE1-00F0-43F3-AA8A-5BF151BF40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71F2-890A-4CDA-843C-607CFF46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1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3BE1-00F0-43F3-AA8A-5BF151BF40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71F2-890A-4CDA-843C-607CFF46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2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3BE1-00F0-43F3-AA8A-5BF151BF40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71F2-890A-4CDA-843C-607CFF46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2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3BE1-00F0-43F3-AA8A-5BF151BF40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71F2-890A-4CDA-843C-607CFF46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8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3BE1-00F0-43F3-AA8A-5BF151BF40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71F2-890A-4CDA-843C-607CFF46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0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3BE1-00F0-43F3-AA8A-5BF151BF40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71F2-890A-4CDA-843C-607CFF46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0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3BE1-00F0-43F3-AA8A-5BF151BF40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71F2-890A-4CDA-843C-607CFF46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6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3BE1-00F0-43F3-AA8A-5BF151BF40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71F2-890A-4CDA-843C-607CFF46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3BE1-00F0-43F3-AA8A-5BF151BF4086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71F2-890A-4CDA-843C-607CFF46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7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natworld.info/wp-content/uploads/2018/01/%D0%A1%D0%BE%D1%87%D0%B8%D0%BD%D0%B5%D0%BD%D0%B8%D0%B5-%D0%BD%D0%B0-%D1%82%D0%B5%D0%BC%D1%83-%D0%9F%D1%80%D0%B8%D1%80%D0%BE%D0%B4%D0%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" y="0"/>
            <a:ext cx="12195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4454012" y="1989957"/>
            <a:ext cx="6592529" cy="2878085"/>
          </a:xfrm>
          <a:prstGeom prst="homePlate">
            <a:avLst/>
          </a:prstGeom>
          <a:ln>
            <a:noFill/>
          </a:ln>
          <a:effectLst>
            <a:glow rad="355600">
              <a:schemeClr val="bg1"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15102" y="2195360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2712" y="3508759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ена нефти Brent поднялась выше 57 долларов за баррель - РИА Новости,  13.01.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587500" y="1384300"/>
            <a:ext cx="8699500" cy="31877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0063" y="1784466"/>
            <a:ext cx="93118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8-BOB YUZASIDAN TOPSHIRIQLAR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64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требители энергии» посчитали, что российские заводы платят за  электричество больше американск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9187" y="436716"/>
            <a:ext cx="6743290" cy="220395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51639" y="878282"/>
            <a:ext cx="6794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err="1" smtClean="0">
                <a:solidFill>
                  <a:srgbClr val="C00000"/>
                </a:solidFill>
                <a:latin typeface="ArialMT"/>
              </a:rPr>
              <a:t>Quyidagilarning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MT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MT"/>
              </a:rPr>
              <a:t>biri</a:t>
            </a:r>
            <a:endParaRPr lang="en-US" sz="3600" dirty="0">
              <a:solidFill>
                <a:srgbClr val="C00000"/>
              </a:solidFill>
              <a:latin typeface="ArialMT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ArialMT"/>
              </a:rPr>
              <a:t>tabiiy</a:t>
            </a:r>
            <a:r>
              <a:rPr lang="en-US" sz="3600" dirty="0" smtClean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MT"/>
              </a:rPr>
              <a:t>Boyliklarga</a:t>
            </a:r>
            <a:r>
              <a:rPr lang="en-US" sz="3600" dirty="0" smtClean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MT"/>
              </a:rPr>
              <a:t>kirmaydi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55176" l="3594" r="91172">
                        <a14:foregroundMark x1="72266" y1="38672" x2="88203" y2="41016"/>
                        <a14:foregroundMark x1="73672" y1="46680" x2="83438" y2="47949"/>
                        <a14:foregroundMark x1="77031" y1="51465" x2="87031" y2="49512"/>
                        <a14:foregroundMark x1="70938" y1="51758" x2="70938" y2="51758"/>
                        <a14:foregroundMark x1="32734" y1="38086" x2="32734" y2="38086"/>
                        <a14:foregroundMark x1="9453" y1="36719" x2="23906" y2="44141"/>
                        <a14:backgroundMark x1="16719" y1="35254" x2="16719" y2="35254"/>
                        <a14:backgroundMark x1="10938" y1="33301" x2="18438" y2="34473"/>
                        <a14:backgroundMark x1="23828" y1="33691" x2="35547" y2="36035"/>
                        <a14:backgroundMark x1="27266" y1="39551" x2="27266" y2="39551"/>
                        <a14:backgroundMark x1="27422" y1="43164" x2="27422" y2="43164"/>
                        <a14:backgroundMark x1="27422" y1="45410" x2="27422" y2="46582"/>
                        <a14:backgroundMark x1="27344" y1="48535" x2="27344" y2="50586"/>
                        <a14:backgroundMark x1="27422" y1="44043" x2="27422" y2="47461"/>
                        <a14:backgroundMark x1="27344" y1="37695" x2="27578" y2="39453"/>
                        <a14:backgroundMark x1="27578" y1="40430" x2="27578" y2="41211"/>
                      </a14:backgroundRemoval>
                    </a14:imgEffect>
                  </a14:imgLayer>
                </a14:imgProps>
              </a:ext>
            </a:extLst>
          </a:blip>
          <a:srcRect l="5901" t="33844" r="72293" b="43531"/>
          <a:stretch/>
        </p:blipFill>
        <p:spPr>
          <a:xfrm>
            <a:off x="680677" y="3429000"/>
            <a:ext cx="3295813" cy="273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55176" l="3594" r="91172">
                        <a14:foregroundMark x1="72266" y1="38672" x2="88203" y2="41016"/>
                        <a14:foregroundMark x1="73672" y1="46680" x2="83438" y2="47949"/>
                        <a14:foregroundMark x1="77031" y1="51465" x2="87031" y2="49512"/>
                        <a14:foregroundMark x1="70938" y1="51758" x2="70938" y2="51758"/>
                        <a14:foregroundMark x1="32734" y1="38086" x2="32734" y2="38086"/>
                        <a14:foregroundMark x1="37422" y1="51758" x2="45703" y2="38184"/>
                        <a14:foregroundMark x1="30078" y1="42285" x2="32422" y2="39844"/>
                        <a14:foregroundMark x1="30547" y1="38867" x2="29297" y2="40820"/>
                        <a14:foregroundMark x1="31484" y1="36621" x2="29766" y2="37500"/>
                        <a14:foregroundMark x1="32969" y1="35840" x2="31797" y2="36133"/>
                        <a14:backgroundMark x1="16719" y1="35254" x2="16719" y2="35254"/>
                        <a14:backgroundMark x1="10938" y1="33301" x2="18438" y2="34473"/>
                        <a14:backgroundMark x1="48594" y1="39160" x2="48672" y2="43457"/>
                        <a14:backgroundMark x1="48359" y1="44141" x2="48750" y2="46777"/>
                        <a14:backgroundMark x1="48906" y1="47461" x2="48359" y2="50195"/>
                        <a14:backgroundMark x1="27500" y1="38672" x2="27344" y2="44727"/>
                        <a14:backgroundMark x1="27266" y1="46680" x2="27734" y2="50781"/>
                        <a14:backgroundMark x1="34141" y1="34180" x2="28516" y2="34375"/>
                      </a14:backgroundRemoval>
                    </a14:imgEffect>
                  </a14:imgLayer>
                </a14:imgProps>
              </a:ext>
            </a:extLst>
          </a:blip>
          <a:srcRect l="27371" t="33844" r="51512" b="43531"/>
          <a:stretch/>
        </p:blipFill>
        <p:spPr>
          <a:xfrm>
            <a:off x="7660820" y="312089"/>
            <a:ext cx="3636396" cy="3116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55176" l="3594" r="91172">
                        <a14:foregroundMark x1="72266" y1="38672" x2="88203" y2="41016"/>
                        <a14:foregroundMark x1="73672" y1="46680" x2="83438" y2="47949"/>
                        <a14:foregroundMark x1="77031" y1="51465" x2="87031" y2="49512"/>
                        <a14:foregroundMark x1="70938" y1="51758" x2="70938" y2="51758"/>
                        <a14:foregroundMark x1="32734" y1="38086" x2="32734" y2="38086"/>
                        <a14:foregroundMark x1="50078" y1="39063" x2="63984" y2="40332"/>
                        <a14:backgroundMark x1="16719" y1="35254" x2="16719" y2="35254"/>
                        <a14:backgroundMark x1="10938" y1="33301" x2="18438" y2="34473"/>
                        <a14:backgroundMark x1="48672" y1="40332" x2="48672" y2="50293"/>
                        <a14:backgroundMark x1="69609" y1="40332" x2="69609" y2="40332"/>
                      </a14:backgroundRemoval>
                    </a14:imgEffect>
                  </a14:imgLayer>
                </a14:imgProps>
              </a:ext>
            </a:extLst>
          </a:blip>
          <a:srcRect l="48478" t="33844" r="30492" b="43531"/>
          <a:stretch/>
        </p:blipFill>
        <p:spPr>
          <a:xfrm>
            <a:off x="4552986" y="3296179"/>
            <a:ext cx="3621024" cy="311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55176" l="3594" r="91172">
                        <a14:foregroundMark x1="72266" y1="38672" x2="88203" y2="41016"/>
                        <a14:foregroundMark x1="73672" y1="46680" x2="83438" y2="47949"/>
                        <a14:foregroundMark x1="77031" y1="51465" x2="87031" y2="49512"/>
                        <a14:foregroundMark x1="70938" y1="51758" x2="70938" y2="51758"/>
                        <a14:foregroundMark x1="32734" y1="38086" x2="32734" y2="38086"/>
                        <a14:backgroundMark x1="16719" y1="35254" x2="16719" y2="35254"/>
                        <a14:backgroundMark x1="10938" y1="33301" x2="18438" y2="34473"/>
                        <a14:backgroundMark x1="69219" y1="38574" x2="69688" y2="52344"/>
                      </a14:backgroundRemoval>
                    </a14:imgEffect>
                  </a14:imgLayer>
                </a14:imgProps>
              </a:ext>
            </a:extLst>
          </a:blip>
          <a:srcRect l="69422" t="33844" r="8513" b="43531"/>
          <a:stretch/>
        </p:blipFill>
        <p:spPr>
          <a:xfrm>
            <a:off x="8280527" y="3295723"/>
            <a:ext cx="3799663" cy="3116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0 интересных фактов о золоте — Обще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1664" y="1630603"/>
            <a:ext cx="10082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ArialMT"/>
              </a:rPr>
              <a:t>2. </a:t>
            </a:r>
            <a:r>
              <a:rPr lang="en-US" sz="5400" dirty="0" err="1" smtClean="0">
                <a:solidFill>
                  <a:srgbClr val="FFFF00"/>
                </a:solidFill>
                <a:latin typeface="ArialMT"/>
              </a:rPr>
              <a:t>Tabiiy</a:t>
            </a:r>
            <a:r>
              <a:rPr lang="en-US" sz="5400" dirty="0" smtClean="0">
                <a:solidFill>
                  <a:srgbClr val="FFFF00"/>
                </a:solidFill>
                <a:latin typeface="ArialMT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MT"/>
              </a:rPr>
              <a:t>boyliklarni</a:t>
            </a:r>
            <a:r>
              <a:rPr lang="en-US" sz="5400" dirty="0">
                <a:solidFill>
                  <a:srgbClr val="FFFF00"/>
                </a:solidFill>
                <a:latin typeface="ArialMT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MT"/>
              </a:rPr>
              <a:t>muhofaza</a:t>
            </a:r>
            <a:r>
              <a:rPr lang="en-US" sz="5400" dirty="0">
                <a:solidFill>
                  <a:srgbClr val="FFFF00"/>
                </a:solidFill>
                <a:latin typeface="ArialMT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MT"/>
              </a:rPr>
              <a:t>qilish</a:t>
            </a:r>
            <a:r>
              <a:rPr lang="en-US" sz="5400" dirty="0">
                <a:solidFill>
                  <a:srgbClr val="FFFF00"/>
                </a:solidFill>
                <a:latin typeface="ArialMT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MT"/>
              </a:rPr>
              <a:t>chora-tadbirlariga</a:t>
            </a:r>
            <a:r>
              <a:rPr lang="en-US" sz="5400" dirty="0">
                <a:solidFill>
                  <a:srgbClr val="FFFF00"/>
                </a:solidFill>
                <a:latin typeface="ArialMT"/>
              </a:rPr>
              <a:t> 2 ta</a:t>
            </a:r>
          </a:p>
          <a:p>
            <a:r>
              <a:rPr lang="en-US" sz="5400" dirty="0" err="1">
                <a:solidFill>
                  <a:srgbClr val="FFFF00"/>
                </a:solidFill>
                <a:latin typeface="ArialMT"/>
              </a:rPr>
              <a:t>misol</a:t>
            </a:r>
            <a:r>
              <a:rPr lang="en-US" sz="5400" dirty="0">
                <a:solidFill>
                  <a:srgbClr val="FFFF00"/>
                </a:solidFill>
                <a:latin typeface="ArialMT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rialMT"/>
              </a:rPr>
              <a:t>ayting</a:t>
            </a:r>
            <a:r>
              <a:rPr lang="en-US" sz="5400" dirty="0">
                <a:solidFill>
                  <a:srgbClr val="FFFF00"/>
                </a:solidFill>
                <a:latin typeface="ArialMT"/>
              </a:rPr>
              <a:t>.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оисхождение нефти и технологии ее добы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62000" y="876300"/>
            <a:ext cx="10381488" cy="50673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21664" y="1215104"/>
            <a:ext cx="10021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MT"/>
              </a:rPr>
              <a:t>3. </a:t>
            </a:r>
            <a:r>
              <a:rPr lang="en-US" sz="3600" dirty="0" err="1" smtClean="0">
                <a:solidFill>
                  <a:srgbClr val="7030A0"/>
                </a:solidFill>
                <a:latin typeface="ArialMT"/>
              </a:rPr>
              <a:t>Foydali</a:t>
            </a:r>
            <a:r>
              <a:rPr lang="en-US" sz="3600" dirty="0" smtClean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qazilmalar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nomi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to‘g‘ri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yozilgan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qatorni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 toping</a:t>
            </a:r>
            <a:r>
              <a:rPr lang="en-US" sz="3600" dirty="0" smtClean="0">
                <a:solidFill>
                  <a:srgbClr val="7030A0"/>
                </a:solidFill>
                <a:latin typeface="ArialMT"/>
              </a:rPr>
              <a:t>.</a:t>
            </a:r>
            <a:endParaRPr lang="ru-RU" sz="3600" dirty="0" smtClean="0">
              <a:solidFill>
                <a:srgbClr val="7030A0"/>
              </a:solidFill>
              <a:latin typeface="ArialMT"/>
            </a:endParaRPr>
          </a:p>
          <a:p>
            <a:endParaRPr lang="en-US" sz="3600" dirty="0">
              <a:solidFill>
                <a:srgbClr val="7030A0"/>
              </a:solidFill>
              <a:latin typeface="ArialMT"/>
            </a:endParaRPr>
          </a:p>
          <a:p>
            <a:r>
              <a:rPr lang="en-US" sz="3600" dirty="0">
                <a:solidFill>
                  <a:srgbClr val="7030A0"/>
                </a:solidFill>
                <a:latin typeface="ArialMT"/>
              </a:rPr>
              <a:t>a)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tabiiy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gaz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neft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ko‘mir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oltin</a:t>
            </a:r>
            <a:endParaRPr lang="en-US" sz="3600" dirty="0">
              <a:solidFill>
                <a:srgbClr val="7030A0"/>
              </a:solidFill>
              <a:latin typeface="ArialMT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ArialMT"/>
              </a:rPr>
              <a:t>b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)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oltin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kumush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mis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shamol</a:t>
            </a:r>
            <a:endParaRPr lang="en-US" sz="3600" dirty="0">
              <a:solidFill>
                <a:srgbClr val="7030A0"/>
              </a:solidFill>
              <a:latin typeface="ArialMT"/>
            </a:endParaRPr>
          </a:p>
          <a:p>
            <a:r>
              <a:rPr lang="en-US" sz="3600" dirty="0">
                <a:solidFill>
                  <a:srgbClr val="7030A0"/>
                </a:solidFill>
                <a:latin typeface="ArialMT"/>
              </a:rPr>
              <a:t>c)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quyosh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alyuminiy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temir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osh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tuzi</a:t>
            </a:r>
            <a:endParaRPr lang="en-US" sz="3600" dirty="0">
              <a:solidFill>
                <a:srgbClr val="7030A0"/>
              </a:solidFill>
              <a:latin typeface="ArialMT"/>
            </a:endParaRPr>
          </a:p>
          <a:p>
            <a:r>
              <a:rPr lang="en-US" sz="3600" dirty="0">
                <a:solidFill>
                  <a:srgbClr val="7030A0"/>
                </a:solidFill>
                <a:latin typeface="ArialMT"/>
              </a:rPr>
              <a:t>d)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marmar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granit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daryo</a:t>
            </a:r>
            <a:r>
              <a:rPr lang="en-US" sz="3600" dirty="0">
                <a:solidFill>
                  <a:srgbClr val="7030A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MT"/>
              </a:rPr>
              <a:t>tuproq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1664" y="2862349"/>
            <a:ext cx="6263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MT"/>
              </a:rPr>
              <a:t>a) </a:t>
            </a:r>
            <a:r>
              <a:rPr lang="en-US" sz="3600" dirty="0" err="1">
                <a:solidFill>
                  <a:srgbClr val="FF0000"/>
                </a:solidFill>
                <a:latin typeface="ArialMT"/>
              </a:rPr>
              <a:t>tabiiy</a:t>
            </a:r>
            <a:r>
              <a:rPr lang="en-US" sz="3600" dirty="0">
                <a:solidFill>
                  <a:srgbClr val="FF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MT"/>
              </a:rPr>
              <a:t>gaz</a:t>
            </a:r>
            <a:r>
              <a:rPr lang="en-US" sz="3600" dirty="0">
                <a:solidFill>
                  <a:srgbClr val="FF000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MT"/>
              </a:rPr>
              <a:t>neft</a:t>
            </a:r>
            <a:r>
              <a:rPr lang="en-US" sz="3600" dirty="0">
                <a:solidFill>
                  <a:srgbClr val="FF000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MT"/>
              </a:rPr>
              <a:t>ko‘mir</a:t>
            </a:r>
            <a:r>
              <a:rPr lang="en-US" sz="3600" dirty="0">
                <a:solidFill>
                  <a:srgbClr val="FF0000"/>
                </a:solidFill>
                <a:latin typeface="ArialMT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MT"/>
              </a:rPr>
              <a:t>oltin</a:t>
            </a:r>
            <a:endParaRPr lang="en-US" sz="3600" dirty="0">
              <a:solidFill>
                <a:srgbClr val="FF0000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5525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Экологический надзорный орган Китая начал планирование защиты экологии почв  - Большая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63600" y="1104900"/>
            <a:ext cx="10363200" cy="46101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53312" y="1580864"/>
            <a:ext cx="10070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MT"/>
              </a:rPr>
              <a:t>4. </a:t>
            </a:r>
            <a:r>
              <a:rPr lang="en-US" sz="3600" dirty="0" err="1" smtClean="0">
                <a:solidFill>
                  <a:srgbClr val="C00000"/>
                </a:solidFill>
                <a:latin typeface="ArialMT"/>
              </a:rPr>
              <a:t>Tuproqning</a:t>
            </a:r>
            <a:r>
              <a:rPr lang="en-US" sz="3600" dirty="0" smtClean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eng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asosiy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xususiyati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ArialMT"/>
              </a:rPr>
              <a:t>?</a:t>
            </a:r>
            <a:endParaRPr lang="ru-RU" sz="3600" dirty="0" smtClean="0">
              <a:solidFill>
                <a:srgbClr val="C00000"/>
              </a:solidFill>
              <a:latin typeface="ArialMT"/>
            </a:endParaRPr>
          </a:p>
          <a:p>
            <a:endParaRPr lang="en-US" sz="3600" dirty="0">
              <a:solidFill>
                <a:srgbClr val="C00000"/>
              </a:solidFill>
              <a:latin typeface="ArialMT"/>
            </a:endParaRPr>
          </a:p>
          <a:p>
            <a:r>
              <a:rPr lang="en-US" sz="3600" dirty="0">
                <a:solidFill>
                  <a:srgbClr val="C00000"/>
                </a:solidFill>
                <a:latin typeface="ArialMT"/>
              </a:rPr>
              <a:t>a)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tuproq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yoshi</a:t>
            </a:r>
            <a:endParaRPr lang="en-US" sz="3600" dirty="0">
              <a:solidFill>
                <a:srgbClr val="C00000"/>
              </a:solidFill>
              <a:latin typeface="ArialMT"/>
            </a:endParaRPr>
          </a:p>
          <a:p>
            <a:r>
              <a:rPr lang="en-US" sz="3600" dirty="0">
                <a:solidFill>
                  <a:srgbClr val="C00000"/>
                </a:solidFill>
                <a:latin typeface="ArialMT"/>
              </a:rPr>
              <a:t>b)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tuproq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holati</a:t>
            </a:r>
            <a:endParaRPr lang="en-US" sz="3600" dirty="0">
              <a:solidFill>
                <a:srgbClr val="C00000"/>
              </a:solidFill>
              <a:latin typeface="ArialMT"/>
            </a:endParaRPr>
          </a:p>
          <a:p>
            <a:r>
              <a:rPr lang="en-US" sz="3600" dirty="0">
                <a:solidFill>
                  <a:srgbClr val="C00000"/>
                </a:solidFill>
                <a:latin typeface="ArialMT"/>
              </a:rPr>
              <a:t>c)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tuproq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asosi</a:t>
            </a:r>
            <a:endParaRPr lang="en-US" sz="3600" dirty="0">
              <a:solidFill>
                <a:srgbClr val="C00000"/>
              </a:solidFill>
              <a:latin typeface="ArialMT"/>
            </a:endParaRPr>
          </a:p>
          <a:p>
            <a:r>
              <a:rPr lang="en-US" sz="3600" dirty="0">
                <a:solidFill>
                  <a:srgbClr val="C00000"/>
                </a:solidFill>
                <a:latin typeface="ArialMT"/>
              </a:rPr>
              <a:t>d)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tuproq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unumdorligi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3312" y="4321357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MT"/>
              </a:rPr>
              <a:t>d) </a:t>
            </a:r>
            <a:r>
              <a:rPr lang="en-US" sz="3600" dirty="0" err="1">
                <a:solidFill>
                  <a:srgbClr val="002060"/>
                </a:solidFill>
                <a:latin typeface="ArialMT"/>
              </a:rPr>
              <a:t>tuproq</a:t>
            </a:r>
            <a:r>
              <a:rPr lang="en-US" sz="3600" dirty="0">
                <a:solidFill>
                  <a:srgbClr val="00206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MT"/>
              </a:rPr>
              <a:t>unumdorligi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Экология: право на безопасную жиз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6100" y="685800"/>
            <a:ext cx="11341100" cy="53975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94816" y="1291674"/>
            <a:ext cx="10070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MT"/>
              </a:rPr>
              <a:t>5. </a:t>
            </a:r>
            <a:r>
              <a:rPr lang="en-US" sz="3600" dirty="0" err="1" smtClean="0">
                <a:solidFill>
                  <a:srgbClr val="0070C0"/>
                </a:solidFill>
                <a:latin typeface="ArialMT"/>
              </a:rPr>
              <a:t>Quyidagilarning</a:t>
            </a:r>
            <a:r>
              <a:rPr lang="en-US" sz="3600" dirty="0" smtClean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qaysi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biri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insonning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tabiatga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salbiy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MT"/>
              </a:rPr>
              <a:t>ta’siriga</a:t>
            </a:r>
            <a:r>
              <a:rPr lang="en-US" sz="3600" dirty="0" smtClean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MT"/>
              </a:rPr>
              <a:t>kirmaydi</a:t>
            </a:r>
            <a:r>
              <a:rPr lang="en-US" sz="3600" dirty="0" smtClean="0">
                <a:solidFill>
                  <a:srgbClr val="0070C0"/>
                </a:solidFill>
                <a:latin typeface="ArialMT"/>
              </a:rPr>
              <a:t>?</a:t>
            </a:r>
          </a:p>
          <a:p>
            <a:endParaRPr lang="en-US" sz="3600" dirty="0">
              <a:solidFill>
                <a:srgbClr val="0070C0"/>
              </a:solidFill>
              <a:latin typeface="ArialMT"/>
            </a:endParaRPr>
          </a:p>
          <a:p>
            <a:r>
              <a:rPr lang="en-US" sz="3600" dirty="0">
                <a:solidFill>
                  <a:srgbClr val="0070C0"/>
                </a:solidFill>
                <a:latin typeface="ArialMT"/>
              </a:rPr>
              <a:t>a)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atrof-muhitni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ifloslantirish</a:t>
            </a:r>
            <a:endParaRPr lang="en-US" sz="3600" dirty="0">
              <a:solidFill>
                <a:srgbClr val="0070C0"/>
              </a:solidFill>
              <a:latin typeface="ArialMT"/>
            </a:endParaRPr>
          </a:p>
          <a:p>
            <a:r>
              <a:rPr lang="en-US" sz="3600" dirty="0">
                <a:solidFill>
                  <a:srgbClr val="0070C0"/>
                </a:solidFill>
                <a:latin typeface="ArialMT"/>
              </a:rPr>
              <a:t>b)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tabiiy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boyliklardan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nooqilona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foydalanish</a:t>
            </a:r>
            <a:endParaRPr lang="en-US" sz="3600" dirty="0">
              <a:solidFill>
                <a:srgbClr val="0070C0"/>
              </a:solidFill>
              <a:latin typeface="ArialMT"/>
            </a:endParaRPr>
          </a:p>
          <a:p>
            <a:r>
              <a:rPr lang="en-US" sz="3600" dirty="0">
                <a:solidFill>
                  <a:srgbClr val="0070C0"/>
                </a:solidFill>
                <a:latin typeface="ArialMT"/>
              </a:rPr>
              <a:t>c)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qo‘riqxona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va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milliy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bog‘lar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tashkil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etish</a:t>
            </a:r>
            <a:endParaRPr lang="en-US" sz="3600" dirty="0">
              <a:solidFill>
                <a:srgbClr val="0070C0"/>
              </a:solidFill>
              <a:latin typeface="ArialMT"/>
            </a:endParaRPr>
          </a:p>
          <a:p>
            <a:r>
              <a:rPr lang="en-US" sz="3600" dirty="0">
                <a:solidFill>
                  <a:srgbClr val="0070C0"/>
                </a:solidFill>
                <a:latin typeface="ArialMT"/>
              </a:rPr>
              <a:t>d)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o‘rmonlarni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kesib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yoki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yoqib</a:t>
            </a:r>
            <a:r>
              <a:rPr lang="en-US" sz="36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MT"/>
              </a:rPr>
              <a:t>yuborish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4816" y="4040746"/>
            <a:ext cx="8648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MT"/>
              </a:rPr>
              <a:t>c) </a:t>
            </a:r>
            <a:r>
              <a:rPr lang="en-US" sz="3600" dirty="0" err="1">
                <a:solidFill>
                  <a:srgbClr val="FF0000"/>
                </a:solidFill>
                <a:latin typeface="ArialMT"/>
              </a:rPr>
              <a:t>qo‘riqxona</a:t>
            </a:r>
            <a:r>
              <a:rPr lang="en-US" sz="3600" dirty="0">
                <a:solidFill>
                  <a:srgbClr val="FF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MT"/>
              </a:rPr>
              <a:t>va</a:t>
            </a:r>
            <a:r>
              <a:rPr lang="en-US" sz="3600" dirty="0">
                <a:solidFill>
                  <a:srgbClr val="FF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MT"/>
              </a:rPr>
              <a:t>milliy</a:t>
            </a:r>
            <a:r>
              <a:rPr lang="en-US" sz="3600" dirty="0">
                <a:solidFill>
                  <a:srgbClr val="FF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MT"/>
              </a:rPr>
              <a:t>bog‘lar</a:t>
            </a:r>
            <a:r>
              <a:rPr lang="en-US" sz="3600" dirty="0">
                <a:solidFill>
                  <a:srgbClr val="FF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MT"/>
              </a:rPr>
              <a:t>tashkil</a:t>
            </a:r>
            <a:r>
              <a:rPr lang="en-US" sz="3600" dirty="0">
                <a:solidFill>
                  <a:srgbClr val="FF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MT"/>
              </a:rPr>
              <a:t>etish</a:t>
            </a:r>
            <a:endParaRPr lang="en-US" sz="3600" dirty="0">
              <a:solidFill>
                <a:srgbClr val="FF0000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7456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Горы Узбекистана | Отдых в горах | Uzbekistan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04799" y="648930"/>
            <a:ext cx="6272982" cy="182879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4" descr="Горы Узбекистана | Отдых в горах | Uzbekistan Travel"/>
          <p:cNvSpPr>
            <a:spLocks noChangeAspect="1" noChangeArrowheads="1"/>
          </p:cNvSpPr>
          <p:nvPr/>
        </p:nvSpPr>
        <p:spPr bwMode="auto">
          <a:xfrm>
            <a:off x="152400" y="3352800"/>
            <a:ext cx="354676" cy="2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3877" y="983530"/>
            <a:ext cx="5782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MT"/>
              </a:rPr>
              <a:t>6. </a:t>
            </a:r>
            <a:r>
              <a:rPr lang="en-US" sz="3600" dirty="0" err="1" smtClean="0">
                <a:solidFill>
                  <a:srgbClr val="C00000"/>
                </a:solidFill>
                <a:latin typeface="ArialMT"/>
              </a:rPr>
              <a:t>Tabiatda</a:t>
            </a:r>
            <a:r>
              <a:rPr lang="en-US" sz="3600" dirty="0" smtClean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uchraydigan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qattiq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 tog‘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jinsini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MT"/>
              </a:rPr>
              <a:t>ko‘rsating</a:t>
            </a:r>
            <a:r>
              <a:rPr lang="en-US" sz="3600" dirty="0">
                <a:solidFill>
                  <a:srgbClr val="C00000"/>
                </a:solidFill>
                <a:latin typeface="ArialMT"/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7" b="71973" l="11250" r="86016">
                        <a14:foregroundMark x1="69297" y1="63184" x2="81797" y2="57715"/>
                        <a14:foregroundMark x1="71406" y1="55176" x2="82734" y2="55176"/>
                        <a14:foregroundMark x1="81328" y1="69238" x2="81328" y2="69238"/>
                        <a14:foregroundMark x1="46875" y1="55566" x2="46875" y2="55566"/>
                        <a14:foregroundMark x1="40625" y1="68848" x2="40625" y2="68848"/>
                        <a14:foregroundMark x1="46719" y1="68066" x2="46719" y2="68066"/>
                        <a14:foregroundMark x1="48125" y1="68750" x2="48125" y2="68750"/>
                        <a14:foregroundMark x1="44219" y1="69922" x2="44219" y2="69922"/>
                        <a14:foregroundMark x1="41719" y1="69824" x2="41719" y2="69824"/>
                        <a14:foregroundMark x1="26484" y1="54883" x2="26484" y2="54883"/>
                        <a14:foregroundMark x1="24688" y1="54297" x2="24688" y2="54297"/>
                        <a14:foregroundMark x1="14063" y1="63477" x2="14063" y2="63477"/>
                        <a14:foregroundMark x1="15000" y1="63379" x2="16406" y2="64258"/>
                        <a14:foregroundMark x1="13594" y1="63379" x2="13516" y2="65430"/>
                        <a14:foregroundMark x1="26797" y1="69434" x2="26797" y2="69434"/>
                        <a14:foregroundMark x1="29922" y1="60059" x2="29922" y2="60059"/>
                        <a14:foregroundMark x1="31484" y1="62891" x2="31484" y2="62891"/>
                        <a14:foregroundMark x1="31328" y1="60938" x2="31328" y2="60938"/>
                        <a14:backgroundMark x1="30781" y1="57813" x2="30781" y2="57813"/>
                        <a14:backgroundMark x1="30391" y1="60547" x2="30391" y2="60547"/>
                        <a14:backgroundMark x1="30625" y1="63672" x2="30625" y2="63672"/>
                        <a14:backgroundMark x1="30469" y1="66113" x2="30469" y2="66113"/>
                        <a14:backgroundMark x1="48672" y1="59473" x2="48906" y2="60840"/>
                        <a14:backgroundMark x1="48750" y1="63574" x2="49063" y2="66016"/>
                      </a14:backgroundRemoval>
                    </a14:imgEffect>
                  </a14:imgLayer>
                </a14:imgProps>
              </a:ext>
            </a:extLst>
          </a:blip>
          <a:srcRect l="30450" t="51719" r="51150" b="26781"/>
          <a:stretch/>
        </p:blipFill>
        <p:spPr>
          <a:xfrm>
            <a:off x="7902572" y="391150"/>
            <a:ext cx="3328418" cy="3111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7" b="71973" l="11250" r="86016">
                        <a14:foregroundMark x1="69297" y1="63184" x2="81797" y2="57715"/>
                        <a14:foregroundMark x1="71406" y1="55176" x2="82734" y2="55176"/>
                        <a14:foregroundMark x1="81328" y1="69238" x2="81328" y2="69238"/>
                        <a14:foregroundMark x1="46875" y1="55566" x2="46875" y2="55566"/>
                        <a14:foregroundMark x1="40625" y1="68848" x2="40625" y2="68848"/>
                        <a14:foregroundMark x1="46719" y1="68066" x2="46719" y2="68066"/>
                        <a14:foregroundMark x1="48125" y1="68750" x2="48125" y2="68750"/>
                        <a14:foregroundMark x1="44219" y1="69922" x2="44219" y2="69922"/>
                        <a14:foregroundMark x1="41719" y1="69824" x2="41719" y2="69824"/>
                        <a14:foregroundMark x1="26484" y1="54883" x2="26484" y2="54883"/>
                        <a14:foregroundMark x1="24688" y1="54297" x2="24688" y2="54297"/>
                        <a14:foregroundMark x1="14063" y1="63477" x2="14063" y2="63477"/>
                        <a14:foregroundMark x1="15000" y1="63379" x2="16406" y2="64258"/>
                        <a14:foregroundMark x1="13594" y1="63379" x2="13516" y2="65430"/>
                        <a14:foregroundMark x1="26797" y1="69434" x2="26797" y2="69434"/>
                        <a14:foregroundMark x1="29922" y1="60059" x2="29922" y2="60059"/>
                        <a14:foregroundMark x1="31484" y1="62891" x2="31484" y2="62891"/>
                        <a14:foregroundMark x1="31328" y1="60938" x2="31328" y2="60938"/>
                        <a14:backgroundMark x1="30781" y1="57813" x2="30781" y2="57813"/>
                        <a14:backgroundMark x1="30391" y1="60547" x2="30391" y2="60547"/>
                        <a14:backgroundMark x1="30625" y1="63672" x2="30625" y2="63672"/>
                        <a14:backgroundMark x1="30469" y1="66113" x2="30469" y2="66113"/>
                        <a14:backgroundMark x1="48828" y1="59277" x2="48750" y2="61426"/>
                        <a14:backgroundMark x1="48828" y1="62988" x2="48906" y2="67383"/>
                      </a14:backgroundRemoval>
                    </a14:imgEffect>
                  </a14:imgLayer>
                </a14:imgProps>
              </a:ext>
            </a:extLst>
          </a:blip>
          <a:srcRect l="48550" t="51719" r="33050" b="26781"/>
          <a:stretch/>
        </p:blipFill>
        <p:spPr>
          <a:xfrm>
            <a:off x="4169467" y="3364085"/>
            <a:ext cx="3328806" cy="311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7" b="71973" l="11250" r="86016">
                        <a14:foregroundMark x1="69297" y1="63184" x2="81797" y2="57715"/>
                        <a14:foregroundMark x1="71406" y1="55176" x2="82734" y2="55176"/>
                        <a14:foregroundMark x1="81328" y1="69238" x2="81328" y2="69238"/>
                        <a14:foregroundMark x1="46875" y1="55566" x2="46875" y2="55566"/>
                        <a14:foregroundMark x1="40625" y1="68848" x2="40625" y2="68848"/>
                        <a14:foregroundMark x1="46719" y1="68066" x2="46719" y2="68066"/>
                        <a14:foregroundMark x1="48125" y1="68750" x2="48125" y2="68750"/>
                        <a14:foregroundMark x1="44219" y1="69922" x2="44219" y2="69922"/>
                        <a14:foregroundMark x1="41719" y1="69824" x2="41719" y2="69824"/>
                        <a14:foregroundMark x1="26484" y1="54883" x2="26484" y2="54883"/>
                        <a14:foregroundMark x1="24688" y1="54297" x2="24688" y2="54297"/>
                        <a14:foregroundMark x1="14063" y1="63477" x2="14063" y2="63477"/>
                        <a14:foregroundMark x1="15000" y1="63379" x2="16406" y2="64258"/>
                        <a14:foregroundMark x1="13594" y1="63379" x2="13516" y2="65430"/>
                        <a14:foregroundMark x1="26797" y1="69434" x2="26797" y2="69434"/>
                        <a14:foregroundMark x1="29922" y1="60059" x2="29922" y2="60059"/>
                        <a14:foregroundMark x1="31484" y1="62891" x2="31484" y2="62891"/>
                        <a14:foregroundMark x1="31328" y1="60938" x2="31328" y2="60938"/>
                        <a14:backgroundMark x1="30781" y1="57813" x2="30781" y2="57813"/>
                        <a14:backgroundMark x1="30391" y1="60547" x2="30391" y2="60547"/>
                        <a14:backgroundMark x1="30625" y1="63672" x2="30625" y2="63672"/>
                        <a14:backgroundMark x1="30469" y1="66113" x2="30469" y2="66113"/>
                      </a14:backgroundRemoval>
                    </a14:imgEffect>
                  </a14:imgLayer>
                </a14:imgProps>
              </a:ext>
            </a:extLst>
          </a:blip>
          <a:srcRect l="66742" t="51719" r="14758" b="26781"/>
          <a:stretch/>
        </p:blipFill>
        <p:spPr>
          <a:xfrm>
            <a:off x="8041532" y="3364085"/>
            <a:ext cx="3346897" cy="311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7" b="71973" l="11250" r="86016">
                        <a14:foregroundMark x1="69297" y1="63184" x2="81797" y2="57715"/>
                        <a14:foregroundMark x1="71406" y1="55176" x2="82734" y2="55176"/>
                        <a14:foregroundMark x1="81328" y1="69238" x2="81328" y2="69238"/>
                        <a14:foregroundMark x1="46875" y1="55566" x2="46875" y2="55566"/>
                        <a14:foregroundMark x1="40625" y1="68848" x2="40625" y2="68848"/>
                        <a14:foregroundMark x1="46719" y1="68066" x2="46719" y2="68066"/>
                        <a14:foregroundMark x1="48125" y1="68750" x2="48125" y2="68750"/>
                        <a14:foregroundMark x1="44219" y1="69922" x2="44219" y2="69922"/>
                        <a14:foregroundMark x1="41719" y1="69824" x2="41719" y2="69824"/>
                        <a14:foregroundMark x1="26484" y1="54883" x2="26484" y2="54883"/>
                        <a14:foregroundMark x1="24688" y1="54297" x2="24688" y2="54297"/>
                        <a14:foregroundMark x1="14063" y1="63477" x2="14063" y2="63477"/>
                        <a14:foregroundMark x1="15000" y1="63379" x2="16406" y2="64258"/>
                        <a14:foregroundMark x1="13594" y1="63379" x2="13516" y2="65430"/>
                        <a14:foregroundMark x1="26797" y1="69434" x2="26797" y2="69434"/>
                        <a14:foregroundMark x1="29922" y1="60059" x2="29922" y2="60059"/>
                        <a14:foregroundMark x1="31484" y1="62891" x2="31484" y2="62891"/>
                        <a14:foregroundMark x1="31328" y1="60938" x2="31328" y2="60938"/>
                        <a14:backgroundMark x1="30781" y1="57813" x2="30781" y2="57813"/>
                        <a14:backgroundMark x1="30391" y1="60547" x2="30391" y2="60547"/>
                        <a14:backgroundMark x1="30625" y1="63672" x2="30625" y2="63672"/>
                        <a14:backgroundMark x1="30469" y1="66113" x2="30469" y2="66113"/>
                      </a14:backgroundRemoval>
                    </a14:imgEffect>
                  </a14:imgLayer>
                </a14:imgProps>
              </a:ext>
            </a:extLst>
          </a:blip>
          <a:srcRect l="12100" t="51719" r="69300" b="26781"/>
          <a:stretch/>
        </p:blipFill>
        <p:spPr>
          <a:xfrm>
            <a:off x="507076" y="3352800"/>
            <a:ext cx="3364989" cy="311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2" descr="Горы Узбекистана | Отдых в горах | Uzbekistan 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амые красивые горы России. Куда пойти в горный поход на род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документ 2"/>
          <p:cNvSpPr/>
          <p:nvPr/>
        </p:nvSpPr>
        <p:spPr>
          <a:xfrm>
            <a:off x="3374922" y="0"/>
            <a:ext cx="5442155" cy="2551837"/>
          </a:xfrm>
          <a:prstGeom prst="flowChartDocument">
            <a:avLst/>
          </a:pr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7999" y="49108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169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ArialMT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Sh. Abdulaziz</cp:lastModifiedBy>
  <cp:revision>12</cp:revision>
  <dcterms:created xsi:type="dcterms:W3CDTF">2021-11-22T16:31:30Z</dcterms:created>
  <dcterms:modified xsi:type="dcterms:W3CDTF">2021-12-04T04:06:36Z</dcterms:modified>
</cp:coreProperties>
</file>