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6" r:id="rId5"/>
    <p:sldId id="265" r:id="rId6"/>
    <p:sldId id="269" r:id="rId7"/>
    <p:sldId id="272" r:id="rId8"/>
    <p:sldId id="261" r:id="rId9"/>
    <p:sldId id="268" r:id="rId10"/>
    <p:sldId id="273" r:id="rId11"/>
    <p:sldId id="260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3300"/>
    <a:srgbClr val="FF0066"/>
    <a:srgbClr val="63B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818" autoAdjust="0"/>
  </p:normalViewPr>
  <p:slideViewPr>
    <p:cSldViewPr snapToGrid="0">
      <p:cViewPr varScale="1">
        <p:scale>
          <a:sx n="67" d="100"/>
          <a:sy n="67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4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9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6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3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0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1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1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3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7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6C841-DB9F-4141-9889-7526ADE40E0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3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53142"/>
            <a:ext cx="12192000" cy="7654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0828" y="1604132"/>
            <a:ext cx="613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</a:rPr>
              <a:t>Tabiiy</a:t>
            </a:r>
            <a:r>
              <a:rPr lang="en-US" sz="8000" b="1" dirty="0" smtClean="0">
                <a:solidFill>
                  <a:srgbClr val="FFFF00"/>
                </a:solidFill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</a:rPr>
              <a:t>fanlar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1239" y="2927571"/>
            <a:ext cx="2834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2-sinf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0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632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6846"/>
            <a:ext cx="12438934" cy="4101154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9137" y="53846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Xulosa</a:t>
            </a:r>
            <a:r>
              <a:rPr lang="en-US" sz="4000" b="1" dirty="0" smtClean="0">
                <a:solidFill>
                  <a:srgbClr val="FF0000"/>
                </a:solidFill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</a:rPr>
              <a:t>Faqat</a:t>
            </a:r>
            <a:r>
              <a:rPr lang="en-US" sz="4000" b="1" dirty="0" smtClean="0">
                <a:solidFill>
                  <a:schemeClr val="bg1"/>
                </a:solidFill>
              </a:rPr>
              <a:t> metal </a:t>
            </a:r>
            <a:r>
              <a:rPr lang="en-US" sz="4000" b="1" dirty="0" err="1" smtClean="0">
                <a:solidFill>
                  <a:schemeClr val="bg1"/>
                </a:solidFill>
              </a:rPr>
              <a:t>buyumlar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magnitga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tortiladi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41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60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216" y="1966533"/>
            <a:ext cx="8025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</a:rPr>
              <a:t>E’tiboringiz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</a:rPr>
              <a:t>uchun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</a:rPr>
              <a:t>rahmat</a:t>
            </a:r>
            <a:r>
              <a:rPr lang="en-US" sz="6000" b="1" dirty="0" smtClean="0">
                <a:solidFill>
                  <a:srgbClr val="7030A0"/>
                </a:solidFill>
              </a:rPr>
              <a:t>!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6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6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17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5943" y="1501313"/>
            <a:ext cx="80256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Amaliy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mashg‘ulot</a:t>
            </a:r>
            <a:r>
              <a:rPr lang="en-US" sz="6600" b="1" dirty="0" smtClean="0">
                <a:solidFill>
                  <a:srgbClr val="FF0000"/>
                </a:solidFill>
              </a:rPr>
              <a:t>. </a:t>
            </a:r>
            <a:r>
              <a:rPr lang="en-US" sz="6600" b="1" dirty="0" err="1" smtClean="0">
                <a:solidFill>
                  <a:srgbClr val="7030A0"/>
                </a:solidFill>
              </a:rPr>
              <a:t>Mavzu</a:t>
            </a:r>
            <a:r>
              <a:rPr lang="en-US" sz="6600" b="1" dirty="0" smtClean="0">
                <a:solidFill>
                  <a:srgbClr val="7030A0"/>
                </a:solidFill>
              </a:rPr>
              <a:t>: </a:t>
            </a:r>
            <a:r>
              <a:rPr lang="en-US" sz="6600" b="1" dirty="0" err="1" smtClean="0">
                <a:solidFill>
                  <a:srgbClr val="FF0066"/>
                </a:solidFill>
              </a:rPr>
              <a:t>Magnit</a:t>
            </a:r>
            <a:r>
              <a:rPr lang="en-US" sz="6600" b="1" dirty="0" smtClean="0">
                <a:solidFill>
                  <a:srgbClr val="FF0066"/>
                </a:solidFill>
              </a:rPr>
              <a:t> </a:t>
            </a:r>
            <a:r>
              <a:rPr lang="en-US" sz="6600" b="1" dirty="0" err="1" smtClean="0">
                <a:solidFill>
                  <a:srgbClr val="FF0066"/>
                </a:solidFill>
              </a:rPr>
              <a:t>ta’sirini</a:t>
            </a:r>
            <a:r>
              <a:rPr lang="en-US" sz="6600" b="1" dirty="0" smtClean="0">
                <a:solidFill>
                  <a:srgbClr val="FF0066"/>
                </a:solidFill>
              </a:rPr>
              <a:t> </a:t>
            </a:r>
            <a:r>
              <a:rPr lang="en-US" sz="6600" b="1" dirty="0" err="1" smtClean="0">
                <a:solidFill>
                  <a:srgbClr val="FF0066"/>
                </a:solidFill>
              </a:rPr>
              <a:t>o‘rganish</a:t>
            </a:r>
            <a:endParaRPr lang="ru-RU" sz="6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54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7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114" y="940526"/>
            <a:ext cx="10968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Magnit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kuchi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nima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3600" b="1" dirty="0" err="1">
                <a:solidFill>
                  <a:srgbClr val="FF0000"/>
                </a:solidFill>
              </a:rPr>
              <a:t>Magnit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kuchi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–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zaryadlarning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o‘zaro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harakati</a:t>
            </a:r>
            <a:r>
              <a:rPr lang="en-US" sz="3600" b="1" dirty="0" smtClean="0">
                <a:solidFill>
                  <a:srgbClr val="7030A0"/>
                </a:solidFill>
              </a:rPr>
              <a:t>. </a:t>
            </a:r>
            <a:r>
              <a:rPr lang="en-US" sz="3600" b="1" dirty="0" err="1" smtClean="0">
                <a:solidFill>
                  <a:srgbClr val="7030A0"/>
                </a:solidFill>
              </a:rPr>
              <a:t>Zaryadlar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bir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xil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yo‘nalishda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bo‘lsa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jismlarni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itarilish</a:t>
            </a:r>
            <a:r>
              <a:rPr lang="en-US" sz="3600" b="1" dirty="0" smtClean="0">
                <a:solidFill>
                  <a:srgbClr val="7030A0"/>
                </a:solidFill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</a:rPr>
              <a:t>turli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yo‘nalishda</a:t>
            </a:r>
            <a:r>
              <a:rPr lang="en-US" sz="3600" b="1" dirty="0" smtClean="0">
                <a:solidFill>
                  <a:srgbClr val="7030A0"/>
                </a:solidFill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</a:rPr>
              <a:t>bo‘lsa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tortishish</a:t>
            </a:r>
            <a:r>
              <a:rPr lang="en-US" sz="3600" b="1" dirty="0" smtClean="0">
                <a:solidFill>
                  <a:srgbClr val="7030A0"/>
                </a:solidFill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</a:rPr>
              <a:t>xususiyatiga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ega</a:t>
            </a:r>
            <a:r>
              <a:rPr lang="en-US" sz="3600" b="1" dirty="0" smtClean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4" y="3433897"/>
            <a:ext cx="2138363" cy="27954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768" y="3433897"/>
            <a:ext cx="3126582" cy="27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085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"/>
            <a:ext cx="12346329" cy="6972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895" y="330232"/>
            <a:ext cx="7186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02" y="916279"/>
            <a:ext cx="4791713" cy="4602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163" y="98565"/>
            <a:ext cx="2690814" cy="2985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7371" y="3371850"/>
            <a:ext cx="2534431" cy="28724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1485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632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4" y="239242"/>
            <a:ext cx="11243790" cy="637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796587" y="239242"/>
            <a:ext cx="32084" cy="6379515"/>
          </a:xfrm>
          <a:prstGeom prst="line">
            <a:avLst/>
          </a:prstGeom>
          <a:ln w="57150">
            <a:solidFill>
              <a:srgbClr val="63B2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16550" y="130524"/>
            <a:ext cx="316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Bizga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kerak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3237" y="158131"/>
            <a:ext cx="3140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Bajarish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tartibi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550" y="159977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3300"/>
                </a:solidFill>
              </a:rPr>
              <a:t>Doimiy</a:t>
            </a:r>
            <a:r>
              <a:rPr lang="en-US" sz="2800" b="1" dirty="0" smtClean="0">
                <a:solidFill>
                  <a:srgbClr val="663300"/>
                </a:solidFill>
              </a:rPr>
              <a:t> </a:t>
            </a:r>
            <a:r>
              <a:rPr lang="en-US" sz="2800" b="1" dirty="0" err="1" smtClean="0">
                <a:solidFill>
                  <a:srgbClr val="663300"/>
                </a:solidFill>
              </a:rPr>
              <a:t>magnit</a:t>
            </a:r>
            <a:endParaRPr lang="ru-RU" sz="2800" b="1" dirty="0">
              <a:solidFill>
                <a:srgbClr val="66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550" y="2038875"/>
            <a:ext cx="407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3300"/>
                </a:solidFill>
              </a:rPr>
              <a:t>Qog</a:t>
            </a:r>
            <a:r>
              <a:rPr lang="en-US" sz="2800" b="1" dirty="0" smtClean="0">
                <a:solidFill>
                  <a:srgbClr val="663300"/>
                </a:solidFill>
              </a:rPr>
              <a:t> ‘</a:t>
            </a:r>
            <a:r>
              <a:rPr lang="en-US" sz="2800" b="1" dirty="0" err="1" smtClean="0">
                <a:solidFill>
                  <a:srgbClr val="663300"/>
                </a:solidFill>
              </a:rPr>
              <a:t>oz</a:t>
            </a:r>
            <a:r>
              <a:rPr lang="en-US" sz="2800" b="1" dirty="0" smtClean="0">
                <a:solidFill>
                  <a:srgbClr val="663300"/>
                </a:solidFill>
              </a:rPr>
              <a:t> </a:t>
            </a:r>
            <a:r>
              <a:rPr lang="en-US" sz="2800" b="1" dirty="0" err="1" smtClean="0">
                <a:solidFill>
                  <a:srgbClr val="663300"/>
                </a:solidFill>
              </a:rPr>
              <a:t>qistirg‘ichlar</a:t>
            </a:r>
            <a:endParaRPr lang="ru-RU" sz="2800" b="1" dirty="0">
              <a:solidFill>
                <a:srgbClr val="66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684" y="4291617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663300"/>
                </a:solidFill>
              </a:rPr>
              <a:t>Qaychi</a:t>
            </a:r>
            <a:endParaRPr lang="ru-RU" sz="3200" b="1" dirty="0">
              <a:solidFill>
                <a:srgbClr val="6633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387" y="980069"/>
            <a:ext cx="2075191" cy="7007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283" y="2635302"/>
            <a:ext cx="2025295" cy="15873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850" y="4876392"/>
            <a:ext cx="2138867" cy="133450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767" y="836136"/>
            <a:ext cx="2145534" cy="66140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874613" y="793514"/>
            <a:ext cx="1815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1-tajriba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83237" y="1529215"/>
            <a:ext cx="70153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</a:rPr>
              <a:t>1. </a:t>
            </a:r>
            <a:r>
              <a:rPr lang="en-US" sz="3200" b="1" dirty="0" err="1">
                <a:solidFill>
                  <a:srgbClr val="009900"/>
                </a:solidFill>
              </a:rPr>
              <a:t>Qog‘oz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qistirgichni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qaychiga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tekkizing</a:t>
            </a:r>
            <a:r>
              <a:rPr lang="en-US" sz="3200" b="1" dirty="0">
                <a:solidFill>
                  <a:srgbClr val="009900"/>
                </a:solidFill>
              </a:rPr>
              <a:t>. </a:t>
            </a:r>
            <a:r>
              <a:rPr lang="en-US" sz="3200" b="1" dirty="0" err="1">
                <a:solidFill>
                  <a:srgbClr val="009900"/>
                </a:solidFill>
              </a:rPr>
              <a:t>Ular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orasidagi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o‘zaro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ta’sirni</a:t>
            </a:r>
            <a:r>
              <a:rPr lang="en-US" sz="3200" b="1" dirty="0">
                <a:solidFill>
                  <a:srgbClr val="009900"/>
                </a:solidFill>
              </a:rPr>
              <a:t/>
            </a:r>
            <a:br>
              <a:rPr lang="en-US" sz="3200" b="1" dirty="0">
                <a:solidFill>
                  <a:srgbClr val="009900"/>
                </a:solidFill>
              </a:rPr>
            </a:br>
            <a:r>
              <a:rPr lang="en-US" sz="3200" b="1" dirty="0" err="1">
                <a:solidFill>
                  <a:srgbClr val="009900"/>
                </a:solidFill>
              </a:rPr>
              <a:t>kuzating</a:t>
            </a:r>
            <a:r>
              <a:rPr lang="en-US" sz="3200" b="1" dirty="0">
                <a:solidFill>
                  <a:srgbClr val="009900"/>
                </a:solidFill>
              </a:rPr>
              <a:t>.</a:t>
            </a:r>
            <a:br>
              <a:rPr lang="en-US" sz="3200" b="1" dirty="0">
                <a:solidFill>
                  <a:srgbClr val="009900"/>
                </a:solidFill>
              </a:rPr>
            </a:br>
            <a:r>
              <a:rPr lang="en-US" sz="3200" b="1" dirty="0">
                <a:solidFill>
                  <a:srgbClr val="009900"/>
                </a:solidFill>
              </a:rPr>
              <a:t>2. </a:t>
            </a:r>
            <a:r>
              <a:rPr lang="en-US" sz="3200" b="1" dirty="0" err="1">
                <a:solidFill>
                  <a:srgbClr val="009900"/>
                </a:solidFill>
              </a:rPr>
              <a:t>Doimiy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magnitni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qaychiga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ishqalang</a:t>
            </a:r>
            <a:r>
              <a:rPr lang="en-US" sz="3200" b="1" dirty="0">
                <a:solidFill>
                  <a:srgbClr val="009900"/>
                </a:solidFill>
              </a:rPr>
              <a:t>.</a:t>
            </a:r>
            <a:br>
              <a:rPr lang="en-US" sz="3200" b="1" dirty="0">
                <a:solidFill>
                  <a:srgbClr val="009900"/>
                </a:solidFill>
              </a:rPr>
            </a:br>
            <a:r>
              <a:rPr lang="en-US" sz="3200" b="1" dirty="0">
                <a:solidFill>
                  <a:srgbClr val="009900"/>
                </a:solidFill>
              </a:rPr>
              <a:t>3. </a:t>
            </a:r>
            <a:r>
              <a:rPr lang="en-US" sz="3200" b="1" dirty="0" err="1">
                <a:solidFill>
                  <a:srgbClr val="009900"/>
                </a:solidFill>
              </a:rPr>
              <a:t>Qaychini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qog‘oz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qistirgichga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yaqinlashtiring</a:t>
            </a:r>
            <a:r>
              <a:rPr lang="en-US" sz="3200" b="1" dirty="0">
                <a:solidFill>
                  <a:srgbClr val="009900"/>
                </a:solidFill>
              </a:rPr>
              <a:t>.</a:t>
            </a:r>
            <a:br>
              <a:rPr lang="en-US" sz="3200" b="1" dirty="0">
                <a:solidFill>
                  <a:srgbClr val="009900"/>
                </a:solidFill>
              </a:rPr>
            </a:br>
            <a:r>
              <a:rPr lang="en-US" sz="3200" b="1" dirty="0">
                <a:solidFill>
                  <a:srgbClr val="009900"/>
                </a:solidFill>
              </a:rPr>
              <a:t>4. </a:t>
            </a:r>
            <a:r>
              <a:rPr lang="en-US" sz="3200" b="1" dirty="0" err="1">
                <a:solidFill>
                  <a:srgbClr val="009900"/>
                </a:solidFill>
              </a:rPr>
              <a:t>Qaychining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qog‘oz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qistirgichga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ta’sirni</a:t>
            </a:r>
            <a:r>
              <a:rPr lang="en-US" sz="3200" b="1" dirty="0">
                <a:solidFill>
                  <a:srgbClr val="009900"/>
                </a:solidFill>
              </a:rPr>
              <a:t/>
            </a:r>
            <a:br>
              <a:rPr lang="en-US" sz="3200" b="1" dirty="0">
                <a:solidFill>
                  <a:srgbClr val="009900"/>
                </a:solidFill>
              </a:rPr>
            </a:br>
            <a:r>
              <a:rPr lang="en-US" sz="3200" b="1" dirty="0" err="1">
                <a:solidFill>
                  <a:srgbClr val="009900"/>
                </a:solidFill>
              </a:rPr>
              <a:t>kuzating</a:t>
            </a:r>
            <a:r>
              <a:rPr lang="en-US" sz="3200" b="1" dirty="0">
                <a:solidFill>
                  <a:srgbClr val="009900"/>
                </a:solidFill>
              </a:rPr>
              <a:t>.</a:t>
            </a:r>
            <a:br>
              <a:rPr lang="en-US" sz="3200" b="1" dirty="0">
                <a:solidFill>
                  <a:srgbClr val="009900"/>
                </a:solidFill>
              </a:rPr>
            </a:br>
            <a:r>
              <a:rPr lang="en-US" sz="3200" b="1" dirty="0">
                <a:solidFill>
                  <a:srgbClr val="009900"/>
                </a:solidFill>
              </a:rPr>
              <a:t>5. </a:t>
            </a:r>
            <a:r>
              <a:rPr lang="en-US" sz="3200" b="1" dirty="0" err="1">
                <a:solidFill>
                  <a:srgbClr val="009900"/>
                </a:solidFill>
              </a:rPr>
              <a:t>Tajribalarni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taqqoslang</a:t>
            </a:r>
            <a:r>
              <a:rPr lang="en-US" sz="3200" b="1" dirty="0">
                <a:solidFill>
                  <a:srgbClr val="009900"/>
                </a:solidFill>
              </a:rPr>
              <a:t>. </a:t>
            </a:r>
            <a:br>
              <a:rPr lang="en-US" sz="3200" b="1" dirty="0">
                <a:solidFill>
                  <a:srgbClr val="009900"/>
                </a:solidFill>
              </a:rPr>
            </a:br>
            <a:endParaRPr lang="ru-RU" sz="32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6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632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1961" y="470487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</a:t>
            </a:r>
            <a:r>
              <a:rPr lang="en-US" sz="3600" b="1" dirty="0" err="1" smtClean="0">
                <a:solidFill>
                  <a:schemeClr val="bg1"/>
                </a:solidFill>
              </a:rPr>
              <a:t>Magnitga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ishqalangan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metall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buyumlar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magnitlanib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qoladi</a:t>
            </a:r>
            <a:r>
              <a:rPr lang="en-US" sz="3600" b="1" dirty="0">
                <a:solidFill>
                  <a:schemeClr val="bg1"/>
                </a:solidFill>
              </a:rPr>
              <a:t>. 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7" y="465943"/>
            <a:ext cx="5850715" cy="3868714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0733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632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8" y="239242"/>
            <a:ext cx="11596716" cy="637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625131" y="239242"/>
            <a:ext cx="32084" cy="6379515"/>
          </a:xfrm>
          <a:prstGeom prst="line">
            <a:avLst/>
          </a:prstGeom>
          <a:ln w="57150">
            <a:solidFill>
              <a:srgbClr val="63B2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23828" y="172410"/>
            <a:ext cx="316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Bizga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kerak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1781" y="158131"/>
            <a:ext cx="3140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Bajarish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tartibi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094" y="159977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3300"/>
                </a:solidFill>
              </a:rPr>
              <a:t>Doimiy</a:t>
            </a:r>
            <a:r>
              <a:rPr lang="en-US" sz="2800" b="1" dirty="0" smtClean="0">
                <a:solidFill>
                  <a:srgbClr val="663300"/>
                </a:solidFill>
              </a:rPr>
              <a:t> </a:t>
            </a:r>
            <a:r>
              <a:rPr lang="en-US" sz="2800" b="1" dirty="0" err="1" smtClean="0">
                <a:solidFill>
                  <a:srgbClr val="663300"/>
                </a:solidFill>
              </a:rPr>
              <a:t>magnit</a:t>
            </a:r>
            <a:endParaRPr lang="ru-RU" sz="2800" b="1" dirty="0">
              <a:solidFill>
                <a:srgbClr val="66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094" y="2038875"/>
            <a:ext cx="407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3300"/>
                </a:solidFill>
              </a:rPr>
              <a:t>Qog‘oz</a:t>
            </a:r>
            <a:r>
              <a:rPr lang="en-US" sz="2800" b="1" dirty="0" smtClean="0">
                <a:solidFill>
                  <a:srgbClr val="663300"/>
                </a:solidFill>
              </a:rPr>
              <a:t> </a:t>
            </a:r>
            <a:r>
              <a:rPr lang="en-US" sz="2800" b="1" dirty="0" err="1" smtClean="0">
                <a:solidFill>
                  <a:srgbClr val="663300"/>
                </a:solidFill>
              </a:rPr>
              <a:t>qistirg‘ichlar</a:t>
            </a:r>
            <a:endParaRPr lang="ru-RU" sz="2800" b="1" dirty="0">
              <a:solidFill>
                <a:srgbClr val="66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130" y="3776953"/>
            <a:ext cx="299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663300"/>
                </a:solidFill>
              </a:rPr>
              <a:t>Qog‘oz</a:t>
            </a:r>
            <a:r>
              <a:rPr lang="en-US" sz="3200" b="1" dirty="0" smtClean="0">
                <a:solidFill>
                  <a:srgbClr val="663300"/>
                </a:solidFill>
              </a:rPr>
              <a:t> </a:t>
            </a:r>
            <a:r>
              <a:rPr lang="en-US" sz="3200" b="1" dirty="0" err="1" smtClean="0">
                <a:solidFill>
                  <a:srgbClr val="663300"/>
                </a:solidFill>
              </a:rPr>
              <a:t>va</a:t>
            </a:r>
            <a:r>
              <a:rPr lang="en-US" sz="3200" b="1" dirty="0" smtClean="0">
                <a:solidFill>
                  <a:srgbClr val="663300"/>
                </a:solidFill>
              </a:rPr>
              <a:t> </a:t>
            </a:r>
            <a:r>
              <a:rPr lang="en-US" sz="3200" b="1" dirty="0" err="1" smtClean="0">
                <a:solidFill>
                  <a:srgbClr val="663300"/>
                </a:solidFill>
              </a:rPr>
              <a:t>qalam</a:t>
            </a:r>
            <a:endParaRPr lang="ru-RU" sz="3200" b="1" dirty="0">
              <a:solidFill>
                <a:srgbClr val="6633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931" y="980069"/>
            <a:ext cx="2075191" cy="7007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27" y="2635302"/>
            <a:ext cx="1623605" cy="12725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7268" y="5210991"/>
            <a:ext cx="299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663300"/>
                </a:solidFill>
              </a:rPr>
              <a:t>Chizg‘ich</a:t>
            </a:r>
            <a:endParaRPr lang="ru-RU" sz="3200" b="1" dirty="0">
              <a:solidFill>
                <a:srgbClr val="66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2893" y="4400499"/>
            <a:ext cx="1624389" cy="905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941" y="5904484"/>
            <a:ext cx="3357616" cy="4226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24460" y="1511007"/>
            <a:ext cx="74697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1. </a:t>
            </a:r>
            <a:r>
              <a:rPr lang="en-US" sz="2800" b="1" dirty="0" err="1" smtClean="0">
                <a:solidFill>
                  <a:srgbClr val="7030A0"/>
                </a:solidFill>
              </a:rPr>
              <a:t>Daftar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varag‘iga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rasmdagidek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belgilar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chizing</a:t>
            </a:r>
            <a:r>
              <a:rPr lang="en-US" sz="2800" b="1" dirty="0">
                <a:solidFill>
                  <a:srgbClr val="7030A0"/>
                </a:solidFill>
              </a:rPr>
              <a:t>.</a:t>
            </a:r>
            <a:br>
              <a:rPr lang="en-US" sz="2800" b="1" dirty="0">
                <a:solidFill>
                  <a:srgbClr val="7030A0"/>
                </a:solidFill>
              </a:rPr>
            </a:br>
            <a:r>
              <a:rPr lang="en-US" sz="2800" b="1" dirty="0">
                <a:solidFill>
                  <a:srgbClr val="7030A0"/>
                </a:solidFill>
              </a:rPr>
              <a:t>2. </a:t>
            </a:r>
            <a:r>
              <a:rPr lang="en-US" sz="2800" b="1" dirty="0">
                <a:solidFill>
                  <a:srgbClr val="FF0000"/>
                </a:solidFill>
              </a:rPr>
              <a:t>1-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va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2-</a:t>
            </a:r>
            <a:r>
              <a:rPr lang="en-US" sz="2800" b="1" dirty="0">
                <a:solidFill>
                  <a:srgbClr val="7030A0"/>
                </a:solidFill>
              </a:rPr>
              <a:t>chiziqlar </a:t>
            </a:r>
            <a:r>
              <a:rPr lang="en-US" sz="2800" b="1" dirty="0" err="1">
                <a:solidFill>
                  <a:srgbClr val="7030A0"/>
                </a:solidFill>
              </a:rPr>
              <a:t>orasidagi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masofa</a:t>
            </a:r>
            <a:r>
              <a:rPr lang="en-US" sz="2800" b="1" dirty="0" smtClean="0">
                <a:solidFill>
                  <a:srgbClr val="7030A0"/>
                </a:solidFill>
              </a:rPr>
              <a:t> 1 </a:t>
            </a:r>
            <a:r>
              <a:rPr lang="en-US" sz="2800" b="1" dirty="0">
                <a:solidFill>
                  <a:srgbClr val="7030A0"/>
                </a:solidFill>
              </a:rPr>
              <a:t>cm,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r>
              <a:rPr lang="en-US" sz="2800" b="1" dirty="0" smtClean="0">
                <a:solidFill>
                  <a:srgbClr val="7030A0"/>
                </a:solidFill>
              </a:rPr>
              <a:t>“</a:t>
            </a:r>
            <a:r>
              <a:rPr lang="en-US" sz="2800" b="1" dirty="0" err="1">
                <a:solidFill>
                  <a:srgbClr val="7030A0"/>
                </a:solidFill>
              </a:rPr>
              <a:t>Boshlash</a:t>
            </a:r>
            <a:r>
              <a:rPr lang="en-US" sz="2800" b="1" dirty="0">
                <a:solidFill>
                  <a:srgbClr val="7030A0"/>
                </a:solidFill>
              </a:rPr>
              <a:t>” </a:t>
            </a:r>
            <a:r>
              <a:rPr lang="en-US" sz="2800" b="1" dirty="0" err="1">
                <a:solidFill>
                  <a:srgbClr val="7030A0"/>
                </a:solidFill>
              </a:rPr>
              <a:t>yozuvi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va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1-</a:t>
            </a:r>
            <a:r>
              <a:rPr lang="en-US" sz="2800" b="1" dirty="0" smtClean="0">
                <a:solidFill>
                  <a:srgbClr val="7030A0"/>
                </a:solidFill>
              </a:rPr>
              <a:t>chiziq </a:t>
            </a:r>
            <a:r>
              <a:rPr lang="en-US" sz="2800" b="1" dirty="0" err="1" smtClean="0">
                <a:solidFill>
                  <a:srgbClr val="7030A0"/>
                </a:solidFill>
              </a:rPr>
              <a:t>orasidagi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masofa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esa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2 cm </a:t>
            </a:r>
            <a:r>
              <a:rPr lang="en-US" sz="2800" b="1" dirty="0" err="1">
                <a:solidFill>
                  <a:srgbClr val="7030A0"/>
                </a:solidFill>
              </a:rPr>
              <a:t>bo‘lsin</a:t>
            </a:r>
            <a:r>
              <a:rPr lang="en-US" sz="2800" b="1" dirty="0">
                <a:solidFill>
                  <a:srgbClr val="7030A0"/>
                </a:solidFill>
              </a:rPr>
              <a:t>.</a:t>
            </a:r>
            <a:br>
              <a:rPr lang="en-US" sz="2800" b="1" dirty="0">
                <a:solidFill>
                  <a:srgbClr val="7030A0"/>
                </a:solidFill>
              </a:rPr>
            </a:br>
            <a:r>
              <a:rPr lang="en-US" sz="2800" b="1" dirty="0">
                <a:solidFill>
                  <a:srgbClr val="7030A0"/>
                </a:solidFill>
              </a:rPr>
              <a:t>3. “</a:t>
            </a:r>
            <a:r>
              <a:rPr lang="en-US" sz="2800" b="1" dirty="0" err="1">
                <a:solidFill>
                  <a:srgbClr val="7030A0"/>
                </a:solidFill>
              </a:rPr>
              <a:t>Boshlash</a:t>
            </a:r>
            <a:r>
              <a:rPr lang="en-US" sz="2800" b="1" dirty="0">
                <a:solidFill>
                  <a:srgbClr val="7030A0"/>
                </a:solidFill>
              </a:rPr>
              <a:t>” </a:t>
            </a:r>
            <a:r>
              <a:rPr lang="en-US" sz="2800" b="1" dirty="0" err="1">
                <a:solidFill>
                  <a:srgbClr val="7030A0"/>
                </a:solidFill>
              </a:rPr>
              <a:t>yozuvi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ustiga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qog‘oz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qistirgichini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joylashtiring</a:t>
            </a:r>
            <a:r>
              <a:rPr lang="en-US" sz="2800" b="1" dirty="0">
                <a:solidFill>
                  <a:srgbClr val="7030A0"/>
                </a:solidFill>
              </a:rPr>
              <a:t>.</a:t>
            </a:r>
            <a:br>
              <a:rPr lang="en-US" sz="2800" b="1" dirty="0">
                <a:solidFill>
                  <a:srgbClr val="7030A0"/>
                </a:solidFill>
              </a:rPr>
            </a:br>
            <a:r>
              <a:rPr lang="en-US" sz="2800" b="1" dirty="0">
                <a:solidFill>
                  <a:srgbClr val="7030A0"/>
                </a:solidFill>
              </a:rPr>
              <a:t>4. </a:t>
            </a:r>
            <a:r>
              <a:rPr lang="en-US" sz="2800" b="1" dirty="0" err="1">
                <a:solidFill>
                  <a:srgbClr val="FF0000"/>
                </a:solidFill>
              </a:rPr>
              <a:t>Magnitni</a:t>
            </a:r>
            <a:r>
              <a:rPr lang="en-US" sz="2800" b="1" dirty="0">
                <a:solidFill>
                  <a:srgbClr val="7030A0"/>
                </a:solidFill>
              </a:rPr>
              <a:t> 2-chiziqdan </a:t>
            </a:r>
            <a:r>
              <a:rPr lang="en-US" sz="2800" b="1" dirty="0">
                <a:solidFill>
                  <a:srgbClr val="FF0000"/>
                </a:solidFill>
              </a:rPr>
              <a:t>2 cm </a:t>
            </a:r>
            <a:r>
              <a:rPr lang="en-US" sz="2800" b="1" dirty="0" err="1" smtClean="0">
                <a:solidFill>
                  <a:srgbClr val="7030A0"/>
                </a:solidFill>
              </a:rPr>
              <a:t>masofada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ushlab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turing</a:t>
            </a:r>
            <a:r>
              <a:rPr lang="en-US" sz="2800" b="1" dirty="0">
                <a:solidFill>
                  <a:srgbClr val="7030A0"/>
                </a:solidFill>
              </a:rPr>
              <a:t>.</a:t>
            </a:r>
            <a:br>
              <a:rPr lang="en-US" sz="2800" b="1" dirty="0">
                <a:solidFill>
                  <a:srgbClr val="7030A0"/>
                </a:solidFill>
              </a:rPr>
            </a:br>
            <a:r>
              <a:rPr lang="en-US" sz="2800" b="1" dirty="0">
                <a:solidFill>
                  <a:srgbClr val="7030A0"/>
                </a:solidFill>
              </a:rPr>
              <a:t>5. </a:t>
            </a:r>
            <a:r>
              <a:rPr lang="en-US" sz="2800" b="1" dirty="0" err="1">
                <a:solidFill>
                  <a:srgbClr val="7030A0"/>
                </a:solidFill>
              </a:rPr>
              <a:t>Magnitni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chiziqlarga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yaqinlashtiring</a:t>
            </a:r>
            <a:r>
              <a:rPr lang="en-US" sz="2800" b="1" dirty="0">
                <a:solidFill>
                  <a:srgbClr val="7030A0"/>
                </a:solidFill>
              </a:rPr>
              <a:t>.</a:t>
            </a:r>
            <a:br>
              <a:rPr lang="en-US" sz="2800" b="1" dirty="0">
                <a:solidFill>
                  <a:srgbClr val="7030A0"/>
                </a:solidFill>
              </a:rPr>
            </a:br>
            <a:r>
              <a:rPr lang="en-US" sz="2800" b="1" dirty="0">
                <a:solidFill>
                  <a:srgbClr val="7030A0"/>
                </a:solidFill>
              </a:rPr>
              <a:t>6. </a:t>
            </a:r>
            <a:r>
              <a:rPr lang="en-US" sz="2800" b="1" dirty="0" err="1">
                <a:solidFill>
                  <a:srgbClr val="7030A0"/>
                </a:solidFill>
              </a:rPr>
              <a:t>Qog‘oz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qistirgichning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harakatini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kuzating</a:t>
            </a:r>
            <a:r>
              <a:rPr lang="en-US" sz="2800" b="1" dirty="0">
                <a:solidFill>
                  <a:srgbClr val="7030A0"/>
                </a:solidFill>
              </a:rPr>
              <a:t>.</a:t>
            </a:r>
            <a:br>
              <a:rPr lang="en-US" sz="2800" b="1" dirty="0">
                <a:solidFill>
                  <a:srgbClr val="7030A0"/>
                </a:solidFill>
              </a:rPr>
            </a:br>
            <a:r>
              <a:rPr lang="en-US" sz="2800" b="1" dirty="0">
                <a:solidFill>
                  <a:srgbClr val="7030A0"/>
                </a:solidFill>
              </a:rPr>
              <a:t>7. </a:t>
            </a:r>
            <a:r>
              <a:rPr lang="en-US" sz="2800" b="1" dirty="0" err="1">
                <a:solidFill>
                  <a:srgbClr val="7030A0"/>
                </a:solidFill>
              </a:rPr>
              <a:t>Masofalarni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o‘zgartirib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tajribani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takrorlang</a:t>
            </a:r>
            <a:r>
              <a:rPr lang="en-US" sz="2800" b="1" dirty="0">
                <a:solidFill>
                  <a:srgbClr val="7030A0"/>
                </a:solidFill>
              </a:rPr>
              <a:t>. </a:t>
            </a:r>
            <a:br>
              <a:rPr lang="en-US" sz="2800" b="1" dirty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7215" y="1014877"/>
            <a:ext cx="2129348" cy="39318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790710" y="885573"/>
            <a:ext cx="1815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</a:rPr>
              <a:t>-tajriba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9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632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6846"/>
            <a:ext cx="12438934" cy="4101154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9137" y="53846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Magnit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qog‘oz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qistirgichga</a:t>
            </a: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 err="1">
                <a:solidFill>
                  <a:schemeClr val="bg1"/>
                </a:solidFill>
              </a:rPr>
              <a:t>qanday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ta’sir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qildi</a:t>
            </a:r>
            <a:r>
              <a:rPr lang="en-US" sz="4000" b="1" dirty="0">
                <a:solidFill>
                  <a:schemeClr val="bg1"/>
                </a:solidFill>
              </a:rPr>
              <a:t>? </a:t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30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63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3385" y="612844"/>
            <a:ext cx="96964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-BoldMT"/>
              </a:rPr>
              <a:t>   </a:t>
            </a:r>
            <a:r>
              <a:rPr lang="en-US" sz="3600" b="1" dirty="0" err="1" smtClean="0">
                <a:solidFill>
                  <a:schemeClr val="bg1"/>
                </a:solidFill>
                <a:latin typeface="Arial-BoldMT"/>
              </a:rPr>
              <a:t>Bajarilgan</a:t>
            </a:r>
            <a:r>
              <a:rPr lang="en-US" sz="3600" b="1" dirty="0" smtClean="0">
                <a:solidFill>
                  <a:schemeClr val="bg1"/>
                </a:solidFill>
                <a:latin typeface="Arial-BoldM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BoldMT"/>
              </a:rPr>
              <a:t>tajribalarni</a:t>
            </a:r>
            <a:r>
              <a:rPr lang="en-US" sz="3600" b="1" dirty="0">
                <a:solidFill>
                  <a:schemeClr val="bg1"/>
                </a:solidFill>
                <a:latin typeface="Arial-BoldM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BoldMT"/>
              </a:rPr>
              <a:t>taqqoslang</a:t>
            </a:r>
            <a:r>
              <a:rPr lang="en-US" sz="3600" b="1" dirty="0">
                <a:solidFill>
                  <a:schemeClr val="bg1"/>
                </a:solidFill>
                <a:latin typeface="Arial-BoldM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BoldMT"/>
              </a:rPr>
              <a:t>va</a:t>
            </a:r>
            <a:r>
              <a:rPr lang="en-US" sz="3600" b="1" dirty="0">
                <a:solidFill>
                  <a:schemeClr val="bg1"/>
                </a:solidFill>
                <a:latin typeface="Arial-BoldM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BoldMT"/>
              </a:rPr>
              <a:t>xulosa</a:t>
            </a:r>
            <a:r>
              <a:rPr lang="en-US" sz="3600" b="1" dirty="0">
                <a:solidFill>
                  <a:schemeClr val="bg1"/>
                </a:solidFill>
                <a:latin typeface="Arial-BoldMT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BoldMT"/>
              </a:rPr>
              <a:t>qiling</a:t>
            </a:r>
            <a:r>
              <a:rPr lang="en-US" sz="3600" b="1" dirty="0" smtClean="0">
                <a:solidFill>
                  <a:schemeClr val="bg1"/>
                </a:solidFill>
                <a:latin typeface="Arial-BoldMT"/>
              </a:rPr>
              <a:t>.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-BoldMT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-BoldMT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ArialMT"/>
              </a:rPr>
              <a:t>Magnit</a:t>
            </a:r>
            <a:r>
              <a:rPr lang="en-US" sz="3600" dirty="0" smtClean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MT"/>
              </a:rPr>
              <a:t>temir</a:t>
            </a:r>
            <a:r>
              <a:rPr lang="en-US" sz="360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MT"/>
              </a:rPr>
              <a:t>buyumlarga</a:t>
            </a:r>
            <a:r>
              <a:rPr lang="en-US" sz="360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MT"/>
              </a:rPr>
              <a:t>yaqindan</a:t>
            </a:r>
            <a:r>
              <a:rPr lang="en-US" sz="360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MT"/>
              </a:rPr>
              <a:t>ko‘proq</a:t>
            </a:r>
            <a:r>
              <a:rPr lang="en-US" sz="3600" dirty="0">
                <a:solidFill>
                  <a:schemeClr val="bg1"/>
                </a:solidFill>
                <a:latin typeface="ArialMT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ArialMT"/>
              </a:rPr>
              <a:t>uzoqdan</a:t>
            </a:r>
            <a:r>
              <a:rPr lang="en-US" sz="3600" dirty="0" smtClean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MT"/>
              </a:rPr>
              <a:t>kamroq</a:t>
            </a:r>
            <a:r>
              <a:rPr lang="en-US" sz="3600" dirty="0" smtClean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MT"/>
              </a:rPr>
              <a:t>ta’sir</a:t>
            </a:r>
            <a:r>
              <a:rPr lang="en-US" sz="360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MT"/>
              </a:rPr>
              <a:t>qiladi</a:t>
            </a:r>
            <a:r>
              <a:rPr lang="en-US" sz="3600" dirty="0" smtClean="0">
                <a:solidFill>
                  <a:schemeClr val="bg1"/>
                </a:solidFill>
                <a:latin typeface="ArialMT"/>
              </a:rPr>
              <a:t>.</a:t>
            </a:r>
          </a:p>
          <a:p>
            <a:r>
              <a:rPr lang="en-US" sz="360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MT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ArialMT"/>
              </a:rPr>
              <a:t>Qog‘oz</a:t>
            </a:r>
            <a:r>
              <a:rPr lang="en-US" sz="3600" dirty="0" smtClean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MT"/>
              </a:rPr>
              <a:t>qistirgich</a:t>
            </a:r>
            <a:r>
              <a:rPr lang="en-US" sz="360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MT"/>
              </a:rPr>
              <a:t>harakatini</a:t>
            </a:r>
            <a:r>
              <a:rPr lang="en-US" sz="360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MT"/>
              </a:rPr>
              <a:t>tezlatish</a:t>
            </a:r>
            <a:r>
              <a:rPr lang="en-US" sz="360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MT"/>
              </a:rPr>
              <a:t>va</a:t>
            </a:r>
            <a:r>
              <a:rPr lang="en-US" sz="360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MT"/>
              </a:rPr>
              <a:t>sekinlatish</a:t>
            </a:r>
            <a:r>
              <a:rPr lang="en-US" sz="3600" dirty="0" smtClean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MT"/>
              </a:rPr>
              <a:t>mumkinmi</a:t>
            </a:r>
            <a:r>
              <a:rPr lang="en-US" sz="3600" dirty="0" smtClean="0">
                <a:solidFill>
                  <a:schemeClr val="bg1"/>
                </a:solidFill>
                <a:latin typeface="ArialMT"/>
              </a:rPr>
              <a:t>?</a:t>
            </a:r>
          </a:p>
          <a:p>
            <a:r>
              <a:rPr lang="en-US" sz="360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MT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ArialMT"/>
              </a:rPr>
              <a:t>Qanday</a:t>
            </a:r>
            <a:r>
              <a:rPr lang="en-US" sz="3600" dirty="0" smtClean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MT"/>
              </a:rPr>
              <a:t>buyumlar</a:t>
            </a:r>
            <a:r>
              <a:rPr lang="en-US" sz="360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MT"/>
              </a:rPr>
              <a:t>magnitga</a:t>
            </a:r>
            <a:r>
              <a:rPr lang="en-US" sz="360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MT"/>
              </a:rPr>
              <a:t>tortilmaydi</a:t>
            </a:r>
            <a:r>
              <a:rPr lang="en-US" sz="3600" dirty="0">
                <a:solidFill>
                  <a:schemeClr val="bg1"/>
                </a:solidFill>
                <a:latin typeface="ArialMT"/>
              </a:rPr>
              <a:t>?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br>
              <a:rPr lang="en-US" sz="3600" dirty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08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143</Words>
  <Application>Microsoft Office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Arial-BoldMT</vt:lpstr>
      <vt:lpstr>ArialMT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25</cp:revision>
  <dcterms:created xsi:type="dcterms:W3CDTF">2022-01-06T20:28:58Z</dcterms:created>
  <dcterms:modified xsi:type="dcterms:W3CDTF">2022-02-26T00:57:52Z</dcterms:modified>
</cp:coreProperties>
</file>