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4" r:id="rId4"/>
    <p:sldId id="259" r:id="rId5"/>
    <p:sldId id="267" r:id="rId6"/>
    <p:sldId id="265" r:id="rId7"/>
    <p:sldId id="260" r:id="rId8"/>
    <p:sldId id="261" r:id="rId9"/>
    <p:sldId id="268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9900"/>
    <a:srgbClr val="663300"/>
    <a:srgbClr val="63B2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9352-0C13-4614-BECD-AF7C1B50079F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014A-A95E-4884-AD37-A5A76F09A4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382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9352-0C13-4614-BECD-AF7C1B50079F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014A-A95E-4884-AD37-A5A76F09A4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177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9352-0C13-4614-BECD-AF7C1B50079F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014A-A95E-4884-AD37-A5A76F09A4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607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9352-0C13-4614-BECD-AF7C1B50079F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014A-A95E-4884-AD37-A5A76F09A4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89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9352-0C13-4614-BECD-AF7C1B50079F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014A-A95E-4884-AD37-A5A76F09A4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623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9352-0C13-4614-BECD-AF7C1B50079F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014A-A95E-4884-AD37-A5A76F09A4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312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9352-0C13-4614-BECD-AF7C1B50079F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014A-A95E-4884-AD37-A5A76F09A4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268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9352-0C13-4614-BECD-AF7C1B50079F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014A-A95E-4884-AD37-A5A76F09A4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588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9352-0C13-4614-BECD-AF7C1B50079F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014A-A95E-4884-AD37-A5A76F09A4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834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9352-0C13-4614-BECD-AF7C1B50079F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014A-A95E-4884-AD37-A5A76F09A4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087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9352-0C13-4614-BECD-AF7C1B50079F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014A-A95E-4884-AD37-A5A76F09A4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674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49352-0C13-4614-BECD-AF7C1B50079F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C014A-A95E-4884-AD37-A5A76F09A4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610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3413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5166" y="1737362"/>
            <a:ext cx="57215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 smtClean="0">
                <a:solidFill>
                  <a:srgbClr val="002060"/>
                </a:solidFill>
              </a:rPr>
              <a:t>Tabiiy</a:t>
            </a:r>
            <a:r>
              <a:rPr lang="en-US" sz="7200" b="1" dirty="0" smtClean="0">
                <a:solidFill>
                  <a:srgbClr val="002060"/>
                </a:solidFill>
              </a:rPr>
              <a:t> </a:t>
            </a:r>
            <a:r>
              <a:rPr lang="en-US" sz="7200" b="1" dirty="0" err="1" smtClean="0">
                <a:solidFill>
                  <a:srgbClr val="002060"/>
                </a:solidFill>
              </a:rPr>
              <a:t>fanlar</a:t>
            </a:r>
            <a:endParaRPr lang="ru-RU" sz="72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0" y="3148150"/>
            <a:ext cx="19594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</a:rPr>
              <a:t>2-sinf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46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-1"/>
            <a:ext cx="12192000" cy="736745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6468" y="2621895"/>
            <a:ext cx="616566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</a:rPr>
              <a:t>AMALIY </a:t>
            </a:r>
            <a:r>
              <a:rPr lang="en-US" sz="4800" b="1" dirty="0" smtClean="0">
                <a:solidFill>
                  <a:schemeClr val="bg1"/>
                </a:solidFill>
              </a:rPr>
              <a:t>MASHG‘ULOT. </a:t>
            </a:r>
            <a:r>
              <a:rPr lang="en-US" sz="4800" b="1" dirty="0" smtClean="0">
                <a:solidFill>
                  <a:srgbClr val="FFFF00"/>
                </a:solidFill>
              </a:rPr>
              <a:t>JISMLARGA </a:t>
            </a:r>
            <a:r>
              <a:rPr lang="en-US" sz="4800" b="1" dirty="0">
                <a:solidFill>
                  <a:srgbClr val="FFFF00"/>
                </a:solidFill>
              </a:rPr>
              <a:t>ISSIQLIK</a:t>
            </a:r>
          </a:p>
          <a:p>
            <a:pPr algn="ctr"/>
            <a:r>
              <a:rPr lang="en-US" sz="4800" b="1" dirty="0">
                <a:solidFill>
                  <a:srgbClr val="FFFF00"/>
                </a:solidFill>
              </a:rPr>
              <a:t>TA’SIRINI O‘RGANAMIZ</a:t>
            </a:r>
            <a:endParaRPr lang="ru-RU" sz="4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92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46429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61702" y="587829"/>
            <a:ext cx="1168472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</a:rPr>
              <a:t>                                        </a:t>
            </a:r>
            <a:r>
              <a:rPr lang="en-US" sz="3600" b="1" dirty="0" err="1" smtClean="0">
                <a:solidFill>
                  <a:srgbClr val="FF0000"/>
                </a:solidFill>
              </a:rPr>
              <a:t>Issiqlik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nima</a:t>
            </a:r>
            <a:r>
              <a:rPr lang="en-US" sz="3600" b="1" dirty="0" smtClean="0">
                <a:solidFill>
                  <a:srgbClr val="FF0000"/>
                </a:solidFill>
              </a:rPr>
              <a:t>?</a:t>
            </a:r>
          </a:p>
          <a:p>
            <a:r>
              <a:rPr lang="en-US" sz="3600" b="1" dirty="0" smtClean="0">
                <a:solidFill>
                  <a:srgbClr val="002060"/>
                </a:solidFill>
              </a:rPr>
              <a:t>   </a:t>
            </a:r>
            <a:r>
              <a:rPr lang="en-US" sz="3600" b="1" dirty="0" err="1" smtClean="0">
                <a:solidFill>
                  <a:srgbClr val="FF0000"/>
                </a:solidFill>
              </a:rPr>
              <a:t>Issiqlik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energiyaning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bir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turi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bo‘lib</a:t>
            </a:r>
            <a:r>
              <a:rPr lang="en-US" sz="3600" b="1" dirty="0" smtClean="0">
                <a:solidFill>
                  <a:srgbClr val="002060"/>
                </a:solidFill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</a:rPr>
              <a:t>jismlar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o‘rtasidagi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harakatdir</a:t>
            </a:r>
            <a:r>
              <a:rPr lang="en-US" sz="3600" b="1" dirty="0" smtClean="0">
                <a:solidFill>
                  <a:srgbClr val="002060"/>
                </a:solidFill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</a:rPr>
              <a:t>Quyosh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issiqlik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manbaidir</a:t>
            </a:r>
            <a:r>
              <a:rPr lang="en-US" sz="3600" b="1" dirty="0" smtClean="0">
                <a:solidFill>
                  <a:srgbClr val="002060"/>
                </a:solidFill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</a:rPr>
              <a:t>Issiqlik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energiyasi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bu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jism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haroratiga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aloqador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bo‘lgan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energiya</a:t>
            </a:r>
            <a:r>
              <a:rPr lang="en-US" sz="3600" b="1" dirty="0" smtClean="0">
                <a:solidFill>
                  <a:srgbClr val="002060"/>
                </a:solidFill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</a:rPr>
              <a:t>Issiqlik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natija</a:t>
            </a:r>
            <a:r>
              <a:rPr lang="en-US" sz="3600" b="1" dirty="0" smtClean="0">
                <a:solidFill>
                  <a:srgbClr val="002060"/>
                </a:solidFill>
              </a:rPr>
              <a:t>-</a:t>
            </a:r>
          </a:p>
          <a:p>
            <a:r>
              <a:rPr lang="en-US" sz="3600" b="1" dirty="0" err="1" smtClean="0">
                <a:solidFill>
                  <a:srgbClr val="002060"/>
                </a:solidFill>
              </a:rPr>
              <a:t>sida</a:t>
            </a:r>
            <a:r>
              <a:rPr lang="en-US" sz="3600" b="1" dirty="0" smtClean="0">
                <a:solidFill>
                  <a:srgbClr val="002060"/>
                </a:solidFill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</a:rPr>
              <a:t>haroratni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ko‘tarilishi</a:t>
            </a:r>
            <a:r>
              <a:rPr lang="en-US" sz="3600" b="1" dirty="0" smtClean="0">
                <a:solidFill>
                  <a:srgbClr val="002060"/>
                </a:solidFill>
              </a:rPr>
              <a:t>,  </a:t>
            </a:r>
            <a:r>
              <a:rPr lang="en-US" sz="3600" b="1" dirty="0" err="1" smtClean="0">
                <a:solidFill>
                  <a:srgbClr val="002060"/>
                </a:solidFill>
              </a:rPr>
              <a:t>jismlarning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kengayishi</a:t>
            </a:r>
            <a:r>
              <a:rPr lang="en-US" sz="3600" b="1" dirty="0" smtClean="0">
                <a:solidFill>
                  <a:srgbClr val="002060"/>
                </a:solidFill>
              </a:rPr>
              <a:t>,  </a:t>
            </a:r>
            <a:r>
              <a:rPr lang="en-US" sz="3600" b="1" dirty="0" err="1" smtClean="0">
                <a:solidFill>
                  <a:srgbClr val="002060"/>
                </a:solidFill>
              </a:rPr>
              <a:t>qattiq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jismlarning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erishi</a:t>
            </a:r>
            <a:r>
              <a:rPr lang="en-US" sz="3600" b="1" dirty="0" smtClean="0">
                <a:solidFill>
                  <a:srgbClr val="002060"/>
                </a:solidFill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</a:rPr>
              <a:t>suyuqlikning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endParaRPr lang="en-US" sz="3600" b="1" dirty="0" smtClean="0">
              <a:solidFill>
                <a:srgbClr val="002060"/>
              </a:solidFill>
            </a:endParaRPr>
          </a:p>
          <a:p>
            <a:r>
              <a:rPr lang="en-US" sz="3600" b="1" dirty="0" err="1" smtClean="0">
                <a:solidFill>
                  <a:srgbClr val="002060"/>
                </a:solidFill>
              </a:rPr>
              <a:t>bug‘lanishi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yuzaga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keladi</a:t>
            </a:r>
            <a:r>
              <a:rPr lang="en-US" sz="3600" b="1" dirty="0" smtClean="0">
                <a:solidFill>
                  <a:srgbClr val="002060"/>
                </a:solidFill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</a:rPr>
              <a:t>Bunga</a:t>
            </a:r>
            <a:endParaRPr lang="en-US" sz="3600" b="1" dirty="0" smtClean="0">
              <a:solidFill>
                <a:srgbClr val="002060"/>
              </a:solidFill>
            </a:endParaRPr>
          </a:p>
          <a:p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atrof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muhitdagi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issiqlik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yoki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</a:rPr>
              <a:t>ta-</a:t>
            </a:r>
          </a:p>
          <a:p>
            <a:r>
              <a:rPr lang="en-US" sz="3600" b="1" dirty="0" err="1" smtClean="0">
                <a:solidFill>
                  <a:srgbClr val="002060"/>
                </a:solidFill>
              </a:rPr>
              <a:t>nadagi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haroratni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misol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keltirish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endParaRPr lang="en-US" sz="3600" b="1" dirty="0" smtClean="0">
              <a:solidFill>
                <a:srgbClr val="002060"/>
              </a:solidFill>
            </a:endParaRPr>
          </a:p>
          <a:p>
            <a:r>
              <a:rPr lang="en-US" sz="3600" b="1" dirty="0" err="1" smtClean="0">
                <a:solidFill>
                  <a:srgbClr val="002060"/>
                </a:solidFill>
              </a:rPr>
              <a:t>mumkin</a:t>
            </a:r>
            <a:r>
              <a:rPr lang="en-US" sz="3600" b="1" dirty="0" smtClean="0">
                <a:solidFill>
                  <a:srgbClr val="002060"/>
                </a:solidFill>
              </a:rPr>
              <a:t>.  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505" y="3657191"/>
            <a:ext cx="4832490" cy="221031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56045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20" y="214444"/>
            <a:ext cx="11500188" cy="63169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603121" y="201098"/>
            <a:ext cx="29891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</a:rPr>
              <a:t>Bizga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kerak</a:t>
            </a:r>
            <a:r>
              <a:rPr lang="en-US" sz="3200" dirty="0" smtClean="0">
                <a:solidFill>
                  <a:schemeClr val="bg1"/>
                </a:solidFill>
              </a:rPr>
              <a:t>: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0277" y="793285"/>
            <a:ext cx="235131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</a:rPr>
              <a:t>Pufaklar</a:t>
            </a:r>
            <a:endParaRPr lang="en-US" sz="3200" dirty="0" smtClean="0">
              <a:solidFill>
                <a:srgbClr val="7030A0"/>
              </a:solidFill>
            </a:endParaRPr>
          </a:p>
          <a:p>
            <a:r>
              <a:rPr lang="en-US" sz="3200" dirty="0" smtClean="0">
                <a:solidFill>
                  <a:srgbClr val="7030A0"/>
                </a:solidFill>
              </a:rPr>
              <a:t>Sham</a:t>
            </a:r>
          </a:p>
          <a:p>
            <a:r>
              <a:rPr lang="en-US" sz="3200" dirty="0" err="1" smtClean="0">
                <a:solidFill>
                  <a:srgbClr val="7030A0"/>
                </a:solidFill>
              </a:rPr>
              <a:t>Gugurt</a:t>
            </a:r>
            <a:endParaRPr lang="en-US" sz="3200" dirty="0" smtClean="0">
              <a:solidFill>
                <a:srgbClr val="7030A0"/>
              </a:solidFill>
            </a:endParaRPr>
          </a:p>
          <a:p>
            <a:r>
              <a:rPr lang="en-US" sz="3200" dirty="0" err="1" smtClean="0">
                <a:solidFill>
                  <a:srgbClr val="7030A0"/>
                </a:solidFill>
              </a:rPr>
              <a:t>Suv</a:t>
            </a:r>
            <a:endParaRPr lang="en-US" sz="3200" dirty="0" smtClean="0">
              <a:solidFill>
                <a:srgbClr val="7030A0"/>
              </a:solidFill>
            </a:endParaRPr>
          </a:p>
          <a:p>
            <a:r>
              <a:rPr lang="en-US" sz="3200" dirty="0" err="1" smtClean="0">
                <a:solidFill>
                  <a:srgbClr val="7030A0"/>
                </a:solidFill>
              </a:rPr>
              <a:t>Texnika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xavfsizligi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belgisi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11485" y="201098"/>
            <a:ext cx="41235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</a:rPr>
              <a:t>Bajarish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tartibi</a:t>
            </a:r>
            <a:r>
              <a:rPr lang="en-US" sz="3200" dirty="0" smtClean="0">
                <a:solidFill>
                  <a:schemeClr val="bg1"/>
                </a:solidFill>
              </a:rPr>
              <a:t>: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24651" y="1039506"/>
            <a:ext cx="760165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1-tajriba</a:t>
            </a:r>
          </a:p>
          <a:p>
            <a:pPr marL="342900" indent="-342900">
              <a:buAutoNum type="arabicPeriod"/>
            </a:pPr>
            <a:r>
              <a:rPr lang="en-US" sz="3200" dirty="0" err="1" smtClean="0">
                <a:solidFill>
                  <a:srgbClr val="663300"/>
                </a:solidFill>
              </a:rPr>
              <a:t>Pufakni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puflang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va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og‘zini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mahkamlang</a:t>
            </a:r>
            <a:r>
              <a:rPr lang="en-US" sz="3200" dirty="0" smtClean="0">
                <a:solidFill>
                  <a:srgbClr val="663300"/>
                </a:solidFill>
              </a:rPr>
              <a:t>.</a:t>
            </a:r>
          </a:p>
          <a:p>
            <a:r>
              <a:rPr lang="en-US" sz="3200" dirty="0" smtClean="0">
                <a:solidFill>
                  <a:srgbClr val="663300"/>
                </a:solidFill>
              </a:rPr>
              <a:t>2.Pufakni </a:t>
            </a:r>
            <a:r>
              <a:rPr lang="en-US" sz="3200" dirty="0" err="1" smtClean="0">
                <a:solidFill>
                  <a:srgbClr val="663300"/>
                </a:solidFill>
              </a:rPr>
              <a:t>yonib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turgan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shamga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yaqinlashtiring</a:t>
            </a:r>
            <a:r>
              <a:rPr lang="en-US" sz="3200" dirty="0" smtClean="0">
                <a:solidFill>
                  <a:srgbClr val="663300"/>
                </a:solidFill>
              </a:rPr>
              <a:t>.</a:t>
            </a:r>
          </a:p>
          <a:p>
            <a:r>
              <a:rPr lang="en-US" sz="3200" dirty="0" smtClean="0">
                <a:solidFill>
                  <a:srgbClr val="663300"/>
                </a:solidFill>
              </a:rPr>
              <a:t>3.Pufakka </a:t>
            </a:r>
            <a:r>
              <a:rPr lang="en-US" sz="3200" dirty="0" err="1" smtClean="0">
                <a:solidFill>
                  <a:srgbClr val="663300"/>
                </a:solidFill>
              </a:rPr>
              <a:t>olov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qanday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ta’sir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qilishini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kuzating</a:t>
            </a:r>
            <a:r>
              <a:rPr lang="en-US" sz="3200" dirty="0" smtClean="0">
                <a:solidFill>
                  <a:srgbClr val="663300"/>
                </a:solidFill>
              </a:rPr>
              <a:t>.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676503" y="365760"/>
            <a:ext cx="0" cy="5956663"/>
          </a:xfrm>
          <a:prstGeom prst="line">
            <a:avLst/>
          </a:prstGeom>
          <a:ln w="57150">
            <a:solidFill>
              <a:srgbClr val="63B2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5895" y="3084688"/>
            <a:ext cx="976455" cy="145369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7713" y="838408"/>
            <a:ext cx="1462230" cy="199264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670" y="4495133"/>
            <a:ext cx="1807297" cy="17848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05824" y="4538381"/>
            <a:ext cx="905828" cy="1497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812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20" y="253633"/>
            <a:ext cx="11500188" cy="63169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603121" y="201098"/>
            <a:ext cx="29891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</a:rPr>
              <a:t>Bizga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kerak</a:t>
            </a:r>
            <a:r>
              <a:rPr lang="en-US" sz="3200" dirty="0" smtClean="0">
                <a:solidFill>
                  <a:schemeClr val="bg1"/>
                </a:solidFill>
              </a:rPr>
              <a:t>: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7424" y="839859"/>
            <a:ext cx="235131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</a:rPr>
              <a:t>Pufaklar</a:t>
            </a:r>
            <a:endParaRPr lang="en-US" sz="3200" dirty="0" smtClean="0">
              <a:solidFill>
                <a:srgbClr val="7030A0"/>
              </a:solidFill>
            </a:endParaRPr>
          </a:p>
          <a:p>
            <a:r>
              <a:rPr lang="en-US" sz="3200" dirty="0" smtClean="0">
                <a:solidFill>
                  <a:srgbClr val="7030A0"/>
                </a:solidFill>
              </a:rPr>
              <a:t>Sham</a:t>
            </a:r>
          </a:p>
          <a:p>
            <a:r>
              <a:rPr lang="en-US" sz="3200" dirty="0" err="1" smtClean="0">
                <a:solidFill>
                  <a:srgbClr val="7030A0"/>
                </a:solidFill>
              </a:rPr>
              <a:t>Gugurt</a:t>
            </a:r>
            <a:endParaRPr lang="en-US" sz="3200" dirty="0" smtClean="0">
              <a:solidFill>
                <a:srgbClr val="7030A0"/>
              </a:solidFill>
            </a:endParaRPr>
          </a:p>
          <a:p>
            <a:r>
              <a:rPr lang="en-US" sz="3200" dirty="0" err="1" smtClean="0">
                <a:solidFill>
                  <a:srgbClr val="7030A0"/>
                </a:solidFill>
              </a:rPr>
              <a:t>Suv</a:t>
            </a:r>
            <a:endParaRPr lang="en-US" sz="3200" dirty="0" smtClean="0">
              <a:solidFill>
                <a:srgbClr val="7030A0"/>
              </a:solidFill>
            </a:endParaRPr>
          </a:p>
          <a:p>
            <a:r>
              <a:rPr lang="en-US" sz="3200" dirty="0" err="1" smtClean="0">
                <a:solidFill>
                  <a:srgbClr val="7030A0"/>
                </a:solidFill>
              </a:rPr>
              <a:t>Texnika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xavfsizligi</a:t>
            </a:r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</a:rPr>
              <a:t>belgisi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11485" y="201098"/>
            <a:ext cx="41235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</a:rPr>
              <a:t>Bajarish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tartibi</a:t>
            </a:r>
            <a:r>
              <a:rPr lang="en-US" sz="3200" dirty="0" smtClean="0">
                <a:solidFill>
                  <a:schemeClr val="bg1"/>
                </a:solidFill>
              </a:rPr>
              <a:t>: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24651" y="832602"/>
            <a:ext cx="711614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2-tajriba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</a:p>
          <a:p>
            <a:pPr marL="342900" indent="-342900">
              <a:buAutoNum type="arabicPeriod"/>
            </a:pPr>
            <a:r>
              <a:rPr lang="en-US" sz="3200" dirty="0" err="1" smtClean="0">
                <a:solidFill>
                  <a:srgbClr val="663300"/>
                </a:solidFill>
              </a:rPr>
              <a:t>Pufak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ichiga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ozroq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suv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quying</a:t>
            </a:r>
            <a:r>
              <a:rPr lang="en-US" sz="3200" dirty="0" smtClean="0">
                <a:solidFill>
                  <a:srgbClr val="663300"/>
                </a:solidFill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3200" dirty="0" err="1" smtClean="0">
                <a:solidFill>
                  <a:srgbClr val="663300"/>
                </a:solidFill>
              </a:rPr>
              <a:t>Suvli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pufakni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puflang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va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og‘zini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</a:p>
          <a:p>
            <a:r>
              <a:rPr lang="en-US" sz="3200" dirty="0" err="1" smtClean="0">
                <a:solidFill>
                  <a:srgbClr val="663300"/>
                </a:solidFill>
              </a:rPr>
              <a:t>bog‘lang</a:t>
            </a:r>
            <a:r>
              <a:rPr lang="en-US" sz="3200" dirty="0" smtClean="0">
                <a:solidFill>
                  <a:srgbClr val="663300"/>
                </a:solidFill>
              </a:rPr>
              <a:t>.</a:t>
            </a:r>
          </a:p>
          <a:p>
            <a:r>
              <a:rPr lang="en-US" sz="3200" dirty="0" smtClean="0">
                <a:solidFill>
                  <a:srgbClr val="663300"/>
                </a:solidFill>
              </a:rPr>
              <a:t>3. </a:t>
            </a:r>
            <a:r>
              <a:rPr lang="en-US" sz="3200" dirty="0" err="1" smtClean="0">
                <a:solidFill>
                  <a:srgbClr val="663300"/>
                </a:solidFill>
              </a:rPr>
              <a:t>Suvli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pufakni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yonib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turgan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shamga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yaqinlashtiring</a:t>
            </a:r>
            <a:r>
              <a:rPr lang="en-US" sz="3200" dirty="0" smtClean="0">
                <a:solidFill>
                  <a:srgbClr val="663300"/>
                </a:solidFill>
              </a:rPr>
              <a:t>.</a:t>
            </a:r>
          </a:p>
          <a:p>
            <a:r>
              <a:rPr lang="en-US" sz="3200" dirty="0">
                <a:solidFill>
                  <a:srgbClr val="663300"/>
                </a:solidFill>
              </a:rPr>
              <a:t> </a:t>
            </a:r>
            <a:r>
              <a:rPr lang="en-US" sz="3200" dirty="0" smtClean="0">
                <a:solidFill>
                  <a:srgbClr val="663300"/>
                </a:solidFill>
              </a:rPr>
              <a:t>      </a:t>
            </a:r>
            <a:r>
              <a:rPr lang="en-US" sz="3200" dirty="0" err="1" smtClean="0">
                <a:solidFill>
                  <a:srgbClr val="663300"/>
                </a:solidFill>
              </a:rPr>
              <a:t>Suv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quyilgan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pufakka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olov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qanday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ta’sir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qilishini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kuzating</a:t>
            </a:r>
            <a:r>
              <a:rPr lang="en-US" sz="3200" dirty="0" smtClean="0">
                <a:solidFill>
                  <a:srgbClr val="663300"/>
                </a:solidFill>
              </a:rPr>
              <a:t>.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676503" y="365760"/>
            <a:ext cx="0" cy="5956663"/>
          </a:xfrm>
          <a:prstGeom prst="line">
            <a:avLst/>
          </a:prstGeom>
          <a:ln w="57150">
            <a:solidFill>
              <a:srgbClr val="63B2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5895" y="3084688"/>
            <a:ext cx="976455" cy="145369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7713" y="838408"/>
            <a:ext cx="1462230" cy="199264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670" y="4495133"/>
            <a:ext cx="1807297" cy="17848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05824" y="4538381"/>
            <a:ext cx="905828" cy="1497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505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5956" y="535694"/>
            <a:ext cx="105145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</a:rPr>
              <a:t>    </a:t>
            </a:r>
            <a:r>
              <a:rPr lang="en-US" sz="4000" b="1" dirty="0" err="1" smtClean="0">
                <a:solidFill>
                  <a:srgbClr val="7030A0"/>
                </a:solidFill>
              </a:rPr>
              <a:t>Suv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quyilamagan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va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suv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quyilgan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pufaklarga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olov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qanday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ta’sir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</a:rPr>
              <a:t>qildi</a:t>
            </a:r>
            <a:r>
              <a:rPr lang="en-US" sz="4000" b="1" dirty="0" smtClean="0">
                <a:solidFill>
                  <a:srgbClr val="7030A0"/>
                </a:solidFill>
              </a:rPr>
              <a:t>?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62629" y="4005942"/>
            <a:ext cx="7547428" cy="1959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046513" y="3477985"/>
            <a:ext cx="8795658" cy="2763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046513" y="3477986"/>
            <a:ext cx="6865257" cy="1955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192667" y="3237211"/>
            <a:ext cx="6865257" cy="1955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6264793" y="3693539"/>
            <a:ext cx="2095793" cy="285603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3417" y="1798227"/>
            <a:ext cx="2090614" cy="284897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8936" y="4535575"/>
            <a:ext cx="905828" cy="14974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54002" y="2213902"/>
            <a:ext cx="2434891" cy="28140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13012" y="2559396"/>
            <a:ext cx="2215154" cy="24279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42203" y="4934458"/>
            <a:ext cx="1273043" cy="189523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394820" y="1952044"/>
            <a:ext cx="3003878" cy="46539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6951" y="1952043"/>
            <a:ext cx="2095793" cy="28560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51440" y="4823716"/>
            <a:ext cx="1273043" cy="189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678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59259E-6 L 0.00013 0.0946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96296E-6 L 0.03268 -2.96296E-6 C 0.04753 -2.96296E-6 0.06601 -0.07268 0.06601 -0.13148 L 0.06601 -0.2625 " pathEditMode="relative" rAng="0" ptsTypes="AAAA">
                                      <p:cBhvr>
                                        <p:cTn id="4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4" y="-1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07407E-6 L 0.00846 0.08149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" y="4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4642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326" y="888275"/>
            <a:ext cx="7191103" cy="596972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59953" y="239486"/>
            <a:ext cx="635435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9900"/>
                </a:solidFill>
              </a:rPr>
              <a:t>    </a:t>
            </a:r>
            <a:r>
              <a:rPr lang="en-US" sz="3600" dirty="0" err="1" smtClean="0">
                <a:solidFill>
                  <a:srgbClr val="009900"/>
                </a:solidFill>
              </a:rPr>
              <a:t>Pufak</a:t>
            </a:r>
            <a:r>
              <a:rPr lang="en-US" sz="3600" dirty="0" smtClean="0">
                <a:solidFill>
                  <a:srgbClr val="009900"/>
                </a:solidFill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</a:rPr>
              <a:t>suv</a:t>
            </a:r>
            <a:r>
              <a:rPr lang="en-US" sz="3600" dirty="0" smtClean="0">
                <a:solidFill>
                  <a:srgbClr val="009900"/>
                </a:solidFill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</a:rPr>
              <a:t>quyilmagan</a:t>
            </a:r>
            <a:r>
              <a:rPr lang="en-US" sz="3600" dirty="0" smtClean="0">
                <a:solidFill>
                  <a:srgbClr val="009900"/>
                </a:solidFill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</a:rPr>
              <a:t>holatda</a:t>
            </a:r>
            <a:r>
              <a:rPr lang="en-US" sz="3600" dirty="0" smtClean="0">
                <a:solidFill>
                  <a:srgbClr val="009900"/>
                </a:solidFill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</a:rPr>
              <a:t>olovga</a:t>
            </a:r>
            <a:r>
              <a:rPr lang="en-US" sz="3600" dirty="0" smtClean="0">
                <a:solidFill>
                  <a:srgbClr val="009900"/>
                </a:solidFill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</a:rPr>
              <a:t>yaqinlashti-rilsa</a:t>
            </a:r>
            <a:r>
              <a:rPr lang="en-US" sz="3600" dirty="0" smtClean="0">
                <a:solidFill>
                  <a:srgbClr val="009900"/>
                </a:solidFill>
              </a:rPr>
              <a:t>, </a:t>
            </a:r>
            <a:r>
              <a:rPr lang="en-US" sz="3600" dirty="0" err="1" smtClean="0">
                <a:solidFill>
                  <a:srgbClr val="009900"/>
                </a:solidFill>
              </a:rPr>
              <a:t>yori</a:t>
            </a:r>
            <a:r>
              <a:rPr lang="en-US" sz="3600" dirty="0" smtClean="0">
                <a:solidFill>
                  <a:srgbClr val="009900"/>
                </a:solidFill>
              </a:rPr>
              <a:t>-</a:t>
            </a:r>
          </a:p>
          <a:p>
            <a:r>
              <a:rPr lang="en-US" sz="3600" dirty="0" err="1" smtClean="0">
                <a:solidFill>
                  <a:srgbClr val="009900"/>
                </a:solidFill>
              </a:rPr>
              <a:t>ladi</a:t>
            </a:r>
            <a:r>
              <a:rPr lang="en-US" sz="3600" dirty="0" smtClean="0">
                <a:solidFill>
                  <a:srgbClr val="009900"/>
                </a:solidFill>
              </a:rPr>
              <a:t>. Agar </a:t>
            </a:r>
            <a:r>
              <a:rPr lang="en-US" sz="3600" dirty="0" err="1" smtClean="0">
                <a:solidFill>
                  <a:srgbClr val="009900"/>
                </a:solidFill>
              </a:rPr>
              <a:t>pufakka</a:t>
            </a:r>
            <a:r>
              <a:rPr lang="en-US" sz="3600" dirty="0" smtClean="0">
                <a:solidFill>
                  <a:srgbClr val="009900"/>
                </a:solidFill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</a:rPr>
              <a:t>suv</a:t>
            </a:r>
            <a:r>
              <a:rPr lang="en-US" sz="3600" dirty="0" smtClean="0">
                <a:solidFill>
                  <a:srgbClr val="009900"/>
                </a:solidFill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</a:rPr>
              <a:t>qu</a:t>
            </a:r>
            <a:r>
              <a:rPr lang="en-US" sz="3600" dirty="0" smtClean="0">
                <a:solidFill>
                  <a:srgbClr val="009900"/>
                </a:solidFill>
              </a:rPr>
              <a:t>-</a:t>
            </a:r>
          </a:p>
          <a:p>
            <a:r>
              <a:rPr lang="en-US" sz="3600" dirty="0" err="1" smtClean="0">
                <a:solidFill>
                  <a:srgbClr val="009900"/>
                </a:solidFill>
              </a:rPr>
              <a:t>yib</a:t>
            </a:r>
            <a:r>
              <a:rPr lang="en-US" sz="3600" dirty="0" smtClean="0">
                <a:solidFill>
                  <a:srgbClr val="009900"/>
                </a:solidFill>
              </a:rPr>
              <a:t>, </a:t>
            </a:r>
            <a:r>
              <a:rPr lang="en-US" sz="3600" dirty="0" err="1" smtClean="0">
                <a:solidFill>
                  <a:srgbClr val="009900"/>
                </a:solidFill>
              </a:rPr>
              <a:t>olovga</a:t>
            </a:r>
            <a:r>
              <a:rPr lang="en-US" sz="3600" dirty="0" smtClean="0">
                <a:solidFill>
                  <a:srgbClr val="009900"/>
                </a:solidFill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</a:rPr>
              <a:t>yaqin-lashtirilsa</a:t>
            </a:r>
            <a:r>
              <a:rPr lang="en-US" sz="3600" dirty="0" smtClean="0">
                <a:solidFill>
                  <a:srgbClr val="009900"/>
                </a:solidFill>
              </a:rPr>
              <a:t>, </a:t>
            </a:r>
            <a:r>
              <a:rPr lang="en-US" sz="3600" dirty="0" err="1" smtClean="0">
                <a:solidFill>
                  <a:srgbClr val="009900"/>
                </a:solidFill>
              </a:rPr>
              <a:t>yorilmaydi</a:t>
            </a:r>
            <a:r>
              <a:rPr lang="en-US" sz="3600" dirty="0" smtClean="0">
                <a:solidFill>
                  <a:srgbClr val="009900"/>
                </a:solidFill>
              </a:rPr>
              <a:t>. </a:t>
            </a:r>
            <a:endParaRPr lang="en-US" sz="3600" dirty="0" smtClean="0">
              <a:solidFill>
                <a:srgbClr val="009900"/>
              </a:solidFill>
            </a:endParaRPr>
          </a:p>
          <a:p>
            <a:r>
              <a:rPr lang="en-US" sz="3600" dirty="0">
                <a:solidFill>
                  <a:srgbClr val="009900"/>
                </a:solidFill>
              </a:rPr>
              <a:t> </a:t>
            </a:r>
            <a:r>
              <a:rPr lang="en-US" sz="3600" dirty="0" smtClean="0">
                <a:solidFill>
                  <a:srgbClr val="009900"/>
                </a:solidFill>
              </a:rPr>
              <a:t>   </a:t>
            </a:r>
            <a:r>
              <a:rPr lang="en-US" sz="3600" dirty="0" err="1" smtClean="0">
                <a:solidFill>
                  <a:srgbClr val="009900"/>
                </a:solidFill>
              </a:rPr>
              <a:t>Demak</a:t>
            </a:r>
            <a:r>
              <a:rPr lang="en-US" sz="3600" dirty="0" smtClean="0">
                <a:solidFill>
                  <a:srgbClr val="009900"/>
                </a:solidFill>
              </a:rPr>
              <a:t>, </a:t>
            </a:r>
            <a:r>
              <a:rPr lang="en-US" sz="3600" dirty="0" err="1" smtClean="0">
                <a:solidFill>
                  <a:srgbClr val="009900"/>
                </a:solidFill>
              </a:rPr>
              <a:t>suv</a:t>
            </a:r>
            <a:r>
              <a:rPr lang="en-US" sz="3600" dirty="0" smtClean="0">
                <a:solidFill>
                  <a:srgbClr val="009900"/>
                </a:solidFill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</a:rPr>
              <a:t>shamdan</a:t>
            </a:r>
            <a:r>
              <a:rPr lang="en-US" sz="3600" dirty="0" smtClean="0">
                <a:solidFill>
                  <a:srgbClr val="009900"/>
                </a:solidFill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</a:rPr>
              <a:t>chiqqan</a:t>
            </a:r>
            <a:r>
              <a:rPr lang="en-US" sz="3600" dirty="0" smtClean="0">
                <a:solidFill>
                  <a:srgbClr val="009900"/>
                </a:solidFill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</a:rPr>
              <a:t>issiqlikning</a:t>
            </a:r>
            <a:r>
              <a:rPr lang="en-US" sz="3600" dirty="0" smtClean="0">
                <a:solidFill>
                  <a:srgbClr val="009900"/>
                </a:solidFill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</a:rPr>
              <a:t>katta</a:t>
            </a:r>
            <a:r>
              <a:rPr lang="en-US" sz="3600" dirty="0" smtClean="0">
                <a:solidFill>
                  <a:srgbClr val="009900"/>
                </a:solidFill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</a:rPr>
              <a:t>qismini</a:t>
            </a:r>
            <a:r>
              <a:rPr lang="en-US" sz="3600" dirty="0" smtClean="0">
                <a:solidFill>
                  <a:srgbClr val="009900"/>
                </a:solidFill>
              </a:rPr>
              <a:t>  </a:t>
            </a:r>
            <a:r>
              <a:rPr lang="en-US" sz="3600" dirty="0" err="1" smtClean="0">
                <a:solidFill>
                  <a:srgbClr val="009900"/>
                </a:solidFill>
              </a:rPr>
              <a:t>yutadi</a:t>
            </a:r>
            <a:r>
              <a:rPr lang="en-US" sz="3600" dirty="0" smtClean="0">
                <a:solidFill>
                  <a:srgbClr val="009900"/>
                </a:solidFill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</a:rPr>
              <a:t>va</a:t>
            </a:r>
            <a:r>
              <a:rPr lang="en-US" sz="3600" dirty="0" smtClean="0">
                <a:solidFill>
                  <a:srgbClr val="009900"/>
                </a:solidFill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</a:rPr>
              <a:t>pufakni</a:t>
            </a:r>
            <a:r>
              <a:rPr lang="en-US" sz="3600" dirty="0" smtClean="0">
                <a:solidFill>
                  <a:srgbClr val="009900"/>
                </a:solidFill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</a:rPr>
              <a:t>yorilib</a:t>
            </a:r>
            <a:r>
              <a:rPr lang="en-US" sz="3600" dirty="0" smtClean="0">
                <a:solidFill>
                  <a:srgbClr val="009900"/>
                </a:solidFill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</a:rPr>
              <a:t>ketishdan</a:t>
            </a:r>
            <a:r>
              <a:rPr lang="en-US" sz="3600" dirty="0" smtClean="0">
                <a:solidFill>
                  <a:srgbClr val="009900"/>
                </a:solidFill>
              </a:rPr>
              <a:t>  </a:t>
            </a:r>
            <a:r>
              <a:rPr lang="en-US" sz="3600" dirty="0" err="1" smtClean="0">
                <a:solidFill>
                  <a:srgbClr val="009900"/>
                </a:solidFill>
              </a:rPr>
              <a:t>saqlaydi</a:t>
            </a:r>
            <a:r>
              <a:rPr lang="en-US" sz="3600" dirty="0" smtClean="0">
                <a:solidFill>
                  <a:srgbClr val="009900"/>
                </a:solidFill>
              </a:rPr>
              <a:t>. </a:t>
            </a:r>
            <a:endParaRPr lang="ru-RU" sz="3600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689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-1" y="0"/>
            <a:ext cx="12246429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74914" y="468366"/>
            <a:ext cx="10689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66"/>
                </a:solidFill>
              </a:rPr>
              <a:t>    </a:t>
            </a:r>
            <a:r>
              <a:rPr lang="en-US" sz="3600" b="1" dirty="0" err="1" smtClean="0">
                <a:solidFill>
                  <a:srgbClr val="FF0066"/>
                </a:solidFill>
              </a:rPr>
              <a:t>Yorug‘lik</a:t>
            </a:r>
            <a:r>
              <a:rPr lang="en-US" sz="3600" b="1" dirty="0" smtClean="0">
                <a:solidFill>
                  <a:srgbClr val="FF0066"/>
                </a:solidFill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</a:rPr>
              <a:t>va</a:t>
            </a:r>
            <a:r>
              <a:rPr lang="en-US" sz="3600" b="1" dirty="0" smtClean="0">
                <a:solidFill>
                  <a:srgbClr val="FF0066"/>
                </a:solidFill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</a:rPr>
              <a:t>issiqlik</a:t>
            </a:r>
            <a:r>
              <a:rPr lang="en-US" sz="3600" b="1" dirty="0" smtClean="0">
                <a:solidFill>
                  <a:srgbClr val="FF0066"/>
                </a:solidFill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</a:rPr>
              <a:t>jismlarga</a:t>
            </a:r>
            <a:r>
              <a:rPr lang="en-US" sz="3600" b="1" dirty="0" smtClean="0">
                <a:solidFill>
                  <a:srgbClr val="FF0066"/>
                </a:solidFill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</a:rPr>
              <a:t>turlicha</a:t>
            </a:r>
            <a:r>
              <a:rPr lang="en-US" sz="3600" b="1" dirty="0" smtClean="0">
                <a:solidFill>
                  <a:srgbClr val="FF0066"/>
                </a:solidFill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</a:rPr>
              <a:t>ta’sir</a:t>
            </a:r>
            <a:r>
              <a:rPr lang="en-US" sz="3600" b="1" dirty="0" smtClean="0">
                <a:solidFill>
                  <a:srgbClr val="FF0066"/>
                </a:solidFill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</a:rPr>
              <a:t>ko’rsatadi</a:t>
            </a:r>
            <a:r>
              <a:rPr lang="en-US" sz="3600" b="1" dirty="0" smtClean="0">
                <a:solidFill>
                  <a:srgbClr val="FF0066"/>
                </a:solidFill>
              </a:rPr>
              <a:t>.</a:t>
            </a:r>
            <a:endParaRPr lang="ru-RU" sz="3600" b="1" dirty="0">
              <a:solidFill>
                <a:srgbClr val="FF0066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8640" y="1114697"/>
            <a:ext cx="106331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66"/>
                </a:solidFill>
              </a:rPr>
              <a:t>Yorug‘lik</a:t>
            </a:r>
            <a:r>
              <a:rPr lang="en-US" sz="3600" b="1" dirty="0" smtClean="0">
                <a:solidFill>
                  <a:srgbClr val="FF0066"/>
                </a:solidFill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</a:rPr>
              <a:t>va</a:t>
            </a:r>
            <a:r>
              <a:rPr lang="en-US" sz="3600" b="1" dirty="0" smtClean="0">
                <a:solidFill>
                  <a:srgbClr val="FF0066"/>
                </a:solidFill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</a:rPr>
              <a:t>issiqlik</a:t>
            </a:r>
            <a:r>
              <a:rPr lang="en-US" sz="3600" b="1" dirty="0" smtClean="0">
                <a:solidFill>
                  <a:srgbClr val="FF0066"/>
                </a:solidFill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</a:rPr>
              <a:t>tirik</a:t>
            </a:r>
            <a:r>
              <a:rPr lang="en-US" sz="3600" b="1" dirty="0" smtClean="0">
                <a:solidFill>
                  <a:srgbClr val="FF0066"/>
                </a:solidFill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</a:rPr>
              <a:t>organizmlarga</a:t>
            </a:r>
            <a:r>
              <a:rPr lang="en-US" sz="3600" b="1" dirty="0" smtClean="0">
                <a:solidFill>
                  <a:srgbClr val="FF0066"/>
                </a:solidFill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</a:rPr>
              <a:t>qanday</a:t>
            </a:r>
            <a:r>
              <a:rPr lang="en-US" sz="3600" b="1" dirty="0" smtClean="0">
                <a:solidFill>
                  <a:srgbClr val="FF0066"/>
                </a:solidFill>
              </a:rPr>
              <a:t> </a:t>
            </a:r>
            <a:r>
              <a:rPr lang="en-US" sz="3600" b="1" dirty="0" err="1" smtClean="0">
                <a:solidFill>
                  <a:srgbClr val="FF0066"/>
                </a:solidFill>
              </a:rPr>
              <a:t>ta’sir</a:t>
            </a:r>
            <a:r>
              <a:rPr lang="en-US" sz="3600" b="1" dirty="0" smtClean="0">
                <a:solidFill>
                  <a:srgbClr val="FF0066"/>
                </a:solidFill>
              </a:rPr>
              <a:t> </a:t>
            </a:r>
          </a:p>
          <a:p>
            <a:r>
              <a:rPr lang="en-US" sz="3600" b="1" dirty="0" err="1" smtClean="0">
                <a:solidFill>
                  <a:srgbClr val="FF0066"/>
                </a:solidFill>
              </a:rPr>
              <a:t>ko‘rsatadi</a:t>
            </a:r>
            <a:r>
              <a:rPr lang="en-US" sz="3600" b="1" dirty="0" smtClean="0">
                <a:solidFill>
                  <a:srgbClr val="FF0066"/>
                </a:solidFill>
              </a:rPr>
              <a:t>?</a:t>
            </a:r>
            <a:endParaRPr lang="ru-RU" sz="3600" b="1" dirty="0">
              <a:solidFill>
                <a:srgbClr val="FF0066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1359" y="2804156"/>
            <a:ext cx="3059636" cy="21417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7430" y="2828925"/>
            <a:ext cx="2470358" cy="21615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7788" y="2804156"/>
            <a:ext cx="2390719" cy="21863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14873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3413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04457" y="1737362"/>
            <a:ext cx="692331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>
                <a:solidFill>
                  <a:srgbClr val="002060"/>
                </a:solidFill>
              </a:rPr>
              <a:t>    </a:t>
            </a:r>
            <a:r>
              <a:rPr lang="en-US" sz="7200" b="1" dirty="0" err="1" smtClean="0">
                <a:solidFill>
                  <a:srgbClr val="002060"/>
                </a:solidFill>
              </a:rPr>
              <a:t>E’tiboringiz</a:t>
            </a:r>
            <a:r>
              <a:rPr lang="en-US" sz="7200" b="1" dirty="0" smtClean="0">
                <a:solidFill>
                  <a:srgbClr val="002060"/>
                </a:solidFill>
              </a:rPr>
              <a:t>    </a:t>
            </a:r>
            <a:r>
              <a:rPr lang="en-US" sz="7200" b="1" dirty="0" err="1" smtClean="0">
                <a:solidFill>
                  <a:srgbClr val="002060"/>
                </a:solidFill>
              </a:rPr>
              <a:t>uchun</a:t>
            </a:r>
            <a:r>
              <a:rPr lang="en-US" sz="7200" b="1" dirty="0" smtClean="0">
                <a:solidFill>
                  <a:srgbClr val="002060"/>
                </a:solidFill>
              </a:rPr>
              <a:t> </a:t>
            </a:r>
            <a:r>
              <a:rPr lang="en-US" sz="7200" b="1" dirty="0" err="1" smtClean="0">
                <a:solidFill>
                  <a:srgbClr val="002060"/>
                </a:solidFill>
              </a:rPr>
              <a:t>rahmat</a:t>
            </a:r>
            <a:r>
              <a:rPr lang="en-US" sz="7200" b="1" dirty="0" smtClean="0">
                <a:solidFill>
                  <a:srgbClr val="002060"/>
                </a:solidFill>
              </a:rPr>
              <a:t>!</a:t>
            </a:r>
            <a:endParaRPr lang="ru-RU" sz="7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219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221</Words>
  <Application>Microsoft Office PowerPoint</Application>
  <PresentationFormat>Широкоэкранный</PresentationFormat>
  <Paragraphs>44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Sh. Abdulaziz</dc:creator>
  <cp:lastModifiedBy>Sh. Abdulaziz</cp:lastModifiedBy>
  <cp:revision>26</cp:revision>
  <dcterms:created xsi:type="dcterms:W3CDTF">2022-01-06T14:08:13Z</dcterms:created>
  <dcterms:modified xsi:type="dcterms:W3CDTF">2022-01-07T00:18:58Z</dcterms:modified>
</cp:coreProperties>
</file>