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7" r:id="rId6"/>
    <p:sldId id="265" r:id="rId7"/>
    <p:sldId id="260" r:id="rId8"/>
    <p:sldId id="261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  <a:srgbClr val="663300"/>
    <a:srgbClr val="63B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352-0C13-4614-BECD-AF7C1B50079F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014A-A95E-4884-AD37-A5A76F09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8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352-0C13-4614-BECD-AF7C1B50079F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014A-A95E-4884-AD37-A5A76F09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7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352-0C13-4614-BECD-AF7C1B50079F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014A-A95E-4884-AD37-A5A76F09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0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352-0C13-4614-BECD-AF7C1B50079F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014A-A95E-4884-AD37-A5A76F09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352-0C13-4614-BECD-AF7C1B50079F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014A-A95E-4884-AD37-A5A76F09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2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352-0C13-4614-BECD-AF7C1B50079F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014A-A95E-4884-AD37-A5A76F09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1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352-0C13-4614-BECD-AF7C1B50079F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014A-A95E-4884-AD37-A5A76F09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6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352-0C13-4614-BECD-AF7C1B50079F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014A-A95E-4884-AD37-A5A76F09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58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352-0C13-4614-BECD-AF7C1B50079F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014A-A95E-4884-AD37-A5A76F09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3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352-0C13-4614-BECD-AF7C1B50079F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014A-A95E-4884-AD37-A5A76F09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8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9352-0C13-4614-BECD-AF7C1B50079F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014A-A95E-4884-AD37-A5A76F09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7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49352-0C13-4614-BECD-AF7C1B50079F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014A-A95E-4884-AD37-A5A76F09A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1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41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5166" y="1737362"/>
            <a:ext cx="5721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</a:rPr>
              <a:t>Tabiiy</a:t>
            </a:r>
            <a:r>
              <a:rPr lang="en-US" sz="7200" b="1" dirty="0" smtClean="0">
                <a:solidFill>
                  <a:srgbClr val="002060"/>
                </a:solidFill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</a:rPr>
              <a:t>fanlar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3148150"/>
            <a:ext cx="1959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2-sinf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1"/>
            <a:ext cx="12192000" cy="7367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468" y="2621895"/>
            <a:ext cx="6165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AMALIY </a:t>
            </a:r>
            <a:r>
              <a:rPr lang="en-US" sz="4800" b="1" dirty="0" smtClean="0">
                <a:solidFill>
                  <a:schemeClr val="bg1"/>
                </a:solidFill>
              </a:rPr>
              <a:t>MASHG‘ULOT. </a:t>
            </a:r>
            <a:r>
              <a:rPr lang="en-US" sz="4800" b="1" dirty="0" smtClean="0">
                <a:solidFill>
                  <a:srgbClr val="FFFF00"/>
                </a:solidFill>
              </a:rPr>
              <a:t>JISMLARGA </a:t>
            </a:r>
            <a:r>
              <a:rPr lang="en-US" sz="4800" b="1" dirty="0">
                <a:solidFill>
                  <a:srgbClr val="FFFF00"/>
                </a:solidFill>
              </a:rPr>
              <a:t>ISSIQLIK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</a:rPr>
              <a:t>TA’SIRINI O‘RGANAMIZ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1702" y="587829"/>
            <a:ext cx="116847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en-US" sz="3600" b="1" dirty="0" err="1" smtClean="0">
                <a:solidFill>
                  <a:srgbClr val="FF0000"/>
                </a:solidFill>
              </a:rPr>
              <a:t>Issiqlik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nima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</a:rPr>
              <a:t>Issiqlik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energiyaning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bir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turi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bo‘lib</a:t>
            </a:r>
            <a:r>
              <a:rPr 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</a:rPr>
              <a:t>jismlar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o‘rtasidagi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harakatdir</a:t>
            </a:r>
            <a:r>
              <a:rPr lang="en-US" sz="3600" b="1" dirty="0" smtClean="0">
                <a:solidFill>
                  <a:srgbClr val="002060"/>
                </a:solidFill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</a:rPr>
              <a:t>Quyosh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issiqlik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manbaidir</a:t>
            </a:r>
            <a:r>
              <a:rPr lang="en-US" sz="3600" b="1" dirty="0" smtClean="0">
                <a:solidFill>
                  <a:srgbClr val="002060"/>
                </a:solidFill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</a:rPr>
              <a:t>Issiqlik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energiyasi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jism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haroratiga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aloqador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bo‘lgan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energiya</a:t>
            </a:r>
            <a:r>
              <a:rPr lang="en-US" sz="3600" b="1" dirty="0" smtClean="0">
                <a:solidFill>
                  <a:srgbClr val="002060"/>
                </a:solidFill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</a:rPr>
              <a:t>Issiqlik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natija</a:t>
            </a:r>
            <a:r>
              <a:rPr lang="en-US" sz="3600" b="1" dirty="0" smtClean="0">
                <a:solidFill>
                  <a:srgbClr val="002060"/>
                </a:solidFill>
              </a:rPr>
              <a:t>-</a:t>
            </a:r>
          </a:p>
          <a:p>
            <a:r>
              <a:rPr lang="en-US" sz="3600" b="1" dirty="0" err="1" smtClean="0">
                <a:solidFill>
                  <a:srgbClr val="002060"/>
                </a:solidFill>
              </a:rPr>
              <a:t>sida</a:t>
            </a:r>
            <a:r>
              <a:rPr lang="en-US" sz="36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</a:rPr>
              <a:t>haroratni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ko‘tarilishi</a:t>
            </a:r>
            <a:r>
              <a:rPr lang="en-US" sz="3600" b="1" dirty="0" smtClean="0">
                <a:solidFill>
                  <a:srgbClr val="002060"/>
                </a:solidFill>
              </a:rPr>
              <a:t>,  </a:t>
            </a:r>
            <a:r>
              <a:rPr lang="en-US" sz="3600" b="1" dirty="0" err="1" smtClean="0">
                <a:solidFill>
                  <a:srgbClr val="002060"/>
                </a:solidFill>
              </a:rPr>
              <a:t>jismlarning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kengayishi</a:t>
            </a:r>
            <a:r>
              <a:rPr lang="en-US" sz="3600" b="1" dirty="0" smtClean="0">
                <a:solidFill>
                  <a:srgbClr val="002060"/>
                </a:solidFill>
              </a:rPr>
              <a:t>,  </a:t>
            </a:r>
            <a:r>
              <a:rPr lang="en-US" sz="3600" b="1" dirty="0" err="1" smtClean="0">
                <a:solidFill>
                  <a:srgbClr val="002060"/>
                </a:solidFill>
              </a:rPr>
              <a:t>qattiq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jismlarning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erishi</a:t>
            </a:r>
            <a:r>
              <a:rPr 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</a:rPr>
              <a:t>suyuqlikning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</a:rPr>
              <a:t>bug‘lanishi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yuzaga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keladi</a:t>
            </a:r>
            <a:r>
              <a:rPr lang="en-US" sz="3600" b="1" dirty="0" smtClean="0">
                <a:solidFill>
                  <a:srgbClr val="002060"/>
                </a:solidFill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</a:rPr>
              <a:t>Bunga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atrof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muhitdagi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issiqlik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yoki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ta-</a:t>
            </a:r>
          </a:p>
          <a:p>
            <a:r>
              <a:rPr lang="en-US" sz="3600" b="1" dirty="0" err="1" smtClean="0">
                <a:solidFill>
                  <a:srgbClr val="002060"/>
                </a:solidFill>
              </a:rPr>
              <a:t>nadagi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haroratni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misol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keltirish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</a:rPr>
              <a:t>mumkin</a:t>
            </a:r>
            <a:r>
              <a:rPr lang="en-US" sz="3600" b="1" dirty="0" smtClean="0">
                <a:solidFill>
                  <a:srgbClr val="002060"/>
                </a:solidFill>
              </a:rPr>
              <a:t>. 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05" y="3657191"/>
            <a:ext cx="4832490" cy="22103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60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0" y="214444"/>
            <a:ext cx="11500188" cy="6316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3121" y="201098"/>
            <a:ext cx="298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Bizga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kerak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277" y="793285"/>
            <a:ext cx="23513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</a:rPr>
              <a:t>Pufaklar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</a:rPr>
              <a:t>Sham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Gugurt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200" dirty="0" err="1" smtClean="0">
                <a:solidFill>
                  <a:srgbClr val="7030A0"/>
                </a:solidFill>
              </a:rPr>
              <a:t>Suv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200" dirty="0" err="1" smtClean="0">
                <a:solidFill>
                  <a:srgbClr val="7030A0"/>
                </a:solidFill>
              </a:rPr>
              <a:t>Texnika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xavfsizligi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belgisi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1485" y="201098"/>
            <a:ext cx="412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Bajarish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tartibi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4651" y="1039506"/>
            <a:ext cx="76016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1-tajriba</a:t>
            </a:r>
          </a:p>
          <a:p>
            <a:pPr marL="342900" indent="-342900">
              <a:buAutoNum type="arabicPeriod"/>
            </a:pPr>
            <a:r>
              <a:rPr lang="en-US" sz="3200" dirty="0" err="1" smtClean="0">
                <a:solidFill>
                  <a:srgbClr val="663300"/>
                </a:solidFill>
              </a:rPr>
              <a:t>Pufakni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puflang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va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og‘zini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mahkamlang</a:t>
            </a:r>
            <a:r>
              <a:rPr lang="en-US" sz="3200" dirty="0" smtClean="0">
                <a:solidFill>
                  <a:srgbClr val="66330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663300"/>
                </a:solidFill>
              </a:rPr>
              <a:t>2.Pufakni </a:t>
            </a:r>
            <a:r>
              <a:rPr lang="en-US" sz="3200" dirty="0" err="1" smtClean="0">
                <a:solidFill>
                  <a:srgbClr val="663300"/>
                </a:solidFill>
              </a:rPr>
              <a:t>yonib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turgan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shamga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yaqinlashtiring</a:t>
            </a:r>
            <a:r>
              <a:rPr lang="en-US" sz="3200" dirty="0" smtClean="0">
                <a:solidFill>
                  <a:srgbClr val="66330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663300"/>
                </a:solidFill>
              </a:rPr>
              <a:t>3.Pufakka </a:t>
            </a:r>
            <a:r>
              <a:rPr lang="en-US" sz="3200" dirty="0" err="1" smtClean="0">
                <a:solidFill>
                  <a:srgbClr val="663300"/>
                </a:solidFill>
              </a:rPr>
              <a:t>olov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qanday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ta’sir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qilishini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kuzating</a:t>
            </a:r>
            <a:r>
              <a:rPr lang="en-US" sz="3200" dirty="0" smtClean="0">
                <a:solidFill>
                  <a:srgbClr val="663300"/>
                </a:solidFill>
              </a:rPr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6503" y="365760"/>
            <a:ext cx="0" cy="5956663"/>
          </a:xfrm>
          <a:prstGeom prst="line">
            <a:avLst/>
          </a:prstGeom>
          <a:ln w="57150">
            <a:solidFill>
              <a:srgbClr val="63B2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895" y="3084688"/>
            <a:ext cx="976455" cy="14536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713" y="838408"/>
            <a:ext cx="1462230" cy="19926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670" y="4495133"/>
            <a:ext cx="1807297" cy="1784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5824" y="4538381"/>
            <a:ext cx="905828" cy="14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0" y="253633"/>
            <a:ext cx="11500188" cy="6316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3121" y="201098"/>
            <a:ext cx="298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Bizga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kerak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424" y="839859"/>
            <a:ext cx="23513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</a:rPr>
              <a:t>Pufaklar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</a:rPr>
              <a:t>Sham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Gugurt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200" dirty="0" err="1" smtClean="0">
                <a:solidFill>
                  <a:srgbClr val="7030A0"/>
                </a:solidFill>
              </a:rPr>
              <a:t>Suv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200" dirty="0" err="1" smtClean="0">
                <a:solidFill>
                  <a:srgbClr val="7030A0"/>
                </a:solidFill>
              </a:rPr>
              <a:t>Texnika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xavfsizligi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belgisi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1485" y="201098"/>
            <a:ext cx="412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Bajarish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tartibi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4651" y="832602"/>
            <a:ext cx="71161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2-tajriba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3200" dirty="0" err="1" smtClean="0">
                <a:solidFill>
                  <a:srgbClr val="663300"/>
                </a:solidFill>
              </a:rPr>
              <a:t>Pufak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ichiga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ozroq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suv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quying</a:t>
            </a:r>
            <a:r>
              <a:rPr lang="en-US" sz="3200" dirty="0" smtClean="0">
                <a:solidFill>
                  <a:srgbClr val="66330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200" dirty="0" err="1" smtClean="0">
                <a:solidFill>
                  <a:srgbClr val="663300"/>
                </a:solidFill>
              </a:rPr>
              <a:t>Suvli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pufakni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puflang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va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og‘zini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rgbClr val="663300"/>
                </a:solidFill>
              </a:rPr>
              <a:t>bog‘lang</a:t>
            </a:r>
            <a:r>
              <a:rPr lang="en-US" sz="3200" dirty="0" smtClean="0">
                <a:solidFill>
                  <a:srgbClr val="66330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663300"/>
                </a:solidFill>
              </a:rPr>
              <a:t>3. </a:t>
            </a:r>
            <a:r>
              <a:rPr lang="en-US" sz="3200" dirty="0" err="1" smtClean="0">
                <a:solidFill>
                  <a:srgbClr val="663300"/>
                </a:solidFill>
              </a:rPr>
              <a:t>Suvli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pufakni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yonib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turgan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shamga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yaqinlashtiring</a:t>
            </a:r>
            <a:r>
              <a:rPr lang="en-US" sz="3200" dirty="0" smtClean="0">
                <a:solidFill>
                  <a:srgbClr val="663300"/>
                </a:solidFill>
              </a:rPr>
              <a:t>.</a:t>
            </a:r>
          </a:p>
          <a:p>
            <a:r>
              <a:rPr lang="en-US" sz="3200" dirty="0">
                <a:solidFill>
                  <a:srgbClr val="663300"/>
                </a:solidFill>
              </a:rPr>
              <a:t> </a:t>
            </a:r>
            <a:r>
              <a:rPr lang="en-US" sz="3200" dirty="0" smtClean="0">
                <a:solidFill>
                  <a:srgbClr val="663300"/>
                </a:solidFill>
              </a:rPr>
              <a:t>      </a:t>
            </a:r>
            <a:r>
              <a:rPr lang="en-US" sz="3200" dirty="0" err="1" smtClean="0">
                <a:solidFill>
                  <a:srgbClr val="663300"/>
                </a:solidFill>
              </a:rPr>
              <a:t>Suv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quyilgan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pufakka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olov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qanday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ta’sir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qilishini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kuzating</a:t>
            </a:r>
            <a:r>
              <a:rPr lang="en-US" sz="3200" dirty="0" smtClean="0">
                <a:solidFill>
                  <a:srgbClr val="663300"/>
                </a:solidFill>
              </a:rPr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6503" y="365760"/>
            <a:ext cx="0" cy="5956663"/>
          </a:xfrm>
          <a:prstGeom prst="line">
            <a:avLst/>
          </a:prstGeom>
          <a:ln w="57150">
            <a:solidFill>
              <a:srgbClr val="63B2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895" y="3084688"/>
            <a:ext cx="976455" cy="14536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713" y="838408"/>
            <a:ext cx="1462230" cy="19926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670" y="4495133"/>
            <a:ext cx="1807297" cy="1784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5824" y="4538381"/>
            <a:ext cx="905828" cy="14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956" y="535694"/>
            <a:ext cx="10514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    </a:t>
            </a:r>
            <a:r>
              <a:rPr lang="en-US" sz="4000" b="1" dirty="0" err="1" smtClean="0">
                <a:solidFill>
                  <a:srgbClr val="7030A0"/>
                </a:solidFill>
              </a:rPr>
              <a:t>Suv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quyilamagan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va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suv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quyilgan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pufaklarga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olov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qanday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ta’sir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qildi</a:t>
            </a:r>
            <a:r>
              <a:rPr lang="en-US" sz="4000" b="1" dirty="0" smtClean="0">
                <a:solidFill>
                  <a:srgbClr val="7030A0"/>
                </a:solidFill>
              </a:rPr>
              <a:t>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2629" y="4005942"/>
            <a:ext cx="7547428" cy="1959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46513" y="3477985"/>
            <a:ext cx="8795658" cy="276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046513" y="3477986"/>
            <a:ext cx="6865257" cy="195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92667" y="3237211"/>
            <a:ext cx="6865257" cy="195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64793" y="3693539"/>
            <a:ext cx="2095793" cy="28560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17" y="1798227"/>
            <a:ext cx="2090614" cy="28489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936" y="4535575"/>
            <a:ext cx="905828" cy="1497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4002" y="2213902"/>
            <a:ext cx="2434891" cy="2814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3012" y="2559396"/>
            <a:ext cx="2215154" cy="24279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2203" y="4934458"/>
            <a:ext cx="1273043" cy="1895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4820" y="1952044"/>
            <a:ext cx="3003878" cy="4653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951" y="1952043"/>
            <a:ext cx="2095793" cy="28560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1440" y="4823716"/>
            <a:ext cx="1273043" cy="189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00013 0.094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03268 -2.96296E-6 C 0.04753 -2.96296E-6 0.06601 -0.07268 0.06601 -0.13148 L 0.06601 -0.2625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846 0.0814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642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26" y="888275"/>
            <a:ext cx="7191103" cy="59697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953" y="239486"/>
            <a:ext cx="63543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</a:rPr>
              <a:t>    </a:t>
            </a:r>
            <a:r>
              <a:rPr lang="en-US" sz="3600" dirty="0" err="1" smtClean="0">
                <a:solidFill>
                  <a:srgbClr val="009900"/>
                </a:solidFill>
              </a:rPr>
              <a:t>Pufak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</a:rPr>
              <a:t>suv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</a:rPr>
              <a:t>quyilmagan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</a:rPr>
              <a:t>holatda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</a:rPr>
              <a:t>olovga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</a:rPr>
              <a:t>yaqinlashti-rilsa</a:t>
            </a:r>
            <a:r>
              <a:rPr lang="en-US" sz="3600" dirty="0" smtClean="0">
                <a:solidFill>
                  <a:srgbClr val="009900"/>
                </a:solidFill>
              </a:rPr>
              <a:t>, </a:t>
            </a:r>
            <a:r>
              <a:rPr lang="en-US" sz="3600" dirty="0" err="1" smtClean="0">
                <a:solidFill>
                  <a:srgbClr val="009900"/>
                </a:solidFill>
              </a:rPr>
              <a:t>yori</a:t>
            </a:r>
            <a:r>
              <a:rPr lang="en-US" sz="3600" dirty="0" smtClean="0">
                <a:solidFill>
                  <a:srgbClr val="009900"/>
                </a:solidFill>
              </a:rPr>
              <a:t>-</a:t>
            </a:r>
          </a:p>
          <a:p>
            <a:r>
              <a:rPr lang="en-US" sz="3600" dirty="0" err="1" smtClean="0">
                <a:solidFill>
                  <a:srgbClr val="009900"/>
                </a:solidFill>
              </a:rPr>
              <a:t>ladi</a:t>
            </a:r>
            <a:r>
              <a:rPr lang="en-US" sz="3600" dirty="0" smtClean="0">
                <a:solidFill>
                  <a:srgbClr val="009900"/>
                </a:solidFill>
              </a:rPr>
              <a:t>. Agar </a:t>
            </a:r>
            <a:r>
              <a:rPr lang="en-US" sz="3600" dirty="0" err="1" smtClean="0">
                <a:solidFill>
                  <a:srgbClr val="009900"/>
                </a:solidFill>
              </a:rPr>
              <a:t>pufakka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</a:rPr>
              <a:t>suv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</a:rPr>
              <a:t>qu</a:t>
            </a:r>
            <a:r>
              <a:rPr lang="en-US" sz="3600" dirty="0" smtClean="0">
                <a:solidFill>
                  <a:srgbClr val="009900"/>
                </a:solidFill>
              </a:rPr>
              <a:t>-</a:t>
            </a:r>
          </a:p>
          <a:p>
            <a:r>
              <a:rPr lang="en-US" sz="3600" dirty="0" err="1" smtClean="0">
                <a:solidFill>
                  <a:srgbClr val="009900"/>
                </a:solidFill>
              </a:rPr>
              <a:t>yib</a:t>
            </a:r>
            <a:r>
              <a:rPr lang="en-US" sz="3600" dirty="0" smtClean="0">
                <a:solidFill>
                  <a:srgbClr val="009900"/>
                </a:solidFill>
              </a:rPr>
              <a:t>, </a:t>
            </a:r>
            <a:r>
              <a:rPr lang="en-US" sz="3600" dirty="0" err="1" smtClean="0">
                <a:solidFill>
                  <a:srgbClr val="009900"/>
                </a:solidFill>
              </a:rPr>
              <a:t>olovga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</a:rPr>
              <a:t>yaqin-lashtirilsa</a:t>
            </a:r>
            <a:r>
              <a:rPr lang="en-US" sz="3600" dirty="0" smtClean="0">
                <a:solidFill>
                  <a:srgbClr val="009900"/>
                </a:solidFill>
              </a:rPr>
              <a:t>, </a:t>
            </a:r>
            <a:r>
              <a:rPr lang="en-US" sz="3600" dirty="0" err="1" smtClean="0">
                <a:solidFill>
                  <a:srgbClr val="009900"/>
                </a:solidFill>
              </a:rPr>
              <a:t>yorilmaydi</a:t>
            </a:r>
            <a:r>
              <a:rPr lang="en-US" sz="3600" dirty="0" smtClean="0">
                <a:solidFill>
                  <a:srgbClr val="009900"/>
                </a:solidFill>
              </a:rPr>
              <a:t>. </a:t>
            </a:r>
            <a:endParaRPr lang="en-US" sz="3600" dirty="0" smtClean="0">
              <a:solidFill>
                <a:srgbClr val="009900"/>
              </a:solidFill>
            </a:endParaRPr>
          </a:p>
          <a:p>
            <a:r>
              <a:rPr lang="en-US" sz="3600" dirty="0">
                <a:solidFill>
                  <a:srgbClr val="009900"/>
                </a:solidFill>
              </a:rPr>
              <a:t> </a:t>
            </a:r>
            <a:r>
              <a:rPr lang="en-US" sz="3600" dirty="0" smtClean="0">
                <a:solidFill>
                  <a:srgbClr val="009900"/>
                </a:solidFill>
              </a:rPr>
              <a:t>   </a:t>
            </a:r>
            <a:r>
              <a:rPr lang="en-US" sz="3600" dirty="0" err="1" smtClean="0">
                <a:solidFill>
                  <a:srgbClr val="009900"/>
                </a:solidFill>
              </a:rPr>
              <a:t>Demak</a:t>
            </a:r>
            <a:r>
              <a:rPr lang="en-US" sz="3600" dirty="0" smtClean="0">
                <a:solidFill>
                  <a:srgbClr val="009900"/>
                </a:solidFill>
              </a:rPr>
              <a:t>, </a:t>
            </a:r>
            <a:r>
              <a:rPr lang="en-US" sz="3600" dirty="0" err="1" smtClean="0">
                <a:solidFill>
                  <a:srgbClr val="009900"/>
                </a:solidFill>
              </a:rPr>
              <a:t>suv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</a:rPr>
              <a:t>shamdan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</a:rPr>
              <a:t>chiqqan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</a:rPr>
              <a:t>issiqlikning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</a:rPr>
              <a:t>katta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</a:rPr>
              <a:t>qismini</a:t>
            </a:r>
            <a:r>
              <a:rPr lang="en-US" sz="3600" dirty="0" smtClean="0">
                <a:solidFill>
                  <a:srgbClr val="009900"/>
                </a:solidFill>
              </a:rPr>
              <a:t>  </a:t>
            </a:r>
            <a:r>
              <a:rPr lang="en-US" sz="3600" dirty="0" err="1" smtClean="0">
                <a:solidFill>
                  <a:srgbClr val="009900"/>
                </a:solidFill>
              </a:rPr>
              <a:t>yutadi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</a:rPr>
              <a:t>va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</a:rPr>
              <a:t>pufakni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</a:rPr>
              <a:t>yorilib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</a:rPr>
              <a:t>ketishdan</a:t>
            </a:r>
            <a:r>
              <a:rPr lang="en-US" sz="3600" dirty="0" smtClean="0">
                <a:solidFill>
                  <a:srgbClr val="009900"/>
                </a:solidFill>
              </a:rPr>
              <a:t>  </a:t>
            </a:r>
            <a:r>
              <a:rPr lang="en-US" sz="3600" dirty="0" err="1" smtClean="0">
                <a:solidFill>
                  <a:srgbClr val="009900"/>
                </a:solidFill>
              </a:rPr>
              <a:t>saqlaydi</a:t>
            </a:r>
            <a:r>
              <a:rPr lang="en-US" sz="3600" dirty="0" smtClean="0">
                <a:solidFill>
                  <a:srgbClr val="009900"/>
                </a:solidFill>
              </a:rPr>
              <a:t>. </a:t>
            </a:r>
            <a:endParaRPr lang="ru-RU" sz="36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0"/>
            <a:ext cx="1224642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4914" y="468366"/>
            <a:ext cx="1068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</a:rPr>
              <a:t>    </a:t>
            </a:r>
            <a:r>
              <a:rPr lang="en-US" sz="3600" b="1" dirty="0" err="1" smtClean="0">
                <a:solidFill>
                  <a:srgbClr val="FF0066"/>
                </a:solidFill>
              </a:rPr>
              <a:t>Yorug‘lik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va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issiqlik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jismlarga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turlicha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ta’sir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ko’rsatadi</a:t>
            </a:r>
            <a:r>
              <a:rPr lang="en-US" sz="3600" b="1" dirty="0" smtClean="0">
                <a:solidFill>
                  <a:srgbClr val="FF0066"/>
                </a:solidFill>
              </a:rPr>
              <a:t>.</a:t>
            </a:r>
            <a:endParaRPr lang="ru-RU" sz="3600" b="1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1114697"/>
            <a:ext cx="10633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</a:rPr>
              <a:t>Yorug‘lik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va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issiqlik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tirik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organizmlarga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qanday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</a:rPr>
              <a:t>ta’sir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</a:p>
          <a:p>
            <a:r>
              <a:rPr lang="en-US" sz="3600" b="1" dirty="0" err="1" smtClean="0">
                <a:solidFill>
                  <a:srgbClr val="FF0066"/>
                </a:solidFill>
              </a:rPr>
              <a:t>ko‘rsatadi</a:t>
            </a:r>
            <a:r>
              <a:rPr lang="en-US" sz="3600" b="1" dirty="0" smtClean="0">
                <a:solidFill>
                  <a:srgbClr val="FF0066"/>
                </a:solidFill>
              </a:rPr>
              <a:t>?</a:t>
            </a:r>
            <a:endParaRPr lang="ru-RU" sz="3600" b="1" dirty="0">
              <a:solidFill>
                <a:srgbClr val="FF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59" y="2804156"/>
            <a:ext cx="3059636" cy="2141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430" y="2828925"/>
            <a:ext cx="2470358" cy="2161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788" y="2804156"/>
            <a:ext cx="2390719" cy="2186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48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41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57" y="1737362"/>
            <a:ext cx="6923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</a:rPr>
              <a:t>    </a:t>
            </a:r>
            <a:r>
              <a:rPr lang="en-US" sz="7200" b="1" dirty="0" err="1" smtClean="0">
                <a:solidFill>
                  <a:srgbClr val="002060"/>
                </a:solidFill>
              </a:rPr>
              <a:t>E’tiboringiz</a:t>
            </a:r>
            <a:r>
              <a:rPr lang="en-US" sz="7200" b="1" dirty="0" smtClean="0">
                <a:solidFill>
                  <a:srgbClr val="002060"/>
                </a:solidFill>
              </a:rPr>
              <a:t>    </a:t>
            </a:r>
            <a:r>
              <a:rPr lang="en-US" sz="7200" b="1" dirty="0" err="1" smtClean="0">
                <a:solidFill>
                  <a:srgbClr val="002060"/>
                </a:solidFill>
              </a:rPr>
              <a:t>uchun</a:t>
            </a:r>
            <a:r>
              <a:rPr lang="en-US" sz="7200" b="1" dirty="0" smtClean="0">
                <a:solidFill>
                  <a:srgbClr val="002060"/>
                </a:solidFill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</a:rPr>
              <a:t>rahmat</a:t>
            </a:r>
            <a:r>
              <a:rPr lang="en-US" sz="7200" b="1" dirty="0" smtClean="0">
                <a:solidFill>
                  <a:srgbClr val="002060"/>
                </a:solidFill>
              </a:rPr>
              <a:t>!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221</Words>
  <Application>Microsoft Office PowerPoint</Application>
  <PresentationFormat>Широкоэкранный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26</cp:revision>
  <dcterms:created xsi:type="dcterms:W3CDTF">2022-01-06T14:08:13Z</dcterms:created>
  <dcterms:modified xsi:type="dcterms:W3CDTF">2022-01-07T00:18:58Z</dcterms:modified>
</cp:coreProperties>
</file>