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7" r:id="rId4"/>
    <p:sldId id="266" r:id="rId5"/>
    <p:sldId id="264" r:id="rId6"/>
    <p:sldId id="265" r:id="rId7"/>
    <p:sldId id="259" r:id="rId8"/>
    <p:sldId id="261" r:id="rId9"/>
    <p:sldId id="262" r:id="rId10"/>
    <p:sldId id="263" r:id="rId11"/>
    <p:sldId id="260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663300"/>
    <a:srgbClr val="009900"/>
    <a:srgbClr val="63B2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1818" autoAdjust="0"/>
  </p:normalViewPr>
  <p:slideViewPr>
    <p:cSldViewPr snapToGrid="0">
      <p:cViewPr varScale="1">
        <p:scale>
          <a:sx n="67" d="100"/>
          <a:sy n="67" d="100"/>
        </p:scale>
        <p:origin x="85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6C841-DB9F-4141-9889-7526ADE40E02}" type="datetimeFigureOut">
              <a:rPr lang="ru-RU" smtClean="0"/>
              <a:t>07.01.2022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5ECB3-494C-4337-912E-DDF4FD6001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3267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6C841-DB9F-4141-9889-7526ADE40E02}" type="datetimeFigureOut">
              <a:rPr lang="ru-RU" smtClean="0"/>
              <a:t>07.01.2022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5ECB3-494C-4337-912E-DDF4FD6001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14822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6C841-DB9F-4141-9889-7526ADE40E02}" type="datetimeFigureOut">
              <a:rPr lang="ru-RU" smtClean="0"/>
              <a:t>07.01.2022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5ECB3-494C-4337-912E-DDF4FD6001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16973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6C841-DB9F-4141-9889-7526ADE40E02}" type="datetimeFigureOut">
              <a:rPr lang="ru-RU" smtClean="0"/>
              <a:t>07.01.2022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5ECB3-494C-4337-912E-DDF4FD6001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38600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6C841-DB9F-4141-9889-7526ADE40E02}" type="datetimeFigureOut">
              <a:rPr lang="ru-RU" smtClean="0"/>
              <a:t>07.01.2022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5ECB3-494C-4337-912E-DDF4FD6001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13357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6C841-DB9F-4141-9889-7526ADE40E02}" type="datetimeFigureOut">
              <a:rPr lang="ru-RU" smtClean="0"/>
              <a:t>07.01.2022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5ECB3-494C-4337-912E-DDF4FD6001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72930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6C841-DB9F-4141-9889-7526ADE40E02}" type="datetimeFigureOut">
              <a:rPr lang="ru-RU" smtClean="0"/>
              <a:t>07.01.2022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5ECB3-494C-4337-912E-DDF4FD6001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66079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6C841-DB9F-4141-9889-7526ADE40E02}" type="datetimeFigureOut">
              <a:rPr lang="ru-RU" smtClean="0"/>
              <a:t>07.01.2022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5ECB3-494C-4337-912E-DDF4FD6001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43195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6C841-DB9F-4141-9889-7526ADE40E02}" type="datetimeFigureOut">
              <a:rPr lang="ru-RU" smtClean="0"/>
              <a:t>07.01.2022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5ECB3-494C-4337-912E-DDF4FD6001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90189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6C841-DB9F-4141-9889-7526ADE40E02}" type="datetimeFigureOut">
              <a:rPr lang="ru-RU" smtClean="0"/>
              <a:t>07.01.2022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5ECB3-494C-4337-912E-DDF4FD6001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61318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6C841-DB9F-4141-9889-7526ADE40E02}" type="datetimeFigureOut">
              <a:rPr lang="ru-RU" smtClean="0"/>
              <a:t>07.01.2022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5ECB3-494C-4337-912E-DDF4FD6001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9079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76C841-DB9F-4141-9889-7526ADE40E02}" type="datetimeFigureOut">
              <a:rPr lang="ru-RU" smtClean="0"/>
              <a:t>07.01.2022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E5ECB3-494C-4337-912E-DDF4FD6001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8438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653142"/>
            <a:ext cx="12192000" cy="765483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840828" y="1604132"/>
            <a:ext cx="61395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 err="1" smtClean="0">
                <a:solidFill>
                  <a:srgbClr val="FFFF00"/>
                </a:solidFill>
              </a:rPr>
              <a:t>Tabiiy</a:t>
            </a:r>
            <a:r>
              <a:rPr lang="en-US" sz="8000" b="1" dirty="0" smtClean="0">
                <a:solidFill>
                  <a:srgbClr val="FFFF00"/>
                </a:solidFill>
              </a:rPr>
              <a:t> </a:t>
            </a:r>
            <a:r>
              <a:rPr lang="en-US" sz="8000" b="1" dirty="0" err="1" smtClean="0">
                <a:solidFill>
                  <a:srgbClr val="FFFF00"/>
                </a:solidFill>
              </a:rPr>
              <a:t>fanlar</a:t>
            </a:r>
            <a:endParaRPr lang="ru-RU" sz="8000" b="1" dirty="0">
              <a:solidFill>
                <a:srgbClr val="FFFF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71096" y="2927571"/>
            <a:ext cx="283464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smtClean="0">
                <a:solidFill>
                  <a:schemeClr val="bg1"/>
                </a:solidFill>
              </a:rPr>
              <a:t>2-sinf</a:t>
            </a:r>
            <a:endParaRPr lang="ru-RU" sz="6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36008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346329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65221" y="1491461"/>
            <a:ext cx="1029903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FFFF00"/>
                </a:solidFill>
              </a:rPr>
              <a:t>1. </a:t>
            </a:r>
            <a:r>
              <a:rPr lang="en-US" sz="4000" b="1" dirty="0" err="1">
                <a:solidFill>
                  <a:srgbClr val="FFFF00"/>
                </a:solidFill>
              </a:rPr>
              <a:t>Tovushlarni</a:t>
            </a:r>
            <a:r>
              <a:rPr lang="en-US" sz="4000" b="1" dirty="0">
                <a:solidFill>
                  <a:srgbClr val="FFFF00"/>
                </a:solidFill>
              </a:rPr>
              <a:t> </a:t>
            </a:r>
            <a:r>
              <a:rPr lang="en-US" sz="4000" b="1" dirty="0" err="1">
                <a:solidFill>
                  <a:srgbClr val="FFFF00"/>
                </a:solidFill>
              </a:rPr>
              <a:t>kuchaytirish</a:t>
            </a:r>
            <a:r>
              <a:rPr lang="en-US" sz="4000" b="1" dirty="0">
                <a:solidFill>
                  <a:srgbClr val="FFFF00"/>
                </a:solidFill>
              </a:rPr>
              <a:t> </a:t>
            </a:r>
            <a:r>
              <a:rPr lang="en-US" sz="4000" b="1" dirty="0" err="1">
                <a:solidFill>
                  <a:srgbClr val="FFFF00"/>
                </a:solidFill>
              </a:rPr>
              <a:t>mumkinmi</a:t>
            </a:r>
            <a:r>
              <a:rPr lang="en-US" sz="4000" b="1" dirty="0">
                <a:solidFill>
                  <a:srgbClr val="FFFF00"/>
                </a:solidFill>
              </a:rPr>
              <a:t>?</a:t>
            </a:r>
          </a:p>
          <a:p>
            <a:r>
              <a:rPr lang="en-US" sz="4000" b="1" dirty="0">
                <a:solidFill>
                  <a:srgbClr val="FFFF00"/>
                </a:solidFill>
              </a:rPr>
              <a:t>2. </a:t>
            </a:r>
            <a:r>
              <a:rPr lang="en-US" sz="4000" b="1" dirty="0" err="1">
                <a:solidFill>
                  <a:srgbClr val="FFFF00"/>
                </a:solidFill>
              </a:rPr>
              <a:t>Ko‘zingizni</a:t>
            </a:r>
            <a:r>
              <a:rPr lang="en-US" sz="4000" b="1" dirty="0">
                <a:solidFill>
                  <a:srgbClr val="FFFF00"/>
                </a:solidFill>
              </a:rPr>
              <a:t> </a:t>
            </a:r>
            <a:r>
              <a:rPr lang="en-US" sz="4000" b="1" dirty="0" err="1">
                <a:solidFill>
                  <a:srgbClr val="FFFF00"/>
                </a:solidFill>
              </a:rPr>
              <a:t>yumgan</a:t>
            </a:r>
            <a:r>
              <a:rPr lang="en-US" sz="4000" b="1" dirty="0">
                <a:solidFill>
                  <a:srgbClr val="FFFF00"/>
                </a:solidFill>
              </a:rPr>
              <a:t> </a:t>
            </a:r>
            <a:r>
              <a:rPr lang="en-US" sz="4000" b="1" dirty="0" err="1">
                <a:solidFill>
                  <a:srgbClr val="FFFF00"/>
                </a:solidFill>
              </a:rPr>
              <a:t>holda</a:t>
            </a:r>
            <a:r>
              <a:rPr lang="en-US" sz="4000" b="1" dirty="0">
                <a:solidFill>
                  <a:srgbClr val="FFFF00"/>
                </a:solidFill>
              </a:rPr>
              <a:t> </a:t>
            </a:r>
            <a:r>
              <a:rPr lang="en-US" sz="4000" b="1" dirty="0" err="1">
                <a:solidFill>
                  <a:srgbClr val="FFFF00"/>
                </a:solidFill>
              </a:rPr>
              <a:t>do‘stlaringizni</a:t>
            </a:r>
            <a:r>
              <a:rPr lang="en-US" sz="4000" b="1" dirty="0">
                <a:solidFill>
                  <a:srgbClr val="FFFF00"/>
                </a:solidFill>
              </a:rPr>
              <a:t> </a:t>
            </a:r>
            <a:r>
              <a:rPr lang="en-US" sz="4000" b="1" dirty="0" err="1" smtClean="0">
                <a:solidFill>
                  <a:srgbClr val="FFFF00"/>
                </a:solidFill>
              </a:rPr>
              <a:t>tovushidan</a:t>
            </a:r>
            <a:r>
              <a:rPr lang="en-US" sz="4000" b="1" dirty="0" smtClean="0">
                <a:solidFill>
                  <a:srgbClr val="FFFF00"/>
                </a:solidFill>
              </a:rPr>
              <a:t> </a:t>
            </a:r>
            <a:r>
              <a:rPr lang="en-US" sz="4000" b="1" dirty="0" err="1" smtClean="0">
                <a:solidFill>
                  <a:srgbClr val="FFFF00"/>
                </a:solidFill>
              </a:rPr>
              <a:t>farqlay</a:t>
            </a:r>
            <a:r>
              <a:rPr lang="en-US" sz="4000" b="1" dirty="0" smtClean="0">
                <a:solidFill>
                  <a:srgbClr val="FFFF00"/>
                </a:solidFill>
              </a:rPr>
              <a:t> </a:t>
            </a:r>
            <a:r>
              <a:rPr lang="en-US" sz="4000" b="1" dirty="0" err="1">
                <a:solidFill>
                  <a:srgbClr val="FFFF00"/>
                </a:solidFill>
              </a:rPr>
              <a:t>olasiz</a:t>
            </a:r>
            <a:r>
              <a:rPr lang="en-US" sz="4000" b="1" dirty="0">
                <a:solidFill>
                  <a:srgbClr val="FFFF00"/>
                </a:solidFill>
              </a:rPr>
              <a:t>?</a:t>
            </a:r>
            <a:endParaRPr lang="ru-RU" sz="4000" b="1" dirty="0">
              <a:solidFill>
                <a:srgbClr val="FFFF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21895" y="330232"/>
            <a:ext cx="71868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 smtClean="0">
                <a:solidFill>
                  <a:schemeClr val="bg1"/>
                </a:solidFill>
              </a:rPr>
              <a:t>Savollar</a:t>
            </a:r>
            <a:r>
              <a:rPr lang="en-US" sz="4800" b="1" dirty="0" smtClean="0">
                <a:solidFill>
                  <a:schemeClr val="bg1"/>
                </a:solidFill>
              </a:rPr>
              <a:t>:</a:t>
            </a:r>
            <a:endParaRPr lang="ru-RU" sz="4800" b="1" dirty="0">
              <a:solidFill>
                <a:schemeClr val="bg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3938" y="2999404"/>
            <a:ext cx="2369219" cy="3322685"/>
          </a:xfrm>
          <a:prstGeom prst="roundRect">
            <a:avLst>
              <a:gd name="adj" fmla="val 27656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2410705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0" y="0"/>
            <a:ext cx="12192000" cy="686058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0216" y="1966533"/>
            <a:ext cx="802563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 smtClean="0">
                <a:solidFill>
                  <a:srgbClr val="7030A0"/>
                </a:solidFill>
              </a:rPr>
              <a:t>E’tiboringiz</a:t>
            </a:r>
            <a:r>
              <a:rPr lang="en-US" sz="6000" b="1" dirty="0" smtClean="0">
                <a:solidFill>
                  <a:srgbClr val="7030A0"/>
                </a:solidFill>
              </a:rPr>
              <a:t> </a:t>
            </a:r>
            <a:r>
              <a:rPr lang="en-US" sz="6000" b="1" dirty="0" err="1" smtClean="0">
                <a:solidFill>
                  <a:srgbClr val="7030A0"/>
                </a:solidFill>
              </a:rPr>
              <a:t>uchun</a:t>
            </a:r>
            <a:r>
              <a:rPr lang="en-US" sz="6000" b="1" dirty="0" smtClean="0">
                <a:solidFill>
                  <a:srgbClr val="7030A0"/>
                </a:solidFill>
              </a:rPr>
              <a:t> </a:t>
            </a:r>
            <a:r>
              <a:rPr lang="en-US" sz="6000" b="1" dirty="0" err="1" smtClean="0">
                <a:solidFill>
                  <a:srgbClr val="7030A0"/>
                </a:solidFill>
              </a:rPr>
              <a:t>rahmat</a:t>
            </a:r>
            <a:r>
              <a:rPr lang="en-US" sz="6000" b="1" dirty="0" smtClean="0">
                <a:solidFill>
                  <a:srgbClr val="7030A0"/>
                </a:solidFill>
              </a:rPr>
              <a:t>!</a:t>
            </a:r>
            <a:endParaRPr lang="ru-RU" sz="60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52644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6058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005943" y="1501313"/>
            <a:ext cx="802563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 err="1" smtClean="0">
                <a:solidFill>
                  <a:srgbClr val="FF0000"/>
                </a:solidFill>
              </a:rPr>
              <a:t>Amaliy</a:t>
            </a:r>
            <a:r>
              <a:rPr lang="en-US" sz="6600" b="1" dirty="0" smtClean="0">
                <a:solidFill>
                  <a:srgbClr val="FF0000"/>
                </a:solidFill>
              </a:rPr>
              <a:t> </a:t>
            </a:r>
            <a:r>
              <a:rPr lang="en-US" sz="6600" b="1" dirty="0" err="1" smtClean="0">
                <a:solidFill>
                  <a:srgbClr val="FF0000"/>
                </a:solidFill>
              </a:rPr>
              <a:t>mashg‘ulot</a:t>
            </a:r>
            <a:r>
              <a:rPr lang="en-US" sz="6600" b="1" dirty="0" smtClean="0">
                <a:solidFill>
                  <a:srgbClr val="FF0000"/>
                </a:solidFill>
              </a:rPr>
              <a:t>. </a:t>
            </a:r>
            <a:r>
              <a:rPr lang="en-US" sz="6600" b="1" dirty="0" err="1" smtClean="0">
                <a:solidFill>
                  <a:srgbClr val="7030A0"/>
                </a:solidFill>
              </a:rPr>
              <a:t>Mavzu</a:t>
            </a:r>
            <a:r>
              <a:rPr lang="en-US" sz="6600" b="1" dirty="0" smtClean="0">
                <a:solidFill>
                  <a:srgbClr val="7030A0"/>
                </a:solidFill>
              </a:rPr>
              <a:t>: </a:t>
            </a:r>
            <a:r>
              <a:rPr lang="en-US" sz="6600" b="1" dirty="0" err="1" smtClean="0">
                <a:solidFill>
                  <a:srgbClr val="FF0066"/>
                </a:solidFill>
              </a:rPr>
              <a:t>Tovushlarni</a:t>
            </a:r>
            <a:r>
              <a:rPr lang="en-US" sz="6600" b="1" dirty="0" smtClean="0">
                <a:solidFill>
                  <a:srgbClr val="FF0066"/>
                </a:solidFill>
              </a:rPr>
              <a:t> </a:t>
            </a:r>
            <a:r>
              <a:rPr lang="en-US" sz="6600" b="1" dirty="0" err="1" smtClean="0">
                <a:solidFill>
                  <a:srgbClr val="FF0066"/>
                </a:solidFill>
              </a:rPr>
              <a:t>hosil</a:t>
            </a:r>
            <a:r>
              <a:rPr lang="en-US" sz="6600" b="1" dirty="0" smtClean="0">
                <a:solidFill>
                  <a:srgbClr val="FF0066"/>
                </a:solidFill>
              </a:rPr>
              <a:t> </a:t>
            </a:r>
            <a:r>
              <a:rPr lang="en-US" sz="6600" b="1" dirty="0" err="1" smtClean="0">
                <a:solidFill>
                  <a:srgbClr val="FF0066"/>
                </a:solidFill>
              </a:rPr>
              <a:t>qilish</a:t>
            </a:r>
            <a:endParaRPr lang="ru-RU" sz="6600" b="1" dirty="0">
              <a:solidFill>
                <a:srgbClr val="FF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57549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12192001" cy="686779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70114" y="940526"/>
            <a:ext cx="1096844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</a:rPr>
              <a:t>Tovush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nima</a:t>
            </a:r>
            <a:r>
              <a:rPr lang="en-US" sz="3600" b="1" dirty="0" smtClean="0">
                <a:solidFill>
                  <a:srgbClr val="FF0000"/>
                </a:solidFill>
              </a:rPr>
              <a:t>?</a:t>
            </a:r>
          </a:p>
          <a:p>
            <a:r>
              <a:rPr lang="en-US" sz="3600" b="1" dirty="0" err="1" smtClean="0">
                <a:solidFill>
                  <a:srgbClr val="FF0000"/>
                </a:solidFill>
              </a:rPr>
              <a:t>Tovush-</a:t>
            </a:r>
            <a:r>
              <a:rPr lang="en-US" sz="3600" b="1" dirty="0" err="1" smtClean="0">
                <a:solidFill>
                  <a:srgbClr val="7030A0"/>
                </a:solidFill>
              </a:rPr>
              <a:t>mexanik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energiyaning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barcha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joyga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to‘lqinlar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yordamida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tarqalishidir</a:t>
            </a:r>
            <a:r>
              <a:rPr lang="en-US" sz="3600" b="1" dirty="0" smtClean="0">
                <a:solidFill>
                  <a:srgbClr val="7030A0"/>
                </a:solidFill>
              </a:rPr>
              <a:t>. </a:t>
            </a:r>
            <a:r>
              <a:rPr lang="en-US" sz="3600" b="1" dirty="0" err="1" smtClean="0">
                <a:solidFill>
                  <a:srgbClr val="7030A0"/>
                </a:solidFill>
              </a:rPr>
              <a:t>Kundalik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turmushda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tovush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atamasini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havoda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tarqaluvchi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va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odam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eshita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oladigan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to‘lqinlar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majmui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deymiz</a:t>
            </a:r>
            <a:r>
              <a:rPr lang="en-US" sz="3600" b="1" dirty="0" smtClean="0">
                <a:solidFill>
                  <a:srgbClr val="7030A0"/>
                </a:solidFill>
              </a:rPr>
              <a:t>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4113" y="3433897"/>
            <a:ext cx="3619048" cy="31142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5540850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14300"/>
            <a:ext cx="12346329" cy="69723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21895" y="330232"/>
            <a:ext cx="71868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4800" b="1" dirty="0">
              <a:solidFill>
                <a:schemeClr val="bg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335" y="217296"/>
            <a:ext cx="3552459" cy="373593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2862" y="244507"/>
            <a:ext cx="3809363" cy="370872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31129" y="2285766"/>
            <a:ext cx="4134682" cy="3978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8549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34632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48194" y="524548"/>
            <a:ext cx="1002451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FF0066"/>
                </a:solidFill>
              </a:rPr>
              <a:t>Tebranish</a:t>
            </a:r>
            <a:r>
              <a:rPr lang="en-US" sz="4000" b="1" dirty="0" smtClean="0">
                <a:solidFill>
                  <a:srgbClr val="FF0066"/>
                </a:solidFill>
              </a:rPr>
              <a:t> </a:t>
            </a:r>
            <a:r>
              <a:rPr lang="en-US" sz="4000" b="1" dirty="0" err="1" smtClean="0">
                <a:solidFill>
                  <a:srgbClr val="FF0066"/>
                </a:solidFill>
              </a:rPr>
              <a:t>nima</a:t>
            </a:r>
            <a:r>
              <a:rPr lang="en-US" sz="4000" b="1" dirty="0" smtClean="0">
                <a:solidFill>
                  <a:srgbClr val="FF0066"/>
                </a:solidFill>
              </a:rPr>
              <a:t>?</a:t>
            </a:r>
          </a:p>
          <a:p>
            <a:r>
              <a:rPr lang="en-US" sz="4000" b="1" dirty="0" err="1" smtClean="0">
                <a:solidFill>
                  <a:srgbClr val="FF0066"/>
                </a:solidFill>
              </a:rPr>
              <a:t>Tebranish</a:t>
            </a:r>
            <a:r>
              <a:rPr lang="en-US" sz="4000" b="1" dirty="0" smtClean="0">
                <a:solidFill>
                  <a:srgbClr val="FF0066"/>
                </a:solidFill>
              </a:rPr>
              <a:t> – </a:t>
            </a:r>
            <a:r>
              <a:rPr lang="en-US" sz="4000" b="1" dirty="0" err="1" smtClean="0">
                <a:solidFill>
                  <a:schemeClr val="bg1"/>
                </a:solidFill>
              </a:rPr>
              <a:t>muayyan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vaqt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oralig‘ida</a:t>
            </a:r>
            <a:r>
              <a:rPr lang="en-US" sz="4000" b="1" dirty="0" smtClean="0">
                <a:solidFill>
                  <a:schemeClr val="bg1"/>
                </a:solidFill>
              </a:rPr>
              <a:t>  </a:t>
            </a:r>
            <a:r>
              <a:rPr lang="en-US" sz="4000" b="1" dirty="0" err="1" smtClean="0">
                <a:solidFill>
                  <a:schemeClr val="bg1"/>
                </a:solidFill>
              </a:rPr>
              <a:t>takrorlanib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turadigan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harakatlar</a:t>
            </a:r>
            <a:r>
              <a:rPr lang="en-US" sz="4000" b="1" dirty="0" smtClean="0">
                <a:solidFill>
                  <a:schemeClr val="bg1"/>
                </a:solidFill>
              </a:rPr>
              <a:t>. </a:t>
            </a:r>
          </a:p>
          <a:p>
            <a:r>
              <a:rPr lang="en-US" sz="4000" b="1" dirty="0" err="1" smtClean="0">
                <a:solidFill>
                  <a:srgbClr val="FF0066"/>
                </a:solidFill>
              </a:rPr>
              <a:t>Masalan</a:t>
            </a:r>
            <a:r>
              <a:rPr lang="en-US" sz="4000" b="1" dirty="0" smtClean="0">
                <a:solidFill>
                  <a:srgbClr val="FF0066"/>
                </a:solidFill>
              </a:rPr>
              <a:t>: </a:t>
            </a:r>
            <a:r>
              <a:rPr lang="en-US" sz="4000" b="1" dirty="0" err="1" smtClean="0">
                <a:solidFill>
                  <a:schemeClr val="bg1"/>
                </a:solidFill>
              </a:rPr>
              <a:t>cholg‘u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asboblari</a:t>
            </a:r>
            <a:r>
              <a:rPr lang="en-US" sz="4000" b="1" dirty="0" smtClean="0">
                <a:solidFill>
                  <a:schemeClr val="bg1"/>
                </a:solidFill>
              </a:rPr>
              <a:t>  </a:t>
            </a:r>
            <a:r>
              <a:rPr lang="en-US" sz="4000" b="1" dirty="0" err="1" smtClean="0">
                <a:solidFill>
                  <a:schemeClr val="bg1"/>
                </a:solidFill>
              </a:rPr>
              <a:t>torlarini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tebranishi</a:t>
            </a:r>
            <a:r>
              <a:rPr lang="en-US" sz="4000" b="1" dirty="0" smtClean="0">
                <a:solidFill>
                  <a:schemeClr val="bg1"/>
                </a:solidFill>
              </a:rPr>
              <a:t>, </a:t>
            </a:r>
            <a:r>
              <a:rPr lang="en-US" sz="4000" b="1" dirty="0" err="1" smtClean="0">
                <a:solidFill>
                  <a:schemeClr val="bg1"/>
                </a:solidFill>
              </a:rPr>
              <a:t>mikrafonda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gapirilgandan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so‘ng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tovushning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tebranishi</a:t>
            </a:r>
            <a:r>
              <a:rPr lang="en-US" sz="4000" b="1" dirty="0" smtClean="0">
                <a:solidFill>
                  <a:schemeClr val="bg1"/>
                </a:solidFill>
              </a:rPr>
              <a:t>  </a:t>
            </a:r>
            <a:r>
              <a:rPr lang="en-US" sz="4000" b="1" dirty="0" err="1" smtClean="0">
                <a:solidFill>
                  <a:schemeClr val="bg1"/>
                </a:solidFill>
              </a:rPr>
              <a:t>yuzaga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keladi</a:t>
            </a:r>
            <a:r>
              <a:rPr lang="en-US" sz="4000" b="1" dirty="0" smtClean="0">
                <a:solidFill>
                  <a:schemeClr val="bg1"/>
                </a:solidFill>
              </a:rPr>
              <a:t>.</a:t>
            </a:r>
            <a:endParaRPr lang="ru-RU" sz="4000" b="1" dirty="0">
              <a:solidFill>
                <a:schemeClr val="bg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3638" y="4429125"/>
            <a:ext cx="3409813" cy="217333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8730" y="4310200"/>
            <a:ext cx="4214820" cy="2292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7954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346329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284" y="239242"/>
            <a:ext cx="11243790" cy="63795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4796587" y="239242"/>
            <a:ext cx="32084" cy="6379515"/>
          </a:xfrm>
          <a:prstGeom prst="line">
            <a:avLst/>
          </a:prstGeom>
          <a:ln w="57150">
            <a:solidFill>
              <a:srgbClr val="63B2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4945652" y="1121518"/>
            <a:ext cx="702599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>
                <a:solidFill>
                  <a:srgbClr val="7030A0"/>
                </a:solidFill>
              </a:rPr>
              <a:t>1. </a:t>
            </a:r>
            <a:r>
              <a:rPr lang="en-US" sz="4000" dirty="0" err="1">
                <a:solidFill>
                  <a:srgbClr val="7030A0"/>
                </a:solidFill>
              </a:rPr>
              <a:t>Yog‘och</a:t>
            </a:r>
            <a:r>
              <a:rPr lang="en-US" sz="4000" dirty="0">
                <a:solidFill>
                  <a:srgbClr val="7030A0"/>
                </a:solidFill>
              </a:rPr>
              <a:t> </a:t>
            </a:r>
            <a:r>
              <a:rPr lang="en-US" sz="4000" dirty="0" err="1">
                <a:solidFill>
                  <a:srgbClr val="7030A0"/>
                </a:solidFill>
              </a:rPr>
              <a:t>chizg‘ichni</a:t>
            </a:r>
            <a:r>
              <a:rPr lang="en-US" sz="4000" dirty="0">
                <a:solidFill>
                  <a:srgbClr val="7030A0"/>
                </a:solidFill>
              </a:rPr>
              <a:t> </a:t>
            </a:r>
            <a:r>
              <a:rPr lang="en-US" sz="4000" dirty="0" err="1">
                <a:solidFill>
                  <a:srgbClr val="7030A0"/>
                </a:solidFill>
              </a:rPr>
              <a:t>parta</a:t>
            </a:r>
            <a:r>
              <a:rPr lang="en-US" sz="4000" dirty="0">
                <a:solidFill>
                  <a:srgbClr val="7030A0"/>
                </a:solidFill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</a:rPr>
              <a:t>chetiga</a:t>
            </a:r>
            <a:r>
              <a:rPr lang="en-US" sz="4000" dirty="0" smtClean="0">
                <a:solidFill>
                  <a:srgbClr val="7030A0"/>
                </a:solidFill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</a:rPr>
              <a:t>qo‘yib</a:t>
            </a:r>
            <a:r>
              <a:rPr lang="en-US" sz="4000" dirty="0">
                <a:solidFill>
                  <a:srgbClr val="7030A0"/>
                </a:solidFill>
              </a:rPr>
              <a:t>, </a:t>
            </a:r>
            <a:r>
              <a:rPr lang="en-US" sz="4000" dirty="0" err="1">
                <a:solidFill>
                  <a:srgbClr val="7030A0"/>
                </a:solidFill>
              </a:rPr>
              <a:t>uning</a:t>
            </a:r>
            <a:r>
              <a:rPr lang="en-US" sz="4000" dirty="0">
                <a:solidFill>
                  <a:srgbClr val="7030A0"/>
                </a:solidFill>
              </a:rPr>
              <a:t> </a:t>
            </a:r>
            <a:r>
              <a:rPr lang="en-US" sz="4000" dirty="0" err="1">
                <a:solidFill>
                  <a:srgbClr val="7030A0"/>
                </a:solidFill>
              </a:rPr>
              <a:t>bir</a:t>
            </a:r>
            <a:r>
              <a:rPr lang="en-US" sz="4000" dirty="0">
                <a:solidFill>
                  <a:srgbClr val="7030A0"/>
                </a:solidFill>
              </a:rPr>
              <a:t> </a:t>
            </a:r>
            <a:r>
              <a:rPr lang="en-US" sz="4000" dirty="0" err="1">
                <a:solidFill>
                  <a:srgbClr val="7030A0"/>
                </a:solidFill>
              </a:rPr>
              <a:t>uchidan</a:t>
            </a:r>
            <a:r>
              <a:rPr lang="en-US" sz="4000" dirty="0">
                <a:solidFill>
                  <a:srgbClr val="7030A0"/>
                </a:solidFill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</a:rPr>
              <a:t>bosib</a:t>
            </a:r>
            <a:r>
              <a:rPr lang="en-US" sz="4000" dirty="0" smtClean="0">
                <a:solidFill>
                  <a:srgbClr val="7030A0"/>
                </a:solidFill>
              </a:rPr>
              <a:t>, </a:t>
            </a:r>
            <a:r>
              <a:rPr lang="en-US" sz="4000" dirty="0" err="1" smtClean="0">
                <a:solidFill>
                  <a:srgbClr val="7030A0"/>
                </a:solidFill>
              </a:rPr>
              <a:t>ikkinchi</a:t>
            </a:r>
            <a:r>
              <a:rPr lang="en-US" sz="4000" dirty="0" smtClean="0">
                <a:solidFill>
                  <a:srgbClr val="7030A0"/>
                </a:solidFill>
              </a:rPr>
              <a:t> </a:t>
            </a:r>
            <a:r>
              <a:rPr lang="en-US" sz="4000" dirty="0" err="1">
                <a:solidFill>
                  <a:srgbClr val="7030A0"/>
                </a:solidFill>
              </a:rPr>
              <a:t>uchini</a:t>
            </a:r>
            <a:r>
              <a:rPr lang="en-US" sz="4000" dirty="0">
                <a:solidFill>
                  <a:srgbClr val="7030A0"/>
                </a:solidFill>
              </a:rPr>
              <a:t> </a:t>
            </a:r>
            <a:r>
              <a:rPr lang="en-US" sz="4000" dirty="0" err="1">
                <a:solidFill>
                  <a:srgbClr val="7030A0"/>
                </a:solidFill>
              </a:rPr>
              <a:t>pastga</a:t>
            </a:r>
            <a:r>
              <a:rPr lang="en-US" sz="4000" dirty="0">
                <a:solidFill>
                  <a:srgbClr val="7030A0"/>
                </a:solidFill>
              </a:rPr>
              <a:t> </a:t>
            </a:r>
            <a:r>
              <a:rPr lang="en-US" sz="4000" dirty="0" err="1">
                <a:solidFill>
                  <a:srgbClr val="7030A0"/>
                </a:solidFill>
              </a:rPr>
              <a:t>yoki</a:t>
            </a:r>
            <a:r>
              <a:rPr lang="en-US" sz="4000" dirty="0">
                <a:solidFill>
                  <a:srgbClr val="7030A0"/>
                </a:solidFill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</a:rPr>
              <a:t>yuqoriga</a:t>
            </a:r>
            <a:r>
              <a:rPr lang="en-US" sz="4000" dirty="0" smtClean="0">
                <a:solidFill>
                  <a:srgbClr val="7030A0"/>
                </a:solidFill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</a:rPr>
              <a:t>egib</a:t>
            </a:r>
            <a:r>
              <a:rPr lang="en-US" sz="4000" dirty="0" smtClean="0">
                <a:solidFill>
                  <a:srgbClr val="7030A0"/>
                </a:solidFill>
              </a:rPr>
              <a:t> </a:t>
            </a:r>
            <a:r>
              <a:rPr lang="en-US" sz="4000" dirty="0" err="1">
                <a:solidFill>
                  <a:srgbClr val="7030A0"/>
                </a:solidFill>
              </a:rPr>
              <a:t>qo‘yib</a:t>
            </a:r>
            <a:r>
              <a:rPr lang="en-US" sz="4000" dirty="0">
                <a:solidFill>
                  <a:srgbClr val="7030A0"/>
                </a:solidFill>
              </a:rPr>
              <a:t> </a:t>
            </a:r>
            <a:r>
              <a:rPr lang="en-US" sz="4000" dirty="0" err="1">
                <a:solidFill>
                  <a:srgbClr val="7030A0"/>
                </a:solidFill>
              </a:rPr>
              <a:t>yuboring</a:t>
            </a:r>
            <a:r>
              <a:rPr lang="en-US" sz="4000" dirty="0">
                <a:solidFill>
                  <a:srgbClr val="7030A0"/>
                </a:solidFill>
              </a:rPr>
              <a:t>.</a:t>
            </a:r>
          </a:p>
          <a:p>
            <a:r>
              <a:rPr lang="en-US" sz="4000" dirty="0">
                <a:solidFill>
                  <a:srgbClr val="7030A0"/>
                </a:solidFill>
              </a:rPr>
              <a:t>2. </a:t>
            </a:r>
            <a:r>
              <a:rPr lang="en-US" sz="4000" dirty="0" err="1">
                <a:solidFill>
                  <a:srgbClr val="7030A0"/>
                </a:solidFill>
              </a:rPr>
              <a:t>Tebranayotgan</a:t>
            </a:r>
            <a:r>
              <a:rPr lang="en-US" sz="4000" dirty="0">
                <a:solidFill>
                  <a:srgbClr val="7030A0"/>
                </a:solidFill>
              </a:rPr>
              <a:t> </a:t>
            </a:r>
            <a:r>
              <a:rPr lang="en-US" sz="4000" dirty="0" err="1">
                <a:solidFill>
                  <a:srgbClr val="7030A0"/>
                </a:solidFill>
              </a:rPr>
              <a:t>chizg‘ich</a:t>
            </a:r>
            <a:r>
              <a:rPr lang="en-US" sz="4000" dirty="0">
                <a:solidFill>
                  <a:srgbClr val="7030A0"/>
                </a:solidFill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</a:rPr>
              <a:t>hosil</a:t>
            </a:r>
            <a:r>
              <a:rPr lang="en-US" sz="4000" dirty="0" smtClean="0">
                <a:solidFill>
                  <a:srgbClr val="7030A0"/>
                </a:solidFill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</a:rPr>
              <a:t>qilgan</a:t>
            </a:r>
            <a:r>
              <a:rPr lang="en-US" sz="4000" dirty="0" smtClean="0">
                <a:solidFill>
                  <a:srgbClr val="7030A0"/>
                </a:solidFill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</a:rPr>
              <a:t>tovushni</a:t>
            </a:r>
            <a:r>
              <a:rPr lang="en-US" sz="4000" dirty="0" smtClean="0">
                <a:solidFill>
                  <a:srgbClr val="7030A0"/>
                </a:solidFill>
              </a:rPr>
              <a:t> </a:t>
            </a:r>
            <a:r>
              <a:rPr lang="en-US" sz="4000" dirty="0" err="1">
                <a:solidFill>
                  <a:srgbClr val="7030A0"/>
                </a:solidFill>
              </a:rPr>
              <a:t>eshiting</a:t>
            </a:r>
            <a:r>
              <a:rPr lang="en-US" sz="4000" dirty="0">
                <a:solidFill>
                  <a:srgbClr val="7030A0"/>
                </a:solidFill>
              </a:rPr>
              <a:t>.</a:t>
            </a:r>
          </a:p>
          <a:p>
            <a:r>
              <a:rPr lang="en-US" sz="4000" dirty="0">
                <a:solidFill>
                  <a:srgbClr val="7030A0"/>
                </a:solidFill>
              </a:rPr>
              <a:t>3. </a:t>
            </a:r>
            <a:r>
              <a:rPr lang="en-US" sz="4000" dirty="0" err="1">
                <a:solidFill>
                  <a:srgbClr val="7030A0"/>
                </a:solidFill>
              </a:rPr>
              <a:t>Tajribani</a:t>
            </a:r>
            <a:r>
              <a:rPr lang="en-US" sz="4000" dirty="0">
                <a:solidFill>
                  <a:srgbClr val="7030A0"/>
                </a:solidFill>
              </a:rPr>
              <a:t> </a:t>
            </a:r>
            <a:r>
              <a:rPr lang="en-US" sz="4000" dirty="0" err="1">
                <a:solidFill>
                  <a:srgbClr val="7030A0"/>
                </a:solidFill>
              </a:rPr>
              <a:t>metall</a:t>
            </a:r>
            <a:r>
              <a:rPr lang="en-US" sz="4000" dirty="0">
                <a:solidFill>
                  <a:srgbClr val="7030A0"/>
                </a:solidFill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</a:rPr>
              <a:t>chizg‘ich</a:t>
            </a:r>
            <a:r>
              <a:rPr lang="en-US" sz="4000" dirty="0" smtClean="0">
                <a:solidFill>
                  <a:srgbClr val="7030A0"/>
                </a:solidFill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</a:rPr>
              <a:t>yordamida</a:t>
            </a:r>
            <a:r>
              <a:rPr lang="en-US" sz="4000" dirty="0" smtClean="0">
                <a:solidFill>
                  <a:srgbClr val="7030A0"/>
                </a:solidFill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</a:rPr>
              <a:t>bajaring</a:t>
            </a:r>
            <a:r>
              <a:rPr lang="en-US" sz="4000" dirty="0" smtClean="0">
                <a:solidFill>
                  <a:srgbClr val="7030A0"/>
                </a:solidFill>
              </a:rPr>
              <a:t>.</a:t>
            </a:r>
            <a:endParaRPr lang="en-US" sz="4000" dirty="0">
              <a:solidFill>
                <a:srgbClr val="7030A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33940" y="796744"/>
            <a:ext cx="4211712" cy="56015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>
                <a:solidFill>
                  <a:srgbClr val="663300"/>
                </a:solidFill>
              </a:rPr>
              <a:t>Yog‘och</a:t>
            </a:r>
            <a:r>
              <a:rPr lang="en-US" sz="3200" dirty="0">
                <a:solidFill>
                  <a:srgbClr val="663300"/>
                </a:solidFill>
              </a:rPr>
              <a:t> </a:t>
            </a:r>
            <a:r>
              <a:rPr lang="en-US" sz="3200" dirty="0" err="1" smtClean="0">
                <a:solidFill>
                  <a:srgbClr val="663300"/>
                </a:solidFill>
              </a:rPr>
              <a:t>chizg‘ich</a:t>
            </a:r>
            <a:r>
              <a:rPr lang="en-US" sz="3200" dirty="0" smtClean="0">
                <a:solidFill>
                  <a:srgbClr val="663300"/>
                </a:solidFill>
              </a:rPr>
              <a:t>.</a:t>
            </a:r>
          </a:p>
          <a:p>
            <a:endParaRPr lang="en-US" sz="3200" dirty="0" smtClean="0">
              <a:solidFill>
                <a:srgbClr val="663300"/>
              </a:solidFill>
            </a:endParaRPr>
          </a:p>
          <a:p>
            <a:endParaRPr lang="en-US" dirty="0">
              <a:solidFill>
                <a:srgbClr val="663300"/>
              </a:solidFill>
            </a:endParaRPr>
          </a:p>
          <a:p>
            <a:r>
              <a:rPr lang="en-US" sz="3200" dirty="0" err="1" smtClean="0">
                <a:solidFill>
                  <a:srgbClr val="663300"/>
                </a:solidFill>
              </a:rPr>
              <a:t>Metall</a:t>
            </a:r>
            <a:r>
              <a:rPr lang="en-US" sz="3200" dirty="0" smtClean="0">
                <a:solidFill>
                  <a:srgbClr val="663300"/>
                </a:solidFill>
              </a:rPr>
              <a:t> </a:t>
            </a:r>
            <a:r>
              <a:rPr lang="en-US" sz="3200" dirty="0" err="1">
                <a:solidFill>
                  <a:srgbClr val="663300"/>
                </a:solidFill>
              </a:rPr>
              <a:t>chizg‘ich</a:t>
            </a:r>
            <a:endParaRPr lang="en-US" sz="3200" dirty="0">
              <a:solidFill>
                <a:srgbClr val="663300"/>
              </a:solidFill>
            </a:endParaRPr>
          </a:p>
          <a:p>
            <a:endParaRPr lang="en-US" sz="3200" dirty="0" smtClean="0">
              <a:solidFill>
                <a:srgbClr val="663300"/>
              </a:solidFill>
            </a:endParaRPr>
          </a:p>
          <a:p>
            <a:endParaRPr lang="en-US" sz="2000" dirty="0">
              <a:solidFill>
                <a:srgbClr val="663300"/>
              </a:solidFill>
            </a:endParaRPr>
          </a:p>
          <a:p>
            <a:r>
              <a:rPr lang="en-US" sz="3200" dirty="0" err="1" smtClean="0">
                <a:solidFill>
                  <a:srgbClr val="663300"/>
                </a:solidFill>
              </a:rPr>
              <a:t>Plastmassa</a:t>
            </a:r>
            <a:r>
              <a:rPr lang="en-US" sz="3200" dirty="0" smtClean="0">
                <a:solidFill>
                  <a:srgbClr val="663300"/>
                </a:solidFill>
              </a:rPr>
              <a:t> </a:t>
            </a:r>
            <a:r>
              <a:rPr lang="en-US" sz="3200" dirty="0" err="1">
                <a:solidFill>
                  <a:srgbClr val="663300"/>
                </a:solidFill>
              </a:rPr>
              <a:t>chizg‘ich</a:t>
            </a:r>
            <a:endParaRPr lang="en-US" sz="3200" dirty="0">
              <a:solidFill>
                <a:srgbClr val="663300"/>
              </a:solidFill>
            </a:endParaRPr>
          </a:p>
          <a:p>
            <a:endParaRPr lang="en-US" sz="3200" b="1" dirty="0" smtClean="0">
              <a:solidFill>
                <a:srgbClr val="663300"/>
              </a:solidFill>
            </a:endParaRPr>
          </a:p>
          <a:p>
            <a:endParaRPr lang="en-US" sz="2800" b="1" dirty="0" smtClean="0">
              <a:solidFill>
                <a:srgbClr val="663300"/>
              </a:solidFill>
            </a:endParaRPr>
          </a:p>
          <a:p>
            <a:r>
              <a:rPr lang="en-US" sz="3200" b="1" dirty="0" smtClean="0">
                <a:solidFill>
                  <a:srgbClr val="FF0000"/>
                </a:solidFill>
              </a:rPr>
              <a:t>! </a:t>
            </a:r>
            <a:r>
              <a:rPr lang="en-US" sz="3200" dirty="0" err="1">
                <a:solidFill>
                  <a:srgbClr val="663300"/>
                </a:solidFill>
              </a:rPr>
              <a:t>chizg‘ichlar</a:t>
            </a:r>
            <a:r>
              <a:rPr lang="en-US" sz="3200" dirty="0">
                <a:solidFill>
                  <a:srgbClr val="663300"/>
                </a:solidFill>
              </a:rPr>
              <a:t> </a:t>
            </a:r>
            <a:r>
              <a:rPr lang="en-US" sz="3200" dirty="0" err="1">
                <a:solidFill>
                  <a:srgbClr val="663300"/>
                </a:solidFill>
              </a:rPr>
              <a:t>uzunligi</a:t>
            </a:r>
            <a:endParaRPr lang="en-US" sz="3200" dirty="0">
              <a:solidFill>
                <a:srgbClr val="663300"/>
              </a:solidFill>
            </a:endParaRPr>
          </a:p>
          <a:p>
            <a:r>
              <a:rPr lang="en-US" sz="3200" dirty="0">
                <a:solidFill>
                  <a:srgbClr val="663300"/>
                </a:solidFill>
              </a:rPr>
              <a:t>30 cm </a:t>
            </a:r>
            <a:r>
              <a:rPr lang="en-US" sz="3200" dirty="0" err="1">
                <a:solidFill>
                  <a:srgbClr val="663300"/>
                </a:solidFill>
              </a:rPr>
              <a:t>dan</a:t>
            </a:r>
            <a:r>
              <a:rPr lang="en-US" sz="3200" dirty="0">
                <a:solidFill>
                  <a:srgbClr val="663300"/>
                </a:solidFill>
              </a:rPr>
              <a:t> </a:t>
            </a:r>
            <a:r>
              <a:rPr lang="en-US" sz="3200" dirty="0" err="1">
                <a:solidFill>
                  <a:srgbClr val="663300"/>
                </a:solidFill>
              </a:rPr>
              <a:t>kam</a:t>
            </a:r>
            <a:endParaRPr lang="en-US" sz="3200" dirty="0">
              <a:solidFill>
                <a:srgbClr val="663300"/>
              </a:solidFill>
            </a:endParaRPr>
          </a:p>
          <a:p>
            <a:r>
              <a:rPr lang="en-US" sz="3200" dirty="0" err="1">
                <a:solidFill>
                  <a:srgbClr val="663300"/>
                </a:solidFill>
              </a:rPr>
              <a:t>bo‘lmasin</a:t>
            </a:r>
            <a:r>
              <a:rPr lang="en-US" sz="3200" dirty="0">
                <a:solidFill>
                  <a:srgbClr val="663300"/>
                </a:solidFill>
              </a:rPr>
              <a:t>.</a:t>
            </a:r>
            <a:endParaRPr lang="ru-RU" sz="3200" dirty="0">
              <a:solidFill>
                <a:srgbClr val="6633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27858" y="219473"/>
            <a:ext cx="316018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chemeClr val="bg1"/>
                </a:solidFill>
              </a:rPr>
              <a:t>Bizga</a:t>
            </a:r>
            <a:r>
              <a:rPr lang="en-US" sz="3600" b="1" dirty="0">
                <a:solidFill>
                  <a:schemeClr val="bg1"/>
                </a:solidFill>
              </a:rPr>
              <a:t> </a:t>
            </a:r>
            <a:r>
              <a:rPr lang="en-US" sz="3600" b="1" dirty="0" err="1">
                <a:solidFill>
                  <a:schemeClr val="bg1"/>
                </a:solidFill>
              </a:rPr>
              <a:t>kerak</a:t>
            </a:r>
            <a:r>
              <a:rPr lang="en-US" sz="3600" b="1" dirty="0">
                <a:solidFill>
                  <a:schemeClr val="bg1"/>
                </a:solidFill>
              </a:rPr>
              <a:t>:</a:t>
            </a:r>
            <a:endParaRPr lang="ru-RU" sz="3600" b="1" dirty="0">
              <a:solidFill>
                <a:schemeClr val="bg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896296" y="205989"/>
            <a:ext cx="314092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>
                <a:solidFill>
                  <a:schemeClr val="bg1"/>
                </a:solidFill>
              </a:rPr>
              <a:t>Bajarish</a:t>
            </a:r>
            <a:r>
              <a:rPr lang="en-US" sz="3600" b="1" dirty="0">
                <a:solidFill>
                  <a:schemeClr val="bg1"/>
                </a:solidFill>
              </a:rPr>
              <a:t> </a:t>
            </a:r>
            <a:r>
              <a:rPr lang="en-US" sz="3600" b="1" dirty="0" err="1">
                <a:solidFill>
                  <a:schemeClr val="bg1"/>
                </a:solidFill>
              </a:rPr>
              <a:t>tartibi</a:t>
            </a:r>
            <a:r>
              <a:rPr lang="en-US" sz="3600" b="1" dirty="0">
                <a:solidFill>
                  <a:schemeClr val="bg1"/>
                </a:solidFill>
              </a:rPr>
              <a:t>:</a:t>
            </a:r>
            <a:endParaRPr lang="ru-RU" sz="3600" b="1" dirty="0">
              <a:solidFill>
                <a:schemeClr val="bg1"/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2350" y="1364363"/>
            <a:ext cx="3021923" cy="64259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2350" y="2574575"/>
            <a:ext cx="2995695" cy="59255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3810" y="3911987"/>
            <a:ext cx="2954235" cy="670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7604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346329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284" y="239242"/>
            <a:ext cx="11243790" cy="63795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4796587" y="239242"/>
            <a:ext cx="32084" cy="6379515"/>
          </a:xfrm>
          <a:prstGeom prst="line">
            <a:avLst/>
          </a:prstGeom>
          <a:ln w="57150">
            <a:solidFill>
              <a:srgbClr val="63B2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4828085" y="742693"/>
            <a:ext cx="702599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7030A0"/>
                </a:solidFill>
              </a:rPr>
              <a:t>4</a:t>
            </a:r>
            <a:r>
              <a:rPr lang="en-US" sz="4000" dirty="0">
                <a:solidFill>
                  <a:srgbClr val="7030A0"/>
                </a:solidFill>
              </a:rPr>
              <a:t>. </a:t>
            </a:r>
            <a:r>
              <a:rPr lang="en-US" sz="4000" dirty="0" err="1">
                <a:solidFill>
                  <a:srgbClr val="7030A0"/>
                </a:solidFill>
              </a:rPr>
              <a:t>Tebranayotgan</a:t>
            </a:r>
            <a:r>
              <a:rPr lang="en-US" sz="4000" dirty="0">
                <a:solidFill>
                  <a:srgbClr val="7030A0"/>
                </a:solidFill>
              </a:rPr>
              <a:t> </a:t>
            </a:r>
            <a:r>
              <a:rPr lang="en-US" sz="4000" dirty="0" err="1">
                <a:solidFill>
                  <a:srgbClr val="7030A0"/>
                </a:solidFill>
              </a:rPr>
              <a:t>metall</a:t>
            </a:r>
            <a:r>
              <a:rPr lang="en-US" sz="4000" dirty="0">
                <a:solidFill>
                  <a:srgbClr val="7030A0"/>
                </a:solidFill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</a:rPr>
              <a:t>chizg‘ich</a:t>
            </a:r>
            <a:r>
              <a:rPr lang="en-US" sz="4000" dirty="0" smtClean="0">
                <a:solidFill>
                  <a:srgbClr val="7030A0"/>
                </a:solidFill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</a:rPr>
              <a:t>hosil</a:t>
            </a:r>
            <a:r>
              <a:rPr lang="en-US" sz="4000" dirty="0" smtClean="0">
                <a:solidFill>
                  <a:srgbClr val="7030A0"/>
                </a:solidFill>
              </a:rPr>
              <a:t> </a:t>
            </a:r>
            <a:r>
              <a:rPr lang="en-US" sz="4000" dirty="0" err="1">
                <a:solidFill>
                  <a:srgbClr val="7030A0"/>
                </a:solidFill>
              </a:rPr>
              <a:t>qilgan</a:t>
            </a:r>
            <a:r>
              <a:rPr lang="en-US" sz="4000" dirty="0">
                <a:solidFill>
                  <a:srgbClr val="7030A0"/>
                </a:solidFill>
              </a:rPr>
              <a:t> </a:t>
            </a:r>
            <a:r>
              <a:rPr lang="en-US" sz="4000" dirty="0" err="1">
                <a:solidFill>
                  <a:srgbClr val="7030A0"/>
                </a:solidFill>
              </a:rPr>
              <a:t>tovushni</a:t>
            </a:r>
            <a:r>
              <a:rPr lang="en-US" sz="4000" dirty="0">
                <a:solidFill>
                  <a:srgbClr val="7030A0"/>
                </a:solidFill>
              </a:rPr>
              <a:t> </a:t>
            </a:r>
            <a:r>
              <a:rPr lang="en-US" sz="4000" dirty="0" err="1">
                <a:solidFill>
                  <a:srgbClr val="7030A0"/>
                </a:solidFill>
              </a:rPr>
              <a:t>eshiting</a:t>
            </a:r>
            <a:r>
              <a:rPr lang="en-US" sz="4000" dirty="0">
                <a:solidFill>
                  <a:srgbClr val="7030A0"/>
                </a:solidFill>
              </a:rPr>
              <a:t>.</a:t>
            </a:r>
          </a:p>
          <a:p>
            <a:r>
              <a:rPr lang="en-US" sz="4000" dirty="0">
                <a:solidFill>
                  <a:srgbClr val="7030A0"/>
                </a:solidFill>
              </a:rPr>
              <a:t>5. </a:t>
            </a:r>
            <a:r>
              <a:rPr lang="en-US" sz="4000" dirty="0" err="1">
                <a:solidFill>
                  <a:srgbClr val="7030A0"/>
                </a:solidFill>
              </a:rPr>
              <a:t>Tajribani</a:t>
            </a:r>
            <a:r>
              <a:rPr lang="en-US" sz="4000" dirty="0">
                <a:solidFill>
                  <a:srgbClr val="7030A0"/>
                </a:solidFill>
              </a:rPr>
              <a:t> </a:t>
            </a:r>
            <a:r>
              <a:rPr lang="en-US" sz="4000" dirty="0" err="1">
                <a:solidFill>
                  <a:srgbClr val="7030A0"/>
                </a:solidFill>
              </a:rPr>
              <a:t>plastmassa</a:t>
            </a:r>
            <a:r>
              <a:rPr lang="en-US" sz="4000" dirty="0">
                <a:solidFill>
                  <a:srgbClr val="7030A0"/>
                </a:solidFill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</a:rPr>
              <a:t>chizg‘ich</a:t>
            </a:r>
            <a:r>
              <a:rPr lang="en-US" sz="4000" dirty="0" smtClean="0">
                <a:solidFill>
                  <a:srgbClr val="7030A0"/>
                </a:solidFill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</a:rPr>
              <a:t>yordamida</a:t>
            </a:r>
            <a:r>
              <a:rPr lang="en-US" sz="4000" dirty="0" smtClean="0">
                <a:solidFill>
                  <a:srgbClr val="7030A0"/>
                </a:solidFill>
              </a:rPr>
              <a:t> </a:t>
            </a:r>
            <a:r>
              <a:rPr lang="en-US" sz="4000" dirty="0" err="1">
                <a:solidFill>
                  <a:srgbClr val="7030A0"/>
                </a:solidFill>
              </a:rPr>
              <a:t>bajaring</a:t>
            </a:r>
            <a:r>
              <a:rPr lang="en-US" sz="4000" dirty="0">
                <a:solidFill>
                  <a:srgbClr val="7030A0"/>
                </a:solidFill>
              </a:rPr>
              <a:t>.</a:t>
            </a:r>
          </a:p>
          <a:p>
            <a:r>
              <a:rPr lang="en-US" sz="4000" dirty="0">
                <a:solidFill>
                  <a:srgbClr val="7030A0"/>
                </a:solidFill>
              </a:rPr>
              <a:t>6. </a:t>
            </a:r>
            <a:r>
              <a:rPr lang="en-US" sz="4000" dirty="0" err="1">
                <a:solidFill>
                  <a:srgbClr val="7030A0"/>
                </a:solidFill>
              </a:rPr>
              <a:t>Tebranayotgan</a:t>
            </a:r>
            <a:r>
              <a:rPr lang="en-US" sz="4000" dirty="0">
                <a:solidFill>
                  <a:srgbClr val="7030A0"/>
                </a:solidFill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</a:rPr>
              <a:t>plastmassa</a:t>
            </a:r>
            <a:r>
              <a:rPr lang="en-US" sz="4000" dirty="0" smtClean="0">
                <a:solidFill>
                  <a:srgbClr val="7030A0"/>
                </a:solidFill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</a:rPr>
              <a:t>chizg‘ich</a:t>
            </a:r>
            <a:r>
              <a:rPr lang="en-US" sz="4000" dirty="0" smtClean="0">
                <a:solidFill>
                  <a:srgbClr val="7030A0"/>
                </a:solidFill>
              </a:rPr>
              <a:t> </a:t>
            </a:r>
            <a:r>
              <a:rPr lang="en-US" sz="4000" dirty="0" err="1">
                <a:solidFill>
                  <a:srgbClr val="7030A0"/>
                </a:solidFill>
              </a:rPr>
              <a:t>hosil</a:t>
            </a:r>
            <a:r>
              <a:rPr lang="en-US" sz="4000" dirty="0">
                <a:solidFill>
                  <a:srgbClr val="7030A0"/>
                </a:solidFill>
              </a:rPr>
              <a:t> </a:t>
            </a:r>
            <a:r>
              <a:rPr lang="en-US" sz="4000" dirty="0" err="1">
                <a:solidFill>
                  <a:srgbClr val="7030A0"/>
                </a:solidFill>
              </a:rPr>
              <a:t>qilgan</a:t>
            </a:r>
            <a:r>
              <a:rPr lang="en-US" sz="4000" dirty="0">
                <a:solidFill>
                  <a:srgbClr val="7030A0"/>
                </a:solidFill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</a:rPr>
              <a:t>tovushni</a:t>
            </a:r>
            <a:r>
              <a:rPr lang="en-US" sz="4000" dirty="0" smtClean="0">
                <a:solidFill>
                  <a:srgbClr val="7030A0"/>
                </a:solidFill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</a:rPr>
              <a:t>eshiting</a:t>
            </a:r>
            <a:r>
              <a:rPr lang="en-US" sz="4000" dirty="0">
                <a:solidFill>
                  <a:srgbClr val="7030A0"/>
                </a:solidFill>
              </a:rPr>
              <a:t>.</a:t>
            </a:r>
            <a:endParaRPr lang="ru-RU" sz="4000" dirty="0">
              <a:solidFill>
                <a:srgbClr val="7030A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33940" y="796744"/>
            <a:ext cx="4211712" cy="57246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>
                <a:solidFill>
                  <a:srgbClr val="663300"/>
                </a:solidFill>
              </a:rPr>
              <a:t>Yog‘och</a:t>
            </a:r>
            <a:r>
              <a:rPr lang="en-US" sz="3200" dirty="0">
                <a:solidFill>
                  <a:srgbClr val="663300"/>
                </a:solidFill>
              </a:rPr>
              <a:t> </a:t>
            </a:r>
            <a:r>
              <a:rPr lang="en-US" sz="3200" dirty="0" err="1" smtClean="0">
                <a:solidFill>
                  <a:srgbClr val="663300"/>
                </a:solidFill>
              </a:rPr>
              <a:t>chizg‘ich</a:t>
            </a:r>
            <a:r>
              <a:rPr lang="en-US" sz="3200" dirty="0" smtClean="0">
                <a:solidFill>
                  <a:srgbClr val="663300"/>
                </a:solidFill>
              </a:rPr>
              <a:t>.</a:t>
            </a:r>
          </a:p>
          <a:p>
            <a:endParaRPr lang="en-US" sz="3200" dirty="0" smtClean="0">
              <a:solidFill>
                <a:srgbClr val="663300"/>
              </a:solidFill>
            </a:endParaRPr>
          </a:p>
          <a:p>
            <a:endParaRPr lang="en-US" dirty="0">
              <a:solidFill>
                <a:srgbClr val="663300"/>
              </a:solidFill>
            </a:endParaRPr>
          </a:p>
          <a:p>
            <a:r>
              <a:rPr lang="en-US" sz="3200" dirty="0" err="1" smtClean="0">
                <a:solidFill>
                  <a:srgbClr val="663300"/>
                </a:solidFill>
              </a:rPr>
              <a:t>Metall</a:t>
            </a:r>
            <a:r>
              <a:rPr lang="en-US" sz="3200" dirty="0" smtClean="0">
                <a:solidFill>
                  <a:srgbClr val="663300"/>
                </a:solidFill>
              </a:rPr>
              <a:t> </a:t>
            </a:r>
            <a:r>
              <a:rPr lang="en-US" sz="3200" dirty="0" err="1">
                <a:solidFill>
                  <a:srgbClr val="663300"/>
                </a:solidFill>
              </a:rPr>
              <a:t>chizg‘ich</a:t>
            </a:r>
            <a:endParaRPr lang="en-US" sz="3200" dirty="0">
              <a:solidFill>
                <a:srgbClr val="663300"/>
              </a:solidFill>
            </a:endParaRPr>
          </a:p>
          <a:p>
            <a:endParaRPr lang="en-US" sz="3200" dirty="0" smtClean="0">
              <a:solidFill>
                <a:srgbClr val="663300"/>
              </a:solidFill>
            </a:endParaRPr>
          </a:p>
          <a:p>
            <a:endParaRPr lang="en-US" sz="2000" dirty="0">
              <a:solidFill>
                <a:srgbClr val="663300"/>
              </a:solidFill>
            </a:endParaRPr>
          </a:p>
          <a:p>
            <a:r>
              <a:rPr lang="en-US" sz="3200" dirty="0" err="1" smtClean="0">
                <a:solidFill>
                  <a:srgbClr val="663300"/>
                </a:solidFill>
              </a:rPr>
              <a:t>Plastmassa</a:t>
            </a:r>
            <a:r>
              <a:rPr lang="en-US" sz="3200" dirty="0" smtClean="0">
                <a:solidFill>
                  <a:srgbClr val="663300"/>
                </a:solidFill>
              </a:rPr>
              <a:t> </a:t>
            </a:r>
            <a:r>
              <a:rPr lang="en-US" sz="3200" dirty="0" err="1">
                <a:solidFill>
                  <a:srgbClr val="663300"/>
                </a:solidFill>
              </a:rPr>
              <a:t>chizg‘ich</a:t>
            </a:r>
            <a:endParaRPr lang="en-US" sz="3200" dirty="0">
              <a:solidFill>
                <a:srgbClr val="663300"/>
              </a:solidFill>
            </a:endParaRPr>
          </a:p>
          <a:p>
            <a:endParaRPr lang="en-US" sz="3200" b="1" dirty="0" smtClean="0">
              <a:solidFill>
                <a:srgbClr val="663300"/>
              </a:solidFill>
            </a:endParaRPr>
          </a:p>
          <a:p>
            <a:endParaRPr lang="en-US" sz="2800" b="1" dirty="0" smtClean="0">
              <a:solidFill>
                <a:srgbClr val="663300"/>
              </a:solidFill>
            </a:endParaRPr>
          </a:p>
          <a:p>
            <a:r>
              <a:rPr lang="en-US" sz="3200" b="1" dirty="0" smtClean="0">
                <a:solidFill>
                  <a:srgbClr val="663300"/>
                </a:solidFill>
              </a:rPr>
              <a:t>! </a:t>
            </a:r>
            <a:r>
              <a:rPr lang="en-US" sz="3200" dirty="0" err="1">
                <a:solidFill>
                  <a:srgbClr val="663300"/>
                </a:solidFill>
              </a:rPr>
              <a:t>chizg‘ichlar</a:t>
            </a:r>
            <a:r>
              <a:rPr lang="en-US" sz="3200" dirty="0">
                <a:solidFill>
                  <a:srgbClr val="663300"/>
                </a:solidFill>
              </a:rPr>
              <a:t> </a:t>
            </a:r>
            <a:r>
              <a:rPr lang="en-US" sz="3200" dirty="0" err="1">
                <a:solidFill>
                  <a:srgbClr val="663300"/>
                </a:solidFill>
              </a:rPr>
              <a:t>uzunligi</a:t>
            </a:r>
            <a:endParaRPr lang="en-US" sz="3200" dirty="0">
              <a:solidFill>
                <a:srgbClr val="663300"/>
              </a:solidFill>
            </a:endParaRPr>
          </a:p>
          <a:p>
            <a:r>
              <a:rPr lang="en-US" sz="3200" dirty="0">
                <a:solidFill>
                  <a:srgbClr val="663300"/>
                </a:solidFill>
              </a:rPr>
              <a:t>30 cm </a:t>
            </a:r>
            <a:r>
              <a:rPr lang="en-US" sz="3200" dirty="0" err="1">
                <a:solidFill>
                  <a:srgbClr val="663300"/>
                </a:solidFill>
              </a:rPr>
              <a:t>dan</a:t>
            </a:r>
            <a:r>
              <a:rPr lang="en-US" sz="3200" dirty="0">
                <a:solidFill>
                  <a:srgbClr val="663300"/>
                </a:solidFill>
              </a:rPr>
              <a:t> </a:t>
            </a:r>
            <a:r>
              <a:rPr lang="en-US" sz="3200" dirty="0" err="1">
                <a:solidFill>
                  <a:srgbClr val="663300"/>
                </a:solidFill>
              </a:rPr>
              <a:t>kam</a:t>
            </a:r>
            <a:endParaRPr lang="en-US" sz="3200" dirty="0">
              <a:solidFill>
                <a:srgbClr val="663300"/>
              </a:solidFill>
            </a:endParaRPr>
          </a:p>
          <a:p>
            <a:r>
              <a:rPr lang="en-US" sz="3200" dirty="0" err="1">
                <a:solidFill>
                  <a:srgbClr val="663300"/>
                </a:solidFill>
              </a:rPr>
              <a:t>bo‘lmasin</a:t>
            </a:r>
            <a:r>
              <a:rPr lang="en-US" sz="3200" dirty="0">
                <a:solidFill>
                  <a:srgbClr val="663300"/>
                </a:solidFill>
              </a:rPr>
              <a:t>.</a:t>
            </a:r>
            <a:endParaRPr lang="ru-RU" sz="3200" dirty="0">
              <a:solidFill>
                <a:srgbClr val="6633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27858" y="219473"/>
            <a:ext cx="26554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chemeClr val="bg1"/>
                </a:solidFill>
              </a:rPr>
              <a:t>Bizga</a:t>
            </a:r>
            <a:r>
              <a:rPr lang="en-US" sz="3600" b="1" dirty="0">
                <a:solidFill>
                  <a:schemeClr val="bg1"/>
                </a:solidFill>
              </a:rPr>
              <a:t> </a:t>
            </a:r>
            <a:r>
              <a:rPr lang="en-US" sz="3600" b="1" dirty="0" err="1">
                <a:solidFill>
                  <a:schemeClr val="bg1"/>
                </a:solidFill>
              </a:rPr>
              <a:t>kerak</a:t>
            </a:r>
            <a:r>
              <a:rPr lang="en-US" sz="3600" b="1" dirty="0">
                <a:solidFill>
                  <a:schemeClr val="bg1"/>
                </a:solidFill>
              </a:rPr>
              <a:t>:</a:t>
            </a:r>
            <a:endParaRPr lang="ru-RU" sz="3600" b="1" dirty="0">
              <a:solidFill>
                <a:schemeClr val="bg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896296" y="205989"/>
            <a:ext cx="311367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>
                <a:solidFill>
                  <a:schemeClr val="bg1"/>
                </a:solidFill>
              </a:rPr>
              <a:t>Bajarish</a:t>
            </a:r>
            <a:r>
              <a:rPr lang="en-US" sz="3600" b="1" dirty="0">
                <a:solidFill>
                  <a:schemeClr val="bg1"/>
                </a:solidFill>
              </a:rPr>
              <a:t> </a:t>
            </a:r>
            <a:r>
              <a:rPr lang="en-US" sz="3600" b="1" dirty="0" err="1">
                <a:solidFill>
                  <a:schemeClr val="bg1"/>
                </a:solidFill>
              </a:rPr>
              <a:t>tartibi</a:t>
            </a:r>
            <a:r>
              <a:rPr lang="en-US" sz="2800" b="1" dirty="0">
                <a:solidFill>
                  <a:schemeClr val="bg1"/>
                </a:solidFill>
              </a:rPr>
              <a:t>:</a:t>
            </a:r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2350" y="1364363"/>
            <a:ext cx="3021923" cy="64259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2350" y="2574575"/>
            <a:ext cx="2995695" cy="59255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3810" y="3911987"/>
            <a:ext cx="2954235" cy="670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2044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346329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239" y="1491918"/>
            <a:ext cx="10212802" cy="6337944"/>
          </a:xfrm>
          <a:prstGeom prst="rect">
            <a:avLst/>
          </a:prstGeom>
          <a:effectLst>
            <a:glow rad="228600">
              <a:schemeClr val="bg1">
                <a:alpha val="40000"/>
              </a:schemeClr>
            </a:glow>
          </a:effectLst>
        </p:spPr>
      </p:pic>
      <p:sp>
        <p:nvSpPr>
          <p:cNvPr id="5" name="Прямоугольник 4"/>
          <p:cNvSpPr/>
          <p:nvPr/>
        </p:nvSpPr>
        <p:spPr>
          <a:xfrm>
            <a:off x="272716" y="462173"/>
            <a:ext cx="943275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err="1">
                <a:solidFill>
                  <a:schemeClr val="bg1"/>
                </a:solidFill>
              </a:rPr>
              <a:t>Turli</a:t>
            </a:r>
            <a:r>
              <a:rPr lang="en-US" sz="4400" b="1" dirty="0">
                <a:solidFill>
                  <a:schemeClr val="bg1"/>
                </a:solidFill>
              </a:rPr>
              <a:t> </a:t>
            </a:r>
            <a:r>
              <a:rPr lang="en-US" sz="4400" b="1" dirty="0" err="1">
                <a:solidFill>
                  <a:schemeClr val="bg1"/>
                </a:solidFill>
              </a:rPr>
              <a:t>chizg‘ichlardan</a:t>
            </a:r>
            <a:r>
              <a:rPr lang="en-US" sz="4400" b="1" dirty="0">
                <a:solidFill>
                  <a:schemeClr val="bg1"/>
                </a:solidFill>
              </a:rPr>
              <a:t> </a:t>
            </a:r>
            <a:r>
              <a:rPr lang="en-US" sz="4400" b="1" dirty="0" err="1">
                <a:solidFill>
                  <a:schemeClr val="bg1"/>
                </a:solidFill>
              </a:rPr>
              <a:t>chiqqan</a:t>
            </a:r>
            <a:endParaRPr lang="en-US" sz="4400" b="1" dirty="0">
              <a:solidFill>
                <a:schemeClr val="bg1"/>
              </a:solidFill>
            </a:endParaRPr>
          </a:p>
          <a:p>
            <a:r>
              <a:rPr lang="en-US" sz="4400" b="1" dirty="0" err="1">
                <a:solidFill>
                  <a:schemeClr val="bg1"/>
                </a:solidFill>
              </a:rPr>
              <a:t>tovushlar</a:t>
            </a:r>
            <a:r>
              <a:rPr lang="en-US" sz="4400" b="1" dirty="0">
                <a:solidFill>
                  <a:schemeClr val="bg1"/>
                </a:solidFill>
              </a:rPr>
              <a:t> </a:t>
            </a:r>
            <a:r>
              <a:rPr lang="en-US" sz="4400" b="1" dirty="0" err="1">
                <a:solidFill>
                  <a:schemeClr val="bg1"/>
                </a:solidFill>
              </a:rPr>
              <a:t>farq</a:t>
            </a:r>
            <a:r>
              <a:rPr lang="en-US" sz="4400" b="1" dirty="0">
                <a:solidFill>
                  <a:schemeClr val="bg1"/>
                </a:solidFill>
              </a:rPr>
              <a:t> </a:t>
            </a:r>
            <a:r>
              <a:rPr lang="en-US" sz="4400" b="1" dirty="0" err="1">
                <a:solidFill>
                  <a:schemeClr val="bg1"/>
                </a:solidFill>
              </a:rPr>
              <a:t>qiladimi</a:t>
            </a:r>
            <a:r>
              <a:rPr lang="en-US" sz="4400" b="1" dirty="0">
                <a:solidFill>
                  <a:schemeClr val="bg1"/>
                </a:solidFill>
              </a:rPr>
              <a:t>?</a:t>
            </a:r>
            <a:endParaRPr lang="ru-RU" sz="4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39308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346329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6270" y="319336"/>
            <a:ext cx="4624593" cy="2759531"/>
          </a:xfrm>
          <a:prstGeom prst="rect">
            <a:avLst/>
          </a:prstGeom>
          <a:ln>
            <a:noFill/>
          </a:ln>
          <a:effectLst>
            <a:glow rad="101600">
              <a:schemeClr val="bg1">
                <a:alpha val="60000"/>
              </a:schemeClr>
            </a:glow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5019" y="3569637"/>
            <a:ext cx="4624592" cy="2816624"/>
          </a:xfrm>
          <a:prstGeom prst="rect">
            <a:avLst/>
          </a:prstGeom>
          <a:ln>
            <a:noFill/>
          </a:ln>
          <a:effectLst>
            <a:glow rad="101600">
              <a:schemeClr val="bg1">
                <a:alpha val="60000"/>
              </a:schemeClr>
            </a:glow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73789" y="3569637"/>
            <a:ext cx="4605561" cy="2797593"/>
          </a:xfrm>
          <a:prstGeom prst="rect">
            <a:avLst/>
          </a:prstGeom>
          <a:ln>
            <a:noFill/>
          </a:ln>
          <a:effectLst>
            <a:glow rad="101600">
              <a:schemeClr val="bg1">
                <a:alpha val="60000"/>
              </a:schemeClr>
            </a:glow>
            <a:softEdge rad="112500"/>
          </a:effectLst>
        </p:spPr>
      </p:pic>
      <p:sp>
        <p:nvSpPr>
          <p:cNvPr id="7" name="Скругленный прямоугольник 6"/>
          <p:cNvSpPr/>
          <p:nvPr/>
        </p:nvSpPr>
        <p:spPr>
          <a:xfrm>
            <a:off x="601504" y="389735"/>
            <a:ext cx="6088054" cy="2823717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  <a:effectLst>
            <a:glow rad="2286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695708" y="491504"/>
            <a:ext cx="676146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7030A0"/>
                </a:solidFill>
              </a:rPr>
              <a:t>    </a:t>
            </a:r>
            <a:r>
              <a:rPr lang="en-US" sz="3200" b="1" dirty="0" err="1">
                <a:solidFill>
                  <a:srgbClr val="7030A0"/>
                </a:solidFill>
              </a:rPr>
              <a:t>Y</a:t>
            </a:r>
            <a:r>
              <a:rPr lang="en-US" sz="3200" b="1" dirty="0" err="1" smtClean="0">
                <a:solidFill>
                  <a:srgbClr val="7030A0"/>
                </a:solidFill>
              </a:rPr>
              <a:t>og‘och</a:t>
            </a:r>
            <a:r>
              <a:rPr lang="en-US" sz="3200" b="1" dirty="0">
                <a:solidFill>
                  <a:srgbClr val="7030A0"/>
                </a:solidFill>
              </a:rPr>
              <a:t>, </a:t>
            </a:r>
            <a:r>
              <a:rPr lang="en-US" sz="3200" b="1" dirty="0" err="1">
                <a:solidFill>
                  <a:srgbClr val="7030A0"/>
                </a:solidFill>
              </a:rPr>
              <a:t>metall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</a:rPr>
              <a:t>va</a:t>
            </a:r>
            <a:r>
              <a:rPr lang="en-US" sz="3200" b="1" dirty="0" smtClean="0">
                <a:solidFill>
                  <a:srgbClr val="7030A0"/>
                </a:solidFill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</a:rPr>
              <a:t>plastmassa</a:t>
            </a:r>
            <a:r>
              <a:rPr lang="en-US" sz="3200" b="1" dirty="0" smtClean="0">
                <a:solidFill>
                  <a:srgbClr val="7030A0"/>
                </a:solidFill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</a:rPr>
              <a:t>chizg‘ichlar</a:t>
            </a:r>
            <a:r>
              <a:rPr lang="en-US" sz="3200" b="1" dirty="0" smtClean="0">
                <a:solidFill>
                  <a:srgbClr val="7030A0"/>
                </a:solidFill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</a:rPr>
              <a:t>tebranganda</a:t>
            </a:r>
            <a:r>
              <a:rPr lang="en-US" sz="3200" b="1" dirty="0" smtClean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tovushlar</a:t>
            </a:r>
            <a:endParaRPr lang="en-US" sz="3200" b="1" dirty="0">
              <a:solidFill>
                <a:srgbClr val="7030A0"/>
              </a:solidFill>
            </a:endParaRPr>
          </a:p>
          <a:p>
            <a:r>
              <a:rPr lang="en-US" sz="3200" b="1" dirty="0" err="1">
                <a:solidFill>
                  <a:srgbClr val="7030A0"/>
                </a:solidFill>
              </a:rPr>
              <a:t>turlicha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</a:rPr>
              <a:t>eshitiladi</a:t>
            </a:r>
            <a:r>
              <a:rPr lang="en-US" sz="3200" b="1" dirty="0" smtClean="0">
                <a:solidFill>
                  <a:srgbClr val="7030A0"/>
                </a:solidFill>
              </a:rPr>
              <a:t>. </a:t>
            </a:r>
            <a:r>
              <a:rPr lang="en-US" sz="3200" b="1" dirty="0" err="1" smtClean="0">
                <a:solidFill>
                  <a:srgbClr val="7030A0"/>
                </a:solidFill>
              </a:rPr>
              <a:t>chizg‘ich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</a:rPr>
              <a:t>tebra</a:t>
            </a:r>
            <a:r>
              <a:rPr lang="en-US" sz="3200" b="1" dirty="0">
                <a:solidFill>
                  <a:srgbClr val="7030A0"/>
                </a:solidFill>
              </a:rPr>
              <a:t>-</a:t>
            </a:r>
            <a:endParaRPr lang="en-US" sz="3200" b="1" dirty="0" smtClean="0">
              <a:solidFill>
                <a:srgbClr val="7030A0"/>
              </a:solidFill>
            </a:endParaRPr>
          </a:p>
          <a:p>
            <a:r>
              <a:rPr lang="en-US" sz="3200" b="1" dirty="0" err="1">
                <a:solidFill>
                  <a:srgbClr val="7030A0"/>
                </a:solidFill>
              </a:rPr>
              <a:t>n</a:t>
            </a:r>
            <a:r>
              <a:rPr lang="en-US" sz="3200" b="1" dirty="0" err="1" smtClean="0">
                <a:solidFill>
                  <a:srgbClr val="7030A0"/>
                </a:solidFill>
              </a:rPr>
              <a:t>ishi</a:t>
            </a:r>
            <a:r>
              <a:rPr lang="en-US" sz="3200" b="1" dirty="0" smtClean="0">
                <a:solidFill>
                  <a:srgbClr val="7030A0"/>
                </a:solidFill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</a:rPr>
              <a:t>kuchaytirilsa</a:t>
            </a:r>
            <a:r>
              <a:rPr lang="en-US" sz="3200" b="1" dirty="0">
                <a:solidFill>
                  <a:srgbClr val="7030A0"/>
                </a:solidFill>
              </a:rPr>
              <a:t>, </a:t>
            </a:r>
            <a:r>
              <a:rPr lang="en-US" sz="3200" b="1" dirty="0" err="1" smtClean="0">
                <a:solidFill>
                  <a:srgbClr val="7030A0"/>
                </a:solidFill>
              </a:rPr>
              <a:t>chiqayotgan</a:t>
            </a:r>
            <a:r>
              <a:rPr lang="en-US" sz="3200" b="1" dirty="0" smtClean="0">
                <a:solidFill>
                  <a:srgbClr val="7030A0"/>
                </a:solidFill>
              </a:rPr>
              <a:t> to-</a:t>
            </a:r>
            <a:r>
              <a:rPr lang="en-US" sz="3200" b="1" dirty="0" err="1" smtClean="0">
                <a:solidFill>
                  <a:srgbClr val="7030A0"/>
                </a:solidFill>
              </a:rPr>
              <a:t>vush</a:t>
            </a:r>
            <a:r>
              <a:rPr lang="en-US" sz="3200" b="1" dirty="0" smtClean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balandroq</a:t>
            </a:r>
            <a:r>
              <a:rPr lang="en-US" sz="3200" b="1" dirty="0">
                <a:solidFill>
                  <a:srgbClr val="7030A0"/>
                </a:solidFill>
              </a:rPr>
              <a:t> </a:t>
            </a:r>
            <a:r>
              <a:rPr lang="en-US" sz="3200" b="1" dirty="0" err="1">
                <a:solidFill>
                  <a:srgbClr val="7030A0"/>
                </a:solidFill>
              </a:rPr>
              <a:t>bo‘ladi</a:t>
            </a:r>
            <a:r>
              <a:rPr lang="en-US" sz="3200" b="1" dirty="0" smtClean="0">
                <a:solidFill>
                  <a:srgbClr val="7030A0"/>
                </a:solidFill>
              </a:rPr>
              <a:t>.</a:t>
            </a:r>
            <a:endParaRPr lang="en-US" sz="32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73627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225</Words>
  <Application>Microsoft Office PowerPoint</Application>
  <PresentationFormat>Широкоэкранный</PresentationFormat>
  <Paragraphs>51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Sh. Abdulaziz</dc:creator>
  <cp:lastModifiedBy>Sh. Abdulaziz</cp:lastModifiedBy>
  <cp:revision>12</cp:revision>
  <dcterms:created xsi:type="dcterms:W3CDTF">2022-01-06T20:28:58Z</dcterms:created>
  <dcterms:modified xsi:type="dcterms:W3CDTF">2022-01-07T01:09:50Z</dcterms:modified>
</cp:coreProperties>
</file>