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93" r:id="rId2"/>
    <p:sldId id="551" r:id="rId3"/>
    <p:sldId id="560" r:id="rId4"/>
    <p:sldId id="555" r:id="rId5"/>
    <p:sldId id="552" r:id="rId6"/>
    <p:sldId id="554" r:id="rId7"/>
    <p:sldId id="280" r:id="rId8"/>
    <p:sldId id="553" r:id="rId9"/>
    <p:sldId id="561" r:id="rId10"/>
    <p:sldId id="563" r:id="rId11"/>
    <p:sldId id="565" r:id="rId12"/>
    <p:sldId id="564" r:id="rId13"/>
    <p:sldId id="562" r:id="rId14"/>
    <p:sldId id="5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/>
    <p:restoredTop sz="94713"/>
  </p:normalViewPr>
  <p:slideViewPr>
    <p:cSldViewPr snapToGrid="0" snapToObjects="1">
      <p:cViewPr varScale="1">
        <p:scale>
          <a:sx n="90" d="100"/>
          <a:sy n="90" d="100"/>
        </p:scale>
        <p:origin x="1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ED365-810C-E040-AE0F-43406D0020B0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6D512-5E57-D648-914E-7CC2EEAC2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1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82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388DF-D9C2-A04F-A12A-90325E1E3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FB074B-AF06-EC43-8161-88C18BC11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E7AC66-D22D-084B-BAC5-7633B1FD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F99BBB-5595-5A49-8928-C5A444EE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6D0A6-5541-F94D-8A49-EA03EA13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14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6E628-7BBB-D245-8F18-D7238CED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3728C0-C743-5D4B-AB49-1B1D9882C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E1576-ADC7-E549-BF91-F3C802DDF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8AA57A-8693-8F45-98EA-15DFC1B7E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785B0-6E6B-3E40-9D91-42769C61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9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2CE0DA-9B6B-164D-B403-B4610213A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EF7830-630C-8F44-A08A-2BCDAB530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AA058E-7EEE-A44D-BB7D-5BDA1BD55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BEA7A-27C3-404D-9E1B-C6DEEB54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9AE55-DB81-5742-8CB5-BDB7773A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59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BD9B1-E52B-5B4C-AD77-9CCF44AD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69F2C-3A78-7442-B9D4-6A93DAB76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1275A-202E-1041-97AC-5655597A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8C86A0-2707-ED46-8D9D-1D3530E1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AB72A-26B7-BF4D-B405-CC183932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25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B6BEF-1663-9845-83E6-4F790835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FDF875-306B-D94A-805F-F2176C32B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29487B-1788-9345-A8EA-698DA3FD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2D6F24-89EB-6E42-87E4-867F6540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4449A8-7A6E-B041-B10C-7AE51C8E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17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F57BB-9D2D-9C4F-BDFD-95BA4212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EDF5C1-B3B5-1A45-868D-151CD6882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0DA7E1-0725-6C42-BAFA-793411E91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2C9EA3-1791-1343-95BA-79598021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080F60-F39D-AC42-B311-EE01A84A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1F8071-A762-B54E-80CE-CED9526D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8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B8848-653D-2943-AC70-0D4598EE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CA9FB6-0238-1342-A589-F3068E944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55E0D2-10E6-6D4D-902E-0269A8042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E52A52-B2A3-1140-AEB3-AA07497ED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3B22AB-6824-2049-A4E9-87F74F3D0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4EAA12-1631-544D-9F1D-BFC3870E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D1D561-F3FB-E945-8E88-8A95F95B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92E926-8CAC-3A45-8961-E9952290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3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9D9C7-10CC-C74D-941B-30DE1E4E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8EB7F7-D8D1-F740-A1B6-662BBEEB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4FCC12-34B3-084A-935E-5A793495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7FB3A1-94BB-0343-9377-AC006CE41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85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B7AC7A-2931-A940-9D25-DBD7D7F1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F3AEA6-2FB2-3242-97B7-AE159A99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D64463-02AF-7344-9C1C-7C2BD698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19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FFFD7-08F9-9649-9776-273C8F7DA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913A24-0FAD-BB4C-B53B-352843F15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67332-1ADB-104E-B643-99AAE0261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62DC33-D9F1-F944-BB94-8B34C945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767F03-727B-5E4F-AA2C-FCB33C77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A0681C-0080-9443-9A7C-AA0793D2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7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11484-A800-2F46-91C4-05100C8C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0A7A0F-32F6-4E4E-904D-B4ACFB709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BD9BF7-1EE7-A746-ABFE-267AC4A67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4EC319-0C30-F147-BAD9-10D0AAAF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EFE59-6E70-804D-9F25-45F758C5D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846632-D30F-204B-8024-867EA1EA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5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F7917-6F96-454E-8D46-7A0AE932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A60E4C-8209-E949-8187-96AD2D3D1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7FE964-A746-1D42-A9A6-137690AC9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76BBD-3E3D-9340-ABFA-9181728700C2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B0B2-60D7-904E-A363-AFE47B8BF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D49E26-87CB-EE43-99A8-920BD5E4B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0DD41-A1CF-444B-BFF5-A4F93FF9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5124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957744" y="342913"/>
            <a:ext cx="10256520" cy="130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2. </a:t>
            </a:r>
            <a:r>
              <a:rPr lang="en-GB" sz="4000" b="1" dirty="0" err="1">
                <a:solidFill>
                  <a:srgbClr val="C00000"/>
                </a:solidFill>
              </a:rPr>
              <a:t>Savdogarning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o‘g‘li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qanday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hunar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o‘rgandi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</a:p>
          <a:p>
            <a:r>
              <a:rPr lang="en-GB" sz="4000" b="1" dirty="0">
                <a:solidFill>
                  <a:srgbClr val="C00000"/>
                </a:solidFill>
              </a:rPr>
              <a:t>      Bu </a:t>
            </a:r>
            <a:r>
              <a:rPr lang="en-GB" sz="4000" b="1" dirty="0" err="1">
                <a:solidFill>
                  <a:srgbClr val="C00000"/>
                </a:solidFill>
              </a:rPr>
              <a:t>hunar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haqida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nimalarni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bilasiz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552F9-9C21-D449-BC83-FB4D4C27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356" y="2180151"/>
            <a:ext cx="3439811" cy="3711772"/>
          </a:xfrm>
          <a:prstGeom prst="rect">
            <a:avLst/>
          </a:prstGeom>
        </p:spPr>
      </p:pic>
      <p:sp>
        <p:nvSpPr>
          <p:cNvPr id="3" name="Капля 2">
            <a:extLst>
              <a:ext uri="{FF2B5EF4-FFF2-40B4-BE49-F238E27FC236}">
                <a16:creationId xmlns:a16="http://schemas.microsoft.com/office/drawing/2014/main" id="{96594AFB-E864-FB4B-9C71-E0D30E289BDA}"/>
              </a:ext>
            </a:extLst>
          </p:cNvPr>
          <p:cNvSpPr/>
          <p:nvPr/>
        </p:nvSpPr>
        <p:spPr>
          <a:xfrm rot="13261763">
            <a:off x="5143388" y="2111437"/>
            <a:ext cx="3557029" cy="3248315"/>
          </a:xfrm>
          <a:prstGeom prst="teardrop">
            <a:avLst>
              <a:gd name="adj" fmla="val 1247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DB741-3D87-FC46-8BB2-73F53A2FB024}"/>
              </a:ext>
            </a:extLst>
          </p:cNvPr>
          <p:cNvSpPr txBox="1"/>
          <p:nvPr/>
        </p:nvSpPr>
        <p:spPr>
          <a:xfrm>
            <a:off x="5314947" y="2808037"/>
            <a:ext cx="30969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</a:t>
            </a:r>
            <a:r>
              <a:rPr lang="en-GB" sz="3200" b="1" dirty="0" err="1">
                <a:solidFill>
                  <a:srgbClr val="7030A0"/>
                </a:solidFill>
              </a:rPr>
              <a:t>Savdogar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o‘g‘lini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gilamdo‘zga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shogird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qilib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beribdi</a:t>
            </a:r>
            <a:r>
              <a:rPr lang="en-GB" sz="3200" b="1" dirty="0">
                <a:solidFill>
                  <a:srgbClr val="7030A0"/>
                </a:solidFill>
              </a:rPr>
              <a:t>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5124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1156792" y="463634"/>
            <a:ext cx="10057471" cy="6404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3. </a:t>
            </a:r>
            <a:r>
              <a:rPr lang="en-GB" sz="4400" b="1" dirty="0" err="1">
                <a:solidFill>
                  <a:srgbClr val="C00000"/>
                </a:solidFill>
              </a:rPr>
              <a:t>Qaroqchining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maqsadi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nima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edi</a:t>
            </a:r>
            <a:r>
              <a:rPr lang="en-GB" sz="4400" b="1" dirty="0">
                <a:solidFill>
                  <a:srgbClr val="C00000"/>
                </a:solidFill>
              </a:rPr>
              <a:t>?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552F9-9C21-D449-BC83-FB4D4C27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93" y="2147165"/>
            <a:ext cx="3543795" cy="3823978"/>
          </a:xfrm>
          <a:prstGeom prst="rect">
            <a:avLst/>
          </a:prstGeom>
        </p:spPr>
      </p:pic>
      <p:sp>
        <p:nvSpPr>
          <p:cNvPr id="12" name="Капля 11">
            <a:extLst>
              <a:ext uri="{FF2B5EF4-FFF2-40B4-BE49-F238E27FC236}">
                <a16:creationId xmlns:a16="http://schemas.microsoft.com/office/drawing/2014/main" id="{FB181E06-6A6F-A549-9D60-1455AFFC009F}"/>
              </a:ext>
            </a:extLst>
          </p:cNvPr>
          <p:cNvSpPr/>
          <p:nvPr/>
        </p:nvSpPr>
        <p:spPr>
          <a:xfrm rot="13261763">
            <a:off x="5143388" y="2111437"/>
            <a:ext cx="3557029" cy="3248315"/>
          </a:xfrm>
          <a:prstGeom prst="teardrop">
            <a:avLst>
              <a:gd name="adj" fmla="val 1247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02123-EC6E-2F48-AAEF-34780B6CD2A2}"/>
              </a:ext>
            </a:extLst>
          </p:cNvPr>
          <p:cNvSpPr txBox="1"/>
          <p:nvPr/>
        </p:nvSpPr>
        <p:spPr>
          <a:xfrm>
            <a:off x="5213349" y="2655640"/>
            <a:ext cx="3096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</a:t>
            </a:r>
            <a:r>
              <a:rPr lang="en-GB" sz="3200" b="1" dirty="0" err="1">
                <a:solidFill>
                  <a:srgbClr val="7030A0"/>
                </a:solidFill>
              </a:rPr>
              <a:t>Savdogardan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pul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undirish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ilinjida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qaroqchilar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yigitni</a:t>
            </a:r>
            <a:r>
              <a:rPr lang="en-GB" sz="3200" b="1" dirty="0">
                <a:solidFill>
                  <a:srgbClr val="7030A0"/>
                </a:solidFill>
              </a:rPr>
              <a:t>  </a:t>
            </a:r>
            <a:r>
              <a:rPr lang="en-GB" sz="3200" b="1" dirty="0" err="1">
                <a:solidFill>
                  <a:srgbClr val="7030A0"/>
                </a:solidFill>
              </a:rPr>
              <a:t>o‘g‘irlab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ketishdi</a:t>
            </a:r>
            <a:r>
              <a:rPr lang="en-GB" sz="3200" b="1" dirty="0">
                <a:solidFill>
                  <a:srgbClr val="7030A0"/>
                </a:solidFill>
              </a:rPr>
              <a:t>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1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5124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967740" y="388803"/>
            <a:ext cx="10256520" cy="10413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4. </a:t>
            </a:r>
            <a:r>
              <a:rPr lang="en-GB" sz="3600" b="1" dirty="0" err="1">
                <a:solidFill>
                  <a:srgbClr val="C00000"/>
                </a:solidFill>
              </a:rPr>
              <a:t>Nega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savdogar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ikkinchi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marta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pul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berishga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shoshilmadi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552F9-9C21-D449-BC83-FB4D4C27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789" y="2100646"/>
            <a:ext cx="3426974" cy="369792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B7A1454-7D7F-6841-9BCA-6B82D0F0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97" y="2298133"/>
            <a:ext cx="4348878" cy="33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957744" y="342914"/>
            <a:ext cx="10256520" cy="11850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5.Nima deb </a:t>
            </a:r>
            <a:r>
              <a:rPr lang="en-GB" sz="4000" b="1" dirty="0" err="1">
                <a:solidFill>
                  <a:srgbClr val="C00000"/>
                </a:solidFill>
              </a:rPr>
              <a:t>o‘ylaysiz</a:t>
            </a:r>
            <a:r>
              <a:rPr lang="en-GB" sz="4000" b="1" dirty="0">
                <a:solidFill>
                  <a:srgbClr val="C00000"/>
                </a:solidFill>
              </a:rPr>
              <a:t>, </a:t>
            </a:r>
            <a:r>
              <a:rPr lang="en-GB" sz="4000" b="1" dirty="0" err="1">
                <a:solidFill>
                  <a:srgbClr val="C00000"/>
                </a:solidFill>
              </a:rPr>
              <a:t>rivoyatning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ertakdan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farqi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bormi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552F9-9C21-D449-BC83-FB4D4C27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59" y="1795448"/>
            <a:ext cx="3209310" cy="346304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021A086-D1E5-9145-8EFC-4B6B256AE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20" y="1827447"/>
            <a:ext cx="8731988" cy="266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12F81-2C75-4B66-A32C-351FA84F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56DCA2-42EB-4772-9F6A-9605A2356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310343-3D26-4424-80FF-F60EE71CF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6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843BF-AFF9-D54A-A01D-00D3AB1A6EB2}"/>
              </a:ext>
            </a:extLst>
          </p:cNvPr>
          <p:cNvSpPr txBox="1"/>
          <p:nvPr/>
        </p:nvSpPr>
        <p:spPr>
          <a:xfrm>
            <a:off x="3429000" y="670560"/>
            <a:ext cx="6729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HUNARNING FOYDASI</a:t>
            </a:r>
          </a:p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         (</a:t>
            </a:r>
            <a:r>
              <a:rPr lang="en-GB" sz="4000" b="1" i="1" dirty="0">
                <a:solidFill>
                  <a:schemeClr val="accent1">
                    <a:lumMod val="75000"/>
                  </a:schemeClr>
                </a:solidFill>
              </a:rPr>
              <a:t>RIVOYAT</a:t>
            </a: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4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B69D7100-4D19-C542-8BA8-ABA2C1B6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44" y="4263282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1C30C34-F70E-5940-AD30-70D4C373034C}"/>
              </a:ext>
            </a:extLst>
          </p:cNvPr>
          <p:cNvSpPr/>
          <p:nvPr/>
        </p:nvSpPr>
        <p:spPr>
          <a:xfrm>
            <a:off x="9414894" y="5499295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91-dars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9C9407C-EE75-774F-97F8-79C38F01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36" y="2119491"/>
            <a:ext cx="3557922" cy="43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ilamdo&amp;#39;zlik | Xiva">
            <a:extLst>
              <a:ext uri="{FF2B5EF4-FFF2-40B4-BE49-F238E27FC236}">
                <a16:creationId xmlns:a16="http://schemas.microsoft.com/office/drawing/2014/main" id="{7B2AE817-55ED-424D-94EE-EF7043FAF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88096">
            <a:off x="5963930" y="3113211"/>
            <a:ext cx="3736230" cy="25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5124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957744" y="342914"/>
            <a:ext cx="10256520" cy="7612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1. </a:t>
            </a:r>
            <a:r>
              <a:rPr lang="en-GB" sz="4400" b="1" dirty="0" err="1">
                <a:solidFill>
                  <a:srgbClr val="C00000"/>
                </a:solidFill>
              </a:rPr>
              <a:t>Kimlarni</a:t>
            </a:r>
            <a:r>
              <a:rPr lang="en-GB" sz="4400" b="1" dirty="0">
                <a:solidFill>
                  <a:srgbClr val="C00000"/>
                </a:solidFill>
              </a:rPr>
              <a:t> “</a:t>
            </a:r>
            <a:r>
              <a:rPr lang="en-GB" sz="4400" b="1" dirty="0" err="1">
                <a:solidFill>
                  <a:srgbClr val="C00000"/>
                </a:solidFill>
              </a:rPr>
              <a:t>hunarmand</a:t>
            </a:r>
            <a:r>
              <a:rPr lang="en-GB" sz="4400" b="1" dirty="0">
                <a:solidFill>
                  <a:srgbClr val="C00000"/>
                </a:solidFill>
              </a:rPr>
              <a:t>” deb </a:t>
            </a:r>
            <a:r>
              <a:rPr lang="en-GB" sz="4400" b="1" dirty="0" err="1">
                <a:solidFill>
                  <a:srgbClr val="C00000"/>
                </a:solidFill>
              </a:rPr>
              <a:t>ataymiz</a:t>
            </a:r>
            <a:r>
              <a:rPr lang="en-GB" sz="4400" b="1" dirty="0">
                <a:solidFill>
                  <a:srgbClr val="C00000"/>
                </a:solidFill>
              </a:rPr>
              <a:t>?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552F9-9C21-D449-BC83-FB4D4C27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93" y="1644123"/>
            <a:ext cx="4009979" cy="4327020"/>
          </a:xfrm>
          <a:prstGeom prst="rect">
            <a:avLst/>
          </a:prstGeom>
        </p:spPr>
      </p:pic>
      <p:sp>
        <p:nvSpPr>
          <p:cNvPr id="22" name="Прямоугольник с двумя учесеченными противолежащими углами 21">
            <a:extLst>
              <a:ext uri="{FF2B5EF4-FFF2-40B4-BE49-F238E27FC236}">
                <a16:creationId xmlns:a16="http://schemas.microsoft.com/office/drawing/2014/main" id="{CF2D89D5-B598-9D4B-8E71-8E682551E3B5}"/>
              </a:ext>
            </a:extLst>
          </p:cNvPr>
          <p:cNvSpPr/>
          <p:nvPr/>
        </p:nvSpPr>
        <p:spPr>
          <a:xfrm>
            <a:off x="4586613" y="1506681"/>
            <a:ext cx="6431907" cy="4802375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</a:rPr>
              <a:t>Hunarmandchilik</a:t>
            </a:r>
            <a:r>
              <a:rPr lang="en-GB" sz="3600" b="1" dirty="0">
                <a:solidFill>
                  <a:srgbClr val="7030A0"/>
                </a:solidFill>
              </a:rPr>
              <a:t>  — </a:t>
            </a:r>
            <a:r>
              <a:rPr lang="en-GB" sz="3600" b="1" dirty="0" err="1">
                <a:solidFill>
                  <a:srgbClr val="7030A0"/>
                </a:solidFill>
              </a:rPr>
              <a:t>milliy-anʼanaviy</a:t>
            </a:r>
            <a:r>
              <a:rPr lang="en-GB" sz="3600" b="1" dirty="0">
                <a:solidFill>
                  <a:srgbClr val="7030A0"/>
                </a:solidFill>
              </a:rPr>
              <a:t>  </a:t>
            </a:r>
            <a:r>
              <a:rPr lang="en-GB" sz="3600" b="1" dirty="0" err="1">
                <a:solidFill>
                  <a:srgbClr val="7030A0"/>
                </a:solidFill>
              </a:rPr>
              <a:t>mahsulot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ishlab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chiqarish</a:t>
            </a:r>
            <a:r>
              <a:rPr lang="en-GB" sz="3600" b="1" dirty="0">
                <a:solidFill>
                  <a:srgbClr val="7030A0"/>
                </a:solidFill>
              </a:rPr>
              <a:t>, </a:t>
            </a:r>
            <a:r>
              <a:rPr lang="en-GB" sz="3600" b="1" dirty="0" err="1">
                <a:solidFill>
                  <a:srgbClr val="7030A0"/>
                </a:solidFill>
              </a:rPr>
              <a:t>oddiy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mehnat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qurollari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yordamida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yakka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tartibda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va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qoʻl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mehnatiga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asoslangan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sanoat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turi</a:t>
            </a:r>
            <a:r>
              <a:rPr lang="en-GB" sz="3600" b="1" dirty="0">
                <a:solidFill>
                  <a:srgbClr val="7030A0"/>
                </a:solidFill>
              </a:rPr>
              <a:t>; </a:t>
            </a:r>
            <a:r>
              <a:rPr lang="en-GB" sz="3600" b="1" dirty="0" err="1">
                <a:solidFill>
                  <a:srgbClr val="7030A0"/>
                </a:solidFill>
              </a:rPr>
              <a:t>shunday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mahsulotlar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tayyorlanadigan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kasblarning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umumiy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nomi</a:t>
            </a:r>
            <a:r>
              <a:rPr lang="en-GB" sz="3600" b="1" dirty="0">
                <a:solidFill>
                  <a:srgbClr val="7030A0"/>
                </a:solidFill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777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Потомственные кузнецы Бухары (фото)">
            <a:extLst>
              <a:ext uri="{FF2B5EF4-FFF2-40B4-BE49-F238E27FC236}">
                <a16:creationId xmlns:a16="http://schemas.microsoft.com/office/drawing/2014/main" id="{FA49D363-BED1-CC43-8D92-DDEA9BB51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8"/>
          <a:stretch/>
        </p:blipFill>
        <p:spPr bwMode="auto">
          <a:xfrm>
            <a:off x="938407" y="1549883"/>
            <a:ext cx="2392837" cy="23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ttery. kulolchilik ustalari. Asosiy isboti idish">
            <a:extLst>
              <a:ext uri="{FF2B5EF4-FFF2-40B4-BE49-F238E27FC236}">
                <a16:creationId xmlns:a16="http://schemas.microsoft.com/office/drawing/2014/main" id="{D8512A0E-8463-8847-9B56-2D0C35184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3461" r="-16784" b="40300"/>
          <a:stretch/>
        </p:blipFill>
        <p:spPr bwMode="auto">
          <a:xfrm>
            <a:off x="4687412" y="1807366"/>
            <a:ext cx="2494186" cy="210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Монтировка – Компания Ювелир-Проект">
            <a:extLst>
              <a:ext uri="{FF2B5EF4-FFF2-40B4-BE49-F238E27FC236}">
                <a16:creationId xmlns:a16="http://schemas.microsoft.com/office/drawing/2014/main" id="{85E4F6D3-9F8A-D74D-A816-8A26F72FE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7" b="12512"/>
          <a:stretch/>
        </p:blipFill>
        <p:spPr bwMode="auto">
          <a:xfrm>
            <a:off x="7992593" y="1810222"/>
            <a:ext cx="2385768" cy="20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Yuridik shaxs tashkil etmasdan shugʻullanish mumkin boʻlgan faoliyat  turlari koʻpaytirildi - Xalq so&amp;#39;zi">
            <a:extLst>
              <a:ext uri="{FF2B5EF4-FFF2-40B4-BE49-F238E27FC236}">
                <a16:creationId xmlns:a16="http://schemas.microsoft.com/office/drawing/2014/main" id="{C3ABD7E2-E4A1-FF43-904D-D8A5E4D2E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r="18799" b="13937"/>
          <a:stretch/>
        </p:blipFill>
        <p:spPr bwMode="auto">
          <a:xfrm>
            <a:off x="1383466" y="4056953"/>
            <a:ext cx="2490326" cy="24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Gilamboblik chevarlar">
            <a:extLst>
              <a:ext uri="{FF2B5EF4-FFF2-40B4-BE49-F238E27FC236}">
                <a16:creationId xmlns:a16="http://schemas.microsoft.com/office/drawing/2014/main" id="{9847DD41-E2AC-414C-A2F9-E95D1C7E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9315" r="28030" b="3712"/>
          <a:stretch/>
        </p:blipFill>
        <p:spPr bwMode="auto">
          <a:xfrm>
            <a:off x="4557118" y="4155153"/>
            <a:ext cx="2490326" cy="22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Gilamdo&amp;#39;zlik | Xiva">
            <a:extLst>
              <a:ext uri="{FF2B5EF4-FFF2-40B4-BE49-F238E27FC236}">
                <a16:creationId xmlns:a16="http://schemas.microsoft.com/office/drawing/2014/main" id="{F9568080-52ED-6941-B4E5-933C13E2A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2" r="35224" b="10266"/>
          <a:stretch/>
        </p:blipFill>
        <p:spPr bwMode="auto">
          <a:xfrm>
            <a:off x="8215209" y="4109810"/>
            <a:ext cx="1839511" cy="23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9516472-799B-C74A-BBDF-819AC0C4910C}"/>
              </a:ext>
            </a:extLst>
          </p:cNvPr>
          <p:cNvSpPr/>
          <p:nvPr/>
        </p:nvSpPr>
        <p:spPr>
          <a:xfrm>
            <a:off x="2697480" y="487680"/>
            <a:ext cx="6750793" cy="9049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7030A0"/>
                </a:solidFill>
              </a:rPr>
              <a:t>“</a:t>
            </a:r>
            <a:r>
              <a:rPr lang="en-GB" sz="4400" b="1" dirty="0" err="1">
                <a:solidFill>
                  <a:srgbClr val="7030A0"/>
                </a:solidFill>
              </a:rPr>
              <a:t>O‘zbek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hunarmandlari</a:t>
            </a:r>
            <a:r>
              <a:rPr lang="en-GB" sz="4400" b="1" dirty="0">
                <a:solidFill>
                  <a:srgbClr val="7030A0"/>
                </a:solidFill>
              </a:rPr>
              <a:t>”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11797B46-A9F5-4891-B910-5A5AC8446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96C34-CA53-4D1B-8C5F-20DAA861FA0B}"/>
              </a:ext>
            </a:extLst>
          </p:cNvPr>
          <p:cNvSpPr txBox="1"/>
          <p:nvPr/>
        </p:nvSpPr>
        <p:spPr>
          <a:xfrm>
            <a:off x="569842" y="1571895"/>
            <a:ext cx="55261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chaqnagan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Yurakda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Qalbda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jo‘sh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Baxtim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or-u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Iftixorim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71765-FCA4-4DCA-A944-AD14B80C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740" y="1444487"/>
            <a:ext cx="5278094" cy="3563036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F279952A-BBAC-4227-95CA-69333F82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1"/>
            <a:ext cx="12192000" cy="6874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9EEF7-4A41-4120-AB7A-26456116C882}"/>
              </a:ext>
            </a:extLst>
          </p:cNvPr>
          <p:cNvSpPr txBox="1"/>
          <p:nvPr/>
        </p:nvSpPr>
        <p:spPr>
          <a:xfrm>
            <a:off x="441960" y="312089"/>
            <a:ext cx="59107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Qadim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zamonda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boy sav-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Uning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boyligi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mamlakat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podshohining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boyligidan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emas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Shunga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qaramasdan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savdogar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o‘g‘lini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gilamdo‘zga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shogird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Gilamdo‘z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hunarini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o‘rgatibdi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Tez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orada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mahoratli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gilamdo‘z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yetishibdi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Kunlardan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do‘stlari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sayrga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F9E9AA5-8C6D-F144-A5EA-FEF8EBD7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00" y="312089"/>
            <a:ext cx="4259542" cy="58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1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11797B46-A9F5-4891-B910-5A5AC8446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96C34-CA53-4D1B-8C5F-20DAA861FA0B}"/>
              </a:ext>
            </a:extLst>
          </p:cNvPr>
          <p:cNvSpPr txBox="1"/>
          <p:nvPr/>
        </p:nvSpPr>
        <p:spPr>
          <a:xfrm>
            <a:off x="569842" y="1571895"/>
            <a:ext cx="55261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chaqnagan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Yurakda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Qalbda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jo‘sh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Baxtim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or-u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Iftixorim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71765-FCA4-4DCA-A944-AD14B80C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740" y="1444487"/>
            <a:ext cx="5278094" cy="3563036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F279952A-BBAC-4227-95CA-69333F82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1"/>
            <a:ext cx="12192000" cy="6874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9EEF7-4A41-4120-AB7A-26456116C882}"/>
              </a:ext>
            </a:extLst>
          </p:cNvPr>
          <p:cNvSpPr txBox="1"/>
          <p:nvPr/>
        </p:nvSpPr>
        <p:spPr>
          <a:xfrm>
            <a:off x="6233160" y="312089"/>
            <a:ext cx="5638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Savdogardan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undirish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ilinjida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qaroqchilar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yi-gitni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o‘g‘irlab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Uni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shahar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chetidagi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xaroba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qamab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qo‘yishibdi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Otasi-ga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yuborib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o‘g‘lining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eva-ziga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so‘rashibdi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Sav-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aytilgan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to‘lagani-ga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qaramay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nafsi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hakalak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ot-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qaroqchilar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qaytar-mabdi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oldingidan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ko‘p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talab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127E5E7-E7A9-754B-9ACB-BA38B03BE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" y="1119219"/>
            <a:ext cx="5486400" cy="41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4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11797B46-A9F5-4891-B910-5A5AC8446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96C34-CA53-4D1B-8C5F-20DAA861FA0B}"/>
              </a:ext>
            </a:extLst>
          </p:cNvPr>
          <p:cNvSpPr txBox="1"/>
          <p:nvPr/>
        </p:nvSpPr>
        <p:spPr>
          <a:xfrm>
            <a:off x="569842" y="1571895"/>
            <a:ext cx="55261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chaqnagan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Yurakda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Qalbda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jo‘sh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Baxtim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or-u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Iftixorim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71765-FCA4-4DCA-A944-AD14B80C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740" y="1444487"/>
            <a:ext cx="5278094" cy="3563036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F279952A-BBAC-4227-95CA-69333F82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1"/>
            <a:ext cx="12192000" cy="6874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9EEF7-4A41-4120-AB7A-26456116C882}"/>
              </a:ext>
            </a:extLst>
          </p:cNvPr>
          <p:cNvSpPr txBox="1"/>
          <p:nvPr/>
        </p:nvSpPr>
        <p:spPr>
          <a:xfrm>
            <a:off x="569843" y="464489"/>
            <a:ext cx="111848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savdogar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berishga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shoshilmabdi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Qaroqchilar-ning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toqati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toq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asirni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o‘ldirmoqchi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bo‘lishganida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shunday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o‘ldirsangiz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mo‘may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daromaddan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quruq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qolasiz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Agar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kerakli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narsalarni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keltirib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bersangiz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yaxshigina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ko‘rishingiz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Qaroqchilar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boshlig‘i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hamma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narsaga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ko‘nishga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tayyor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yigitdan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kerakligini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so‘rabdi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to‘qish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dastgoh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keltirishlarini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so‘rabdi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Qaroqchilar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narsalarni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zumda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keltirishibdi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so‘ng</a:t>
            </a:r>
            <a:endParaRPr lang="en-GB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yigit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to‘qishga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kirishib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15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11797B46-A9F5-4891-B910-5A5AC8446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96C34-CA53-4D1B-8C5F-20DAA861FA0B}"/>
              </a:ext>
            </a:extLst>
          </p:cNvPr>
          <p:cNvSpPr txBox="1"/>
          <p:nvPr/>
        </p:nvSpPr>
        <p:spPr>
          <a:xfrm>
            <a:off x="569842" y="1571895"/>
            <a:ext cx="55261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chaqnagan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Yurakda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Qalbda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jo‘sh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to‘lqin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Baxtim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or-u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Iftixorim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Qomusim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71765-FCA4-4DCA-A944-AD14B80C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740" y="1444487"/>
            <a:ext cx="5278094" cy="3563036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F279952A-BBAC-4227-95CA-69333F82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1"/>
            <a:ext cx="12192000" cy="6874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9EEF7-4A41-4120-AB7A-26456116C882}"/>
              </a:ext>
            </a:extLst>
          </p:cNvPr>
          <p:cNvSpPr txBox="1"/>
          <p:nvPr/>
        </p:nvSpPr>
        <p:spPr>
          <a:xfrm>
            <a:off x="500207" y="159689"/>
            <a:ext cx="75007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Qaroqchilar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tayyor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gilamni</a:t>
            </a:r>
            <a:endParaRPr lang="en-GB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bozorga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chiqishibdi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Bozor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aylanib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savdogar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o‘g‘li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to‘qigan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kishi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sotib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diqqat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tekshiribdi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O‘g‘li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gilamdagi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naqshlar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orasiga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joyning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xaritasini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ustalik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joylashtirgan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Savdo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tez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mirshabxonaga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Shunday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o‘g‘lini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tutqunlikdan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xalos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qilibdi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D82C807-48DC-5448-BDD0-664D18694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4" b="96234" l="9743" r="97610">
                        <a14:foregroundMark x1="52757" y1="5714" x2="40074" y2="4675"/>
                        <a14:foregroundMark x1="40074" y1="4675" x2="6985" y2="26494"/>
                        <a14:foregroundMark x1="6985" y1="26494" x2="2757" y2="46623"/>
                        <a14:foregroundMark x1="2757" y1="46623" x2="2390" y2="71818"/>
                        <a14:foregroundMark x1="2390" y1="71818" x2="22978" y2="93117"/>
                        <a14:foregroundMark x1="22978" y1="93117" x2="41176" y2="92597"/>
                        <a14:foregroundMark x1="41176" y1="92597" x2="60478" y2="96623"/>
                        <a14:foregroundMark x1="60478" y1="96623" x2="74816" y2="95714"/>
                        <a14:foregroundMark x1="74816" y1="95714" x2="83272" y2="89351"/>
                        <a14:foregroundMark x1="83272" y1="89351" x2="96324" y2="88571"/>
                        <a14:foregroundMark x1="96324" y1="88571" x2="89522" y2="75974"/>
                        <a14:foregroundMark x1="89522" y1="75974" x2="94669" y2="37403"/>
                        <a14:foregroundMark x1="94669" y1="37403" x2="89522" y2="26364"/>
                        <a14:foregroundMark x1="89522" y1="26364" x2="57904" y2="7403"/>
                        <a14:foregroundMark x1="57904" y1="7403" x2="50368" y2="6234"/>
                        <a14:foregroundMark x1="36581" y1="13506" x2="21875" y2="20519"/>
                        <a14:foregroundMark x1="21875" y1="20519" x2="13235" y2="45455"/>
                        <a14:foregroundMark x1="13235" y1="45455" x2="18015" y2="64156"/>
                        <a14:foregroundMark x1="18015" y1="64156" x2="21875" y2="65195"/>
                        <a14:foregroundMark x1="40441" y1="31039" x2="39154" y2="40390"/>
                        <a14:foregroundMark x1="39154" y1="40390" x2="46507" y2="30649"/>
                        <a14:foregroundMark x1="46507" y1="30649" x2="56066" y2="30779"/>
                        <a14:foregroundMark x1="65993" y1="18961" x2="72426" y2="28961"/>
                        <a14:foregroundMark x1="72426" y1="28961" x2="69118" y2="18442"/>
                        <a14:foregroundMark x1="69118" y1="18442" x2="65993" y2="41039"/>
                        <a14:foregroundMark x1="65993" y1="41039" x2="65993" y2="38831"/>
                        <a14:foregroundMark x1="61397" y1="16234" x2="50919" y2="24026"/>
                        <a14:foregroundMark x1="50919" y1="24026" x2="65074" y2="19221"/>
                        <a14:foregroundMark x1="65074" y1="19221" x2="62500" y2="24026"/>
                        <a14:foregroundMark x1="73713" y1="30519" x2="68015" y2="40649"/>
                        <a14:foregroundMark x1="68015" y1="40649" x2="70221" y2="41558"/>
                        <a14:foregroundMark x1="83456" y1="30779" x2="84007" y2="44935"/>
                        <a14:foregroundMark x1="84007" y1="44935" x2="88971" y2="42597"/>
                        <a14:foregroundMark x1="85478" y1="45844" x2="85478" y2="42857"/>
                        <a14:foregroundMark x1="86213" y1="36494" x2="90441" y2="43377"/>
                        <a14:foregroundMark x1="93382" y1="35844" x2="97794" y2="43896"/>
                        <a14:foregroundMark x1="97794" y1="43896" x2="95037" y2="36234"/>
                        <a14:foregroundMark x1="88971" y1="46104" x2="80331" y2="72338"/>
                        <a14:foregroundMark x1="80331" y1="72338" x2="87316" y2="67403"/>
                        <a14:foregroundMark x1="80882" y1="55325" x2="73713" y2="70390"/>
                        <a14:foregroundMark x1="73713" y1="70390" x2="77390" y2="59351"/>
                        <a14:foregroundMark x1="77390" y1="59351" x2="78309" y2="68571"/>
                        <a14:foregroundMark x1="78309" y1="68571" x2="83088" y2="77273"/>
                        <a14:foregroundMark x1="83088" y1="77273" x2="85110" y2="78182"/>
                        <a14:foregroundMark x1="74816" y1="75455" x2="78676" y2="80909"/>
                        <a14:foregroundMark x1="52757" y1="93506" x2="65809" y2="96234"/>
                        <a14:foregroundMark x1="65809" y1="96234" x2="67463" y2="91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" t="1999" r="8121" b="5215"/>
          <a:stretch/>
        </p:blipFill>
        <p:spPr bwMode="auto">
          <a:xfrm>
            <a:off x="7360921" y="159689"/>
            <a:ext cx="3718560" cy="525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6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5124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957744" y="342913"/>
            <a:ext cx="10256520" cy="130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1. </a:t>
            </a:r>
            <a:r>
              <a:rPr lang="en-GB" sz="3600" b="1" dirty="0" err="1">
                <a:solidFill>
                  <a:srgbClr val="C00000"/>
                </a:solidFill>
              </a:rPr>
              <a:t>Nima</a:t>
            </a:r>
            <a:r>
              <a:rPr lang="en-GB" sz="3600" b="1" dirty="0">
                <a:solidFill>
                  <a:srgbClr val="C00000"/>
                </a:solidFill>
              </a:rPr>
              <a:t> deb </a:t>
            </a:r>
            <a:r>
              <a:rPr lang="en-GB" sz="3600" b="1" dirty="0" err="1">
                <a:solidFill>
                  <a:srgbClr val="C00000"/>
                </a:solidFill>
              </a:rPr>
              <a:t>o‘ylaysiz</a:t>
            </a:r>
            <a:r>
              <a:rPr lang="en-GB" sz="3600" b="1" dirty="0">
                <a:solidFill>
                  <a:srgbClr val="C00000"/>
                </a:solidFill>
              </a:rPr>
              <a:t>, </a:t>
            </a:r>
            <a:r>
              <a:rPr lang="en-GB" sz="3600" b="1" dirty="0" err="1">
                <a:solidFill>
                  <a:srgbClr val="C00000"/>
                </a:solidFill>
              </a:rPr>
              <a:t>savdogar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nima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uchun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farzandini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hunarli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qildi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552F9-9C21-D449-BC83-FB4D4C27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29" y="2133444"/>
            <a:ext cx="3491060" cy="37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578</Words>
  <Application>Microsoft Macintosh PowerPoint</Application>
  <PresentationFormat>Широкоэкранный</PresentationFormat>
  <Paragraphs>39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9</cp:revision>
  <dcterms:created xsi:type="dcterms:W3CDTF">2021-10-19T18:17:06Z</dcterms:created>
  <dcterms:modified xsi:type="dcterms:W3CDTF">2021-10-28T04:30:54Z</dcterms:modified>
</cp:coreProperties>
</file>