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94" r:id="rId2"/>
    <p:sldId id="551" r:id="rId3"/>
    <p:sldId id="564" r:id="rId4"/>
    <p:sldId id="563" r:id="rId5"/>
    <p:sldId id="566" r:id="rId6"/>
    <p:sldId id="568" r:id="rId7"/>
    <p:sldId id="567" r:id="rId8"/>
    <p:sldId id="565" r:id="rId9"/>
    <p:sldId id="570" r:id="rId10"/>
    <p:sldId id="569" r:id="rId11"/>
    <p:sldId id="572" r:id="rId12"/>
    <p:sldId id="5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 snapToGrid="0" snapToObjects="1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E2C7A-1799-904F-9222-FFA1B7B7AA3B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26E7D-67E6-3F45-8740-5A99890B0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5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402DC-FD48-FB42-AC3F-7CE2CAD79B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98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3B348-400E-1E41-B966-61B11994C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9006B8-8311-F241-87C0-A79F9F09D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37FE8-1CEB-4D43-8AAB-8F3E43D6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DD8-6F08-AD4E-96BC-806F476ED77C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B3DBE-B58C-C34C-A03A-1385BF63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4D96D3-B2AF-A54D-AF74-C156148C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3C6-C3C3-8940-B306-0C40C19C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7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DD589-ED7B-BA45-A4F1-0894CCFF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385362-8686-F14F-91B2-8C2C8EF1E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A2B92-A97E-914F-9993-BBCCCA1C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DD8-6F08-AD4E-96BC-806F476ED77C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A71F1-0E90-564B-ADC1-D7542042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82E62-9A86-9848-AED9-C1063A0D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3C6-C3C3-8940-B306-0C40C19C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49A861-231E-5E48-9D54-F37910D3F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E56C4D-A0B4-8E4F-9780-198F4F31F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133C9E-E49A-D848-8E0E-C45E396F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DD8-6F08-AD4E-96BC-806F476ED77C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2869E-377F-D440-83C3-A616C999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57A16-12E7-C64C-9882-9C85AB5C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3C6-C3C3-8940-B306-0C40C19C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7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5D16D-2430-6B43-AC95-F0767DBA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E86EB4-44A2-3340-85DA-E62EF5624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C3928-24DF-844B-9A5A-79A8C6C4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DD8-6F08-AD4E-96BC-806F476ED77C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E5616-6D56-734B-86A3-09BF101F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65E11-7F49-6E4F-96E0-43DF473D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3C6-C3C3-8940-B306-0C40C19C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9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34C9D-0DAD-1948-A81F-9A7DC12B4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90E0B8-1BCC-134C-9103-0652720C7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39A55D-437E-6048-8CC9-AA040519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DD8-6F08-AD4E-96BC-806F476ED77C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87BBC-8C5E-A34A-906F-604AF90E2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5F2DB-F5B2-654F-AB8E-7D36A5D2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3C6-C3C3-8940-B306-0C40C19C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2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6DCF8-62D2-334B-94C6-FA65F2BD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98F8B-2129-A143-B175-092A7272D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C908E7-19CC-0249-859A-98A427E65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DDE5A-1FB8-B746-AD65-82331933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DD8-6F08-AD4E-96BC-806F476ED77C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D01139-0761-354A-8716-5D9C89D1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34FAED-8E10-3C42-BD97-8D146116C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3C6-C3C3-8940-B306-0C40C19C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6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7EB8-28DA-8142-9041-56BC1C17E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F1BF11-0B91-AD40-8591-550B9828A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1014F6-089D-5C4A-AFF5-992BC9EAF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6FEAE3-C40B-7B4B-BDAC-33F884367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500A17-9617-1A48-9431-3D0932D3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863A19-32FB-1F44-BED6-49775FC5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DD8-6F08-AD4E-96BC-806F476ED77C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2035B1-1CC0-3341-AE0E-99942295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E71914-D21D-E24F-8A18-9514B4E1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3C6-C3C3-8940-B306-0C40C19C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6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8E594-5A84-0947-A078-50E8552ED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91F5DB-2B82-DE4E-875E-BCECA398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DD8-6F08-AD4E-96BC-806F476ED77C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255516-F000-A24A-8757-6FA19ED4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69FB53-C6A6-074C-8DE2-7EBE285C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3C6-C3C3-8940-B306-0C40C19C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57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743788-70AC-1E4A-9AEB-3729B19C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DD8-6F08-AD4E-96BC-806F476ED77C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1AF354-4615-5A40-9D58-6A1AE626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1D602C-5D0E-144E-8C8A-B9C065A6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3C6-C3C3-8940-B306-0C40C19C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91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4D844-4ACE-1942-8134-79084949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F1EC8-5EE5-F54D-8D90-0B52C94F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B93B9C-234F-5047-9D0E-EEC37D008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0F8720-77F9-A740-87EE-B1615F9F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DD8-6F08-AD4E-96BC-806F476ED77C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D36D3E-6375-C641-87E3-BD104DCD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2CE263-CA6C-2648-88A1-F203B31D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3C6-C3C3-8940-B306-0C40C19C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6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059CF-CB1F-FE49-AABB-37F6945B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CBAB76-4D84-BC47-9732-C1ABF5E44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43838-A3CB-564A-8D73-D305BB936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FA891F-E6A3-D64B-AE59-BEEEB9B4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8DD8-6F08-AD4E-96BC-806F476ED77C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1D5A2D-CD95-4447-9379-11AA02B3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4CFE14-3889-4C4A-959D-EC504038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3C6-C3C3-8940-B306-0C40C19C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BD665-83D0-C741-B41C-D92F7EB9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7A4B0E-033A-1A4F-B5C8-A4EB31387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9B46D-89DB-AE41-AE75-D20CAE967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8DD8-6F08-AD4E-96BC-806F476ED77C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8B80F-8F9E-0E47-AABA-1EF10654B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3B5A6-E736-4147-9CDE-2A73F8554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23C6-C3C3-8940-B306-0C40C19CA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95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iki/Ertak#mw-hea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5124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одним усеченным углом 2">
            <a:extLst>
              <a:ext uri="{FF2B5EF4-FFF2-40B4-BE49-F238E27FC236}">
                <a16:creationId xmlns:a16="http://schemas.microsoft.com/office/drawing/2014/main" id="{C54035DF-B379-E347-85A1-7612651B7536}"/>
              </a:ext>
            </a:extLst>
          </p:cNvPr>
          <p:cNvSpPr/>
          <p:nvPr/>
        </p:nvSpPr>
        <p:spPr>
          <a:xfrm>
            <a:off x="1443047" y="1270723"/>
            <a:ext cx="4997668" cy="4524315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282A9-253B-DD46-9557-0F38588AA74C}"/>
              </a:ext>
            </a:extLst>
          </p:cNvPr>
          <p:cNvSpPr txBox="1"/>
          <p:nvPr/>
        </p:nvSpPr>
        <p:spPr>
          <a:xfrm>
            <a:off x="1895205" y="1270723"/>
            <a:ext cx="3879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o‘ldirsangiz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mo‘may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daromaddan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quruq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qolasiz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Agar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kerakli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narsalarni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keltirib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bersangiz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yaxshigina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ko‘rishingiz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200" dirty="0"/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3E585CE-DF60-3B4F-BAB0-2EAD5C6E03FC}"/>
              </a:ext>
            </a:extLst>
          </p:cNvPr>
          <p:cNvSpPr/>
          <p:nvPr/>
        </p:nvSpPr>
        <p:spPr>
          <a:xfrm>
            <a:off x="7534267" y="2183350"/>
            <a:ext cx="3291176" cy="126030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noto‘g‘ri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963DBA7-86EF-B241-A394-E454FA4DBC4F}"/>
              </a:ext>
            </a:extLst>
          </p:cNvPr>
          <p:cNvSpPr/>
          <p:nvPr/>
        </p:nvSpPr>
        <p:spPr>
          <a:xfrm>
            <a:off x="7534266" y="4466873"/>
            <a:ext cx="3291175" cy="126030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to‘g‘ri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0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5124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963DBA7-86EF-B241-A394-E454FA4DBC4F}"/>
              </a:ext>
            </a:extLst>
          </p:cNvPr>
          <p:cNvSpPr/>
          <p:nvPr/>
        </p:nvSpPr>
        <p:spPr>
          <a:xfrm>
            <a:off x="1492126" y="537803"/>
            <a:ext cx="9460963" cy="102404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4. </a:t>
            </a:r>
            <a:r>
              <a:rPr lang="en-GB" sz="3200" b="1" dirty="0" err="1">
                <a:solidFill>
                  <a:srgbClr val="002060"/>
                </a:solidFill>
              </a:rPr>
              <a:t>Rivoyatdan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olgan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xulosangizni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qisqacha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yozing</a:t>
            </a:r>
            <a:r>
              <a:rPr lang="en-GB" sz="3200" b="1" dirty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D517263-4855-C346-8EC6-FB02D23DB928}"/>
              </a:ext>
            </a:extLst>
          </p:cNvPr>
          <p:cNvSpPr/>
          <p:nvPr/>
        </p:nvSpPr>
        <p:spPr>
          <a:xfrm>
            <a:off x="4264024" y="3342745"/>
            <a:ext cx="4321791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C:\Users\OTABEK\Desktop\расм 2-синф\photo_2021-08-16_16-51-12 (3).jpg">
            <a:extLst>
              <a:ext uri="{FF2B5EF4-FFF2-40B4-BE49-F238E27FC236}">
                <a16:creationId xmlns:a16="http://schemas.microsoft.com/office/drawing/2014/main" id="{7824D2F8-1DDB-7F44-98D7-AE464147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13" y="2625676"/>
            <a:ext cx="2813145" cy="3964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96718642-B78C-0C48-A35A-791C20C536AD}"/>
              </a:ext>
            </a:extLst>
          </p:cNvPr>
          <p:cNvSpPr/>
          <p:nvPr/>
        </p:nvSpPr>
        <p:spPr>
          <a:xfrm>
            <a:off x="700088" y="2047511"/>
            <a:ext cx="7885727" cy="102404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5. </a:t>
            </a:r>
            <a:r>
              <a:rPr lang="en-GB" sz="3200" b="1" dirty="0" err="1">
                <a:solidFill>
                  <a:srgbClr val="002060"/>
                </a:solidFill>
              </a:rPr>
              <a:t>Hunar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haqidagi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maqollardan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daftaringizga</a:t>
            </a:r>
            <a:r>
              <a:rPr lang="en-GB" sz="3200" b="1" dirty="0">
                <a:solidFill>
                  <a:srgbClr val="002060"/>
                </a:solidFill>
              </a:rPr>
              <a:t>  </a:t>
            </a:r>
            <a:r>
              <a:rPr lang="en-GB" sz="3200" b="1" dirty="0" err="1">
                <a:solidFill>
                  <a:srgbClr val="002060"/>
                </a:solidFill>
              </a:rPr>
              <a:t>yozing</a:t>
            </a:r>
            <a:r>
              <a:rPr lang="en-GB" sz="3200" b="1" dirty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12F81-2C75-4B66-A32C-351FA84F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56DCA2-42EB-4772-9F6A-9605A235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10343-3D26-4424-80FF-F60EE71C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0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843BF-AFF9-D54A-A01D-00D3AB1A6EB2}"/>
              </a:ext>
            </a:extLst>
          </p:cNvPr>
          <p:cNvSpPr txBox="1"/>
          <p:nvPr/>
        </p:nvSpPr>
        <p:spPr>
          <a:xfrm>
            <a:off x="3429000" y="670560"/>
            <a:ext cx="6729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HUNARNING FOYDASI</a:t>
            </a:r>
          </a:p>
          <a:p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          (</a:t>
            </a:r>
            <a:r>
              <a:rPr lang="en-GB" sz="4000" b="1" i="1" dirty="0">
                <a:solidFill>
                  <a:schemeClr val="accent1">
                    <a:lumMod val="75000"/>
                  </a:schemeClr>
                </a:solidFill>
              </a:rPr>
              <a:t>RIVOYAT </a:t>
            </a: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14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B69D7100-4D19-C542-8BA8-ABA2C1B6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344" y="4263282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1C30C34-F70E-5940-AD30-70D4C373034C}"/>
              </a:ext>
            </a:extLst>
          </p:cNvPr>
          <p:cNvSpPr/>
          <p:nvPr/>
        </p:nvSpPr>
        <p:spPr>
          <a:xfrm>
            <a:off x="9414894" y="5499295"/>
            <a:ext cx="23781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92-dars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9C9407C-EE75-774F-97F8-79C38F014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36" y="2119491"/>
            <a:ext cx="3557922" cy="43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ilamdo&amp;#39;zlik | Xiva">
            <a:extLst>
              <a:ext uri="{FF2B5EF4-FFF2-40B4-BE49-F238E27FC236}">
                <a16:creationId xmlns:a16="http://schemas.microsoft.com/office/drawing/2014/main" id="{7B2AE817-55ED-424D-94EE-EF7043FA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8096">
            <a:off x="5963930" y="3113211"/>
            <a:ext cx="3736230" cy="256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1083FBDB-1EE7-3E46-B419-557AA550A47D}"/>
              </a:ext>
            </a:extLst>
          </p:cNvPr>
          <p:cNvSpPr/>
          <p:nvPr/>
        </p:nvSpPr>
        <p:spPr>
          <a:xfrm>
            <a:off x="957744" y="342914"/>
            <a:ext cx="10256520" cy="11850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Rivoyatning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ertakdan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farqi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bormi</a:t>
            </a:r>
            <a:r>
              <a:rPr lang="en-GB" sz="4000" b="1" dirty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021A086-D1E5-9145-8EFC-4B6B256AE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885" y="1718944"/>
            <a:ext cx="9025748" cy="32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69DEA0-258D-3742-9C4B-497624BFB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810" y="3258959"/>
            <a:ext cx="3112159" cy="325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2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5124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49BC396-ADCD-7D4C-AEE9-8D43847972EA}"/>
              </a:ext>
            </a:extLst>
          </p:cNvPr>
          <p:cNvSpPr/>
          <p:nvPr/>
        </p:nvSpPr>
        <p:spPr>
          <a:xfrm>
            <a:off x="1113622" y="1005840"/>
            <a:ext cx="65396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3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Ertak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ogʻzaki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poetik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ijodining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janrlaridan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Ertak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toʻqima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uydirmaga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sehrli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sarguzasht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maishiy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xarakterdagi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epik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badiiy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asardir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shaklida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yaratilgan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27E830-46CB-6C4E-AECB-7158B24DB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783" y="1464963"/>
            <a:ext cx="2761595" cy="359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3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98120" y="182880"/>
            <a:ext cx="11784329" cy="652935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E59989F-4A06-994E-B58B-EE80B5BC9699}"/>
              </a:ext>
            </a:extLst>
          </p:cNvPr>
          <p:cNvSpPr/>
          <p:nvPr/>
        </p:nvSpPr>
        <p:spPr>
          <a:xfrm>
            <a:off x="694995" y="405507"/>
            <a:ext cx="10811205" cy="12605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 err="1">
                <a:solidFill>
                  <a:srgbClr val="7030A0"/>
                </a:solidFill>
              </a:rPr>
              <a:t>Matnda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ajratib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ko‘rsatilgan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so‘z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va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birikmalarning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izohini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aniqlang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с двумя учесеченными противолежащими углами 4">
            <a:extLst>
              <a:ext uri="{FF2B5EF4-FFF2-40B4-BE49-F238E27FC236}">
                <a16:creationId xmlns:a16="http://schemas.microsoft.com/office/drawing/2014/main" id="{6F1D04F4-B555-6046-98F5-7EA6BE49751A}"/>
              </a:ext>
            </a:extLst>
          </p:cNvPr>
          <p:cNvSpPr/>
          <p:nvPr/>
        </p:nvSpPr>
        <p:spPr>
          <a:xfrm>
            <a:off x="2038350" y="2569348"/>
            <a:ext cx="2606568" cy="67296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1"/>
                </a:solidFill>
              </a:rPr>
              <a:t>xaroba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uy</a:t>
            </a:r>
            <a:r>
              <a:rPr lang="en-GB" sz="3600" b="1" dirty="0">
                <a:solidFill>
                  <a:schemeClr val="accent1"/>
                </a:solidFill>
              </a:rPr>
              <a:t> – </a:t>
            </a:r>
          </a:p>
        </p:txBody>
      </p:sp>
      <p:sp>
        <p:nvSpPr>
          <p:cNvPr id="14" name="Прямоугольник с двумя учесеченными противолежащими углами 13">
            <a:extLst>
              <a:ext uri="{FF2B5EF4-FFF2-40B4-BE49-F238E27FC236}">
                <a16:creationId xmlns:a16="http://schemas.microsoft.com/office/drawing/2014/main" id="{604D56EE-1855-CF4B-9D88-78BAEDFBCAFD}"/>
              </a:ext>
            </a:extLst>
          </p:cNvPr>
          <p:cNvSpPr/>
          <p:nvPr/>
        </p:nvSpPr>
        <p:spPr>
          <a:xfrm>
            <a:off x="323850" y="1765438"/>
            <a:ext cx="4358640" cy="67296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1"/>
                </a:solidFill>
              </a:rPr>
              <a:t>Pul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undirish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ilinjida</a:t>
            </a:r>
            <a:r>
              <a:rPr lang="en-GB" sz="3600" b="1" dirty="0">
                <a:solidFill>
                  <a:schemeClr val="accent1"/>
                </a:solidFill>
              </a:rPr>
              <a:t> – </a:t>
            </a:r>
          </a:p>
        </p:txBody>
      </p:sp>
      <p:sp>
        <p:nvSpPr>
          <p:cNvPr id="17" name="Прямоугольник с двумя учесеченными противолежащими углами 16">
            <a:extLst>
              <a:ext uri="{FF2B5EF4-FFF2-40B4-BE49-F238E27FC236}">
                <a16:creationId xmlns:a16="http://schemas.microsoft.com/office/drawing/2014/main" id="{8E91DFD6-2863-ED4B-9696-4E4CAC02E4BE}"/>
              </a:ext>
            </a:extLst>
          </p:cNvPr>
          <p:cNvSpPr/>
          <p:nvPr/>
        </p:nvSpPr>
        <p:spPr>
          <a:xfrm>
            <a:off x="704850" y="3354208"/>
            <a:ext cx="3943350" cy="67296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1"/>
                </a:solidFill>
              </a:rPr>
              <a:t>o‘g‘lining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evaziga</a:t>
            </a:r>
            <a:r>
              <a:rPr lang="en-GB" sz="3600" b="1" dirty="0">
                <a:solidFill>
                  <a:schemeClr val="accent1"/>
                </a:solidFill>
              </a:rPr>
              <a:t> –</a:t>
            </a:r>
          </a:p>
        </p:txBody>
      </p:sp>
      <p:sp>
        <p:nvSpPr>
          <p:cNvPr id="18" name="Прямоугольник с двумя учесеченными противолежащими углами 17">
            <a:extLst>
              <a:ext uri="{FF2B5EF4-FFF2-40B4-BE49-F238E27FC236}">
                <a16:creationId xmlns:a16="http://schemas.microsoft.com/office/drawing/2014/main" id="{8FF83198-9164-1C43-AD27-0A49411C090D}"/>
              </a:ext>
            </a:extLst>
          </p:cNvPr>
          <p:cNvSpPr/>
          <p:nvPr/>
        </p:nvSpPr>
        <p:spPr>
          <a:xfrm>
            <a:off x="358140" y="4184788"/>
            <a:ext cx="4316729" cy="687814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GB" sz="3600" b="1" dirty="0" err="1">
                <a:solidFill>
                  <a:schemeClr val="accent1"/>
                </a:solidFill>
              </a:rPr>
              <a:t>nafsi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hakalak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otgan</a:t>
            </a:r>
            <a:r>
              <a:rPr lang="en-GB" sz="3600" b="1" dirty="0">
                <a:solidFill>
                  <a:schemeClr val="accent1"/>
                </a:solidFill>
              </a:rPr>
              <a:t> – 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19" name="Прямоугольник с двумя учесеченными противолежащими углами 18">
            <a:extLst>
              <a:ext uri="{FF2B5EF4-FFF2-40B4-BE49-F238E27FC236}">
                <a16:creationId xmlns:a16="http://schemas.microsoft.com/office/drawing/2014/main" id="{132C49FE-9BCB-7B44-B382-CA9E53B460DC}"/>
              </a:ext>
            </a:extLst>
          </p:cNvPr>
          <p:cNvSpPr/>
          <p:nvPr/>
        </p:nvSpPr>
        <p:spPr>
          <a:xfrm>
            <a:off x="655320" y="4962028"/>
            <a:ext cx="4050030" cy="67296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1"/>
                </a:solidFill>
              </a:rPr>
              <a:t>toqati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toq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bo‘lib</a:t>
            </a:r>
            <a:r>
              <a:rPr lang="en-GB" sz="3600" b="1" dirty="0">
                <a:solidFill>
                  <a:schemeClr val="accent1"/>
                </a:solidFill>
              </a:rPr>
              <a:t> – </a:t>
            </a:r>
          </a:p>
        </p:txBody>
      </p:sp>
      <p:sp>
        <p:nvSpPr>
          <p:cNvPr id="20" name="Прямоугольник с двумя учесеченными противолежащими углами 19">
            <a:extLst>
              <a:ext uri="{FF2B5EF4-FFF2-40B4-BE49-F238E27FC236}">
                <a16:creationId xmlns:a16="http://schemas.microsoft.com/office/drawing/2014/main" id="{CE34CDC8-D1F3-B144-9182-829B41BBC5D9}"/>
              </a:ext>
            </a:extLst>
          </p:cNvPr>
          <p:cNvSpPr/>
          <p:nvPr/>
        </p:nvSpPr>
        <p:spPr>
          <a:xfrm>
            <a:off x="552450" y="5792608"/>
            <a:ext cx="4187190" cy="67296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chemeClr val="accent1"/>
                </a:solidFill>
              </a:rPr>
              <a:t>mo‘may</a:t>
            </a:r>
            <a:r>
              <a:rPr lang="en-GB" sz="3600" b="1" dirty="0">
                <a:solidFill>
                  <a:schemeClr val="accent1"/>
                </a:solidFill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</a:rPr>
              <a:t>daromad</a:t>
            </a:r>
            <a:r>
              <a:rPr lang="en-GB" sz="3600" b="1" dirty="0">
                <a:solidFill>
                  <a:schemeClr val="accent1"/>
                </a:solidFill>
              </a:rPr>
              <a:t> – 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A91B678-020B-2E41-ACD3-5A18371DA00C}"/>
              </a:ext>
            </a:extLst>
          </p:cNvPr>
          <p:cNvSpPr/>
          <p:nvPr/>
        </p:nvSpPr>
        <p:spPr>
          <a:xfrm>
            <a:off x="4808219" y="1734268"/>
            <a:ext cx="7067550" cy="698317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pul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evaziga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yigitni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bermoq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sotmoq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735C9BEF-36B0-AE41-BE55-A46F2FD2FE0E}"/>
              </a:ext>
            </a:extLst>
          </p:cNvPr>
          <p:cNvSpPr/>
          <p:nvPr/>
        </p:nvSpPr>
        <p:spPr>
          <a:xfrm>
            <a:off x="4846319" y="2534368"/>
            <a:ext cx="4184693" cy="698317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qarovsiz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fayzsiz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uy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D045FC47-013D-394A-846B-83F0CB509AE0}"/>
              </a:ext>
            </a:extLst>
          </p:cNvPr>
          <p:cNvSpPr/>
          <p:nvPr/>
        </p:nvSpPr>
        <p:spPr>
          <a:xfrm>
            <a:off x="4884418" y="4191718"/>
            <a:ext cx="6488432" cy="698317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ishtahasining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juda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ochilib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ketishi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BC9BEAA7-FF24-EA4B-95DD-3A18E95F3395}"/>
              </a:ext>
            </a:extLst>
          </p:cNvPr>
          <p:cNvSpPr/>
          <p:nvPr/>
        </p:nvSpPr>
        <p:spPr>
          <a:xfrm>
            <a:off x="4865369" y="3334468"/>
            <a:ext cx="4086159" cy="698317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o‘g‘lining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o‘rniga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88BC284F-7F3F-334B-9EAB-2B6469E722BA}"/>
              </a:ext>
            </a:extLst>
          </p:cNvPr>
          <p:cNvSpPr/>
          <p:nvPr/>
        </p:nvSpPr>
        <p:spPr>
          <a:xfrm>
            <a:off x="4903469" y="4953718"/>
            <a:ext cx="4564381" cy="698317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bardoshi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sabri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tugashi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6C060098-686A-B443-96E3-3E06A8B2817F}"/>
              </a:ext>
            </a:extLst>
          </p:cNvPr>
          <p:cNvSpPr/>
          <p:nvPr/>
        </p:nvSpPr>
        <p:spPr>
          <a:xfrm>
            <a:off x="4960619" y="5772868"/>
            <a:ext cx="6107431" cy="698317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mehnat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qilmasdan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pul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topish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7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0537" y="240235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uz-Latn-UZ" sz="3200" b="1" dirty="0"/>
          </a:p>
          <a:p>
            <a:r>
              <a:rPr lang="uz-Latn-UZ" sz="3200" b="1" dirty="0"/>
              <a:t>____________boshligʻi pul uchun hamma narsaga koʻnishga tayyor edi. U yigitdan nimalar kerakligini soʻrabdi. Yigit ____________ uchun ________va__________ keltirishlarini soʻrabdi. _________ bu narsalarni ________  topib keltiradilar. Soʻng yigit _______________ga kirishib ketibdi. </a:t>
            </a:r>
            <a:endParaRPr lang="ru-RU" sz="3200" b="1" dirty="0"/>
          </a:p>
          <a:p>
            <a:endParaRPr lang="uz-Latn-UZ" sz="3200" b="1" dirty="0"/>
          </a:p>
          <a:p>
            <a:r>
              <a:rPr lang="uz-Latn-UZ" sz="3200" b="1" dirty="0">
                <a:solidFill>
                  <a:srgbClr val="C00000"/>
                </a:solidFill>
              </a:rPr>
              <a:t>Qo‘yish uchun so‘zlar: </a:t>
            </a:r>
            <a:r>
              <a:rPr lang="uz-Latn-UZ" sz="3200" b="1" dirty="0"/>
              <a:t>        ,</a:t>
            </a:r>
            <a:r>
              <a:rPr lang="uz-Latn-UZ" sz="3200" b="1" dirty="0">
                <a:solidFill>
                  <a:srgbClr val="7030A0"/>
                </a:solidFill>
              </a:rPr>
              <a:t>bolg‘a,                      ,                          ,</a:t>
            </a:r>
          </a:p>
          <a:p>
            <a:r>
              <a:rPr lang="uz-Latn-UZ" sz="3200" b="1" dirty="0">
                <a:solidFill>
                  <a:srgbClr val="7030A0"/>
                </a:solidFill>
              </a:rPr>
              <a:t>temir,                ,    , pichoq yasash,                     ,                           ,</a:t>
            </a:r>
          </a:p>
          <a:p>
            <a:r>
              <a:rPr lang="uz-Latn-UZ" sz="3200" b="1" dirty="0">
                <a:solidFill>
                  <a:srgbClr val="7030A0"/>
                </a:solidFill>
              </a:rPr>
              <a:t>                  ,                                                             ,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23735" y="4376078"/>
            <a:ext cx="2459430" cy="55403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gilam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to‘qish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418807" y="4854296"/>
            <a:ext cx="2412118" cy="56002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b="1" dirty="0">
                <a:solidFill>
                  <a:srgbClr val="7030A0"/>
                </a:solidFill>
              </a:rPr>
              <a:t>Qaroqchilar</a:t>
            </a:r>
            <a:r>
              <a:rPr lang="uz-Latn-UZ" dirty="0">
                <a:solidFill>
                  <a:srgbClr val="7030A0"/>
                </a:solidFill>
              </a:rPr>
              <a:t>,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AB361D7-EAA1-8949-9EA6-BDDF774CCE50}"/>
              </a:ext>
            </a:extLst>
          </p:cNvPr>
          <p:cNvSpPr/>
          <p:nvPr/>
        </p:nvSpPr>
        <p:spPr>
          <a:xfrm>
            <a:off x="1199495" y="405507"/>
            <a:ext cx="9836371" cy="8827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rgbClr val="7030A0"/>
                </a:solidFill>
              </a:rPr>
              <a:t>2. </a:t>
            </a:r>
            <a:r>
              <a:rPr lang="en-GB" sz="4000" b="1" dirty="0" err="1">
                <a:solidFill>
                  <a:srgbClr val="7030A0"/>
                </a:solidFill>
              </a:rPr>
              <a:t>Bo‘sh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o‘rinlarni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mos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so‘zlar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bilan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to‘ldiring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66DFF-5BAC-8643-A116-B90349942512}"/>
              </a:ext>
            </a:extLst>
          </p:cNvPr>
          <p:cNvSpPr txBox="1"/>
          <p:nvPr/>
        </p:nvSpPr>
        <p:spPr>
          <a:xfrm>
            <a:off x="4603530" y="4360308"/>
            <a:ext cx="73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</a:rPr>
              <a:t>jun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0FB280-843C-624F-B576-4439F046E03B}"/>
              </a:ext>
            </a:extLst>
          </p:cNvPr>
          <p:cNvSpPr txBox="1"/>
          <p:nvPr/>
        </p:nvSpPr>
        <p:spPr>
          <a:xfrm>
            <a:off x="3273954" y="4828022"/>
            <a:ext cx="735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</a:rPr>
              <a:t>ip</a:t>
            </a:r>
            <a:r>
              <a:rPr lang="en-GB" sz="3200" b="1" dirty="0"/>
              <a:t> </a:t>
            </a:r>
            <a:endParaRPr lang="ru-RU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78A2BA-2A2D-CF41-8473-2273AECA6814}"/>
              </a:ext>
            </a:extLst>
          </p:cNvPr>
          <p:cNvSpPr txBox="1"/>
          <p:nvPr/>
        </p:nvSpPr>
        <p:spPr>
          <a:xfrm>
            <a:off x="6651782" y="4356599"/>
            <a:ext cx="204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</a:rPr>
              <a:t>Ertasi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kuni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59B2F0-DF53-C449-A27F-E3D61C3560F7}"/>
              </a:ext>
            </a:extLst>
          </p:cNvPr>
          <p:cNvSpPr txBox="1"/>
          <p:nvPr/>
        </p:nvSpPr>
        <p:spPr>
          <a:xfrm>
            <a:off x="810629" y="5328063"/>
            <a:ext cx="153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</a:rPr>
              <a:t>dastgoh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94323C-EF7E-8F49-8CFD-653691F8709C}"/>
              </a:ext>
            </a:extLst>
          </p:cNvPr>
          <p:cNvSpPr txBox="1"/>
          <p:nvPr/>
        </p:nvSpPr>
        <p:spPr>
          <a:xfrm>
            <a:off x="6366578" y="4854296"/>
            <a:ext cx="188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</a:rPr>
              <a:t>bir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zumda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5B8CCE49-2B04-AE44-B8AE-9E885F80B2AD}"/>
              </a:ext>
            </a:extLst>
          </p:cNvPr>
          <p:cNvSpPr/>
          <p:nvPr/>
        </p:nvSpPr>
        <p:spPr>
          <a:xfrm>
            <a:off x="2669619" y="5414322"/>
            <a:ext cx="2821938" cy="4669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gilam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to‘qishga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5F7E9-1E94-2E45-B59B-5D3419F9290C}"/>
              </a:ext>
            </a:extLst>
          </p:cNvPr>
          <p:cNvSpPr txBox="1"/>
          <p:nvPr/>
        </p:nvSpPr>
        <p:spPr>
          <a:xfrm>
            <a:off x="1702657" y="4817504"/>
            <a:ext cx="166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7030A0"/>
                </a:solidFill>
              </a:rPr>
              <a:t>O‘g‘rilar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63294 -0.5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54" y="-2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13 -0.2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5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00677 -0.2826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0.00347 L 0.17122 -0.35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C 0.00351 -0.00509 0.00716 -0.01064 0.01106 -0.01504 C 0.01224 -0.01643 0.01367 -0.01643 0.01484 -0.01759 C 0.01614 -0.01898 0.01731 -0.02129 0.01849 -0.02268 C 0.01979 -0.02384 0.02122 -0.02407 0.02226 -0.02523 C 0.0276 -0.02963 0.02864 -0.03287 0.03489 -0.03518 C 0.03724 -0.03588 0.03984 -0.03657 0.04231 -0.03726 C 0.04401 -0.03819 0.0457 -0.03912 0.04726 -0.03981 C 0.04935 -0.04097 0.05143 -0.04166 0.05364 -0.04236 C 0.0595 -0.05046 0.05586 -0.04629 0.06484 -0.05231 L 0.07239 -0.0574 C 0.07396 -0.0581 0.07565 -0.05902 0.07721 -0.05995 C 0.07942 -0.06088 0.08151 -0.06111 0.08346 -0.06226 C 0.10091 -0.07199 0.08203 -0.06365 0.09726 -0.0699 C 0.09843 -0.07129 0.09961 -0.07361 0.10104 -0.07453 C 0.10247 -0.07615 0.10442 -0.07638 0.10599 -0.07708 C 0.11849 -0.08449 0.09909 -0.0743 0.11471 -0.08217 C 0.11627 -0.08379 0.11797 -0.08588 0.11966 -0.08703 C 0.12135 -0.08842 0.12304 -0.08888 0.12474 -0.08958 C 0.12877 -0.09143 0.13099 -0.09166 0.13463 -0.09467 C 0.13646 -0.09606 0.13789 -0.09814 0.13971 -0.09953 C 0.14205 -0.10162 0.14479 -0.10277 0.14713 -0.10463 C 0.14843 -0.10532 0.14961 -0.10671 0.15091 -0.10717 C 0.15299 -0.10787 0.15508 -0.10833 0.15716 -0.10972 C 0.15846 -0.11018 0.15963 -0.11134 0.16093 -0.1118 C 0.16263 -0.11296 0.16419 -0.11365 0.16588 -0.11435 C 0.16705 -0.11504 0.16836 -0.11643 0.16966 -0.11689 C 0.17174 -0.11782 0.17383 -0.11875 0.17591 -0.11944 C 0.1776 -0.12106 0.17916 -0.12314 0.18099 -0.1243 C 0.18333 -0.12638 0.18841 -0.12939 0.18841 -0.12916 C 0.19388 -0.13657 0.19153 -0.13449 0.19948 -0.13935 C 0.20156 -0.14027 0.20625 -0.14213 0.20833 -0.14444 C 0.21041 -0.14629 0.21237 -0.15 0.21458 -0.15162 C 0.21823 -0.15486 0.222 -0.15671 0.22578 -0.15925 L 0.22955 -0.16157 C 0.23203 -0.16342 0.23463 -0.16458 0.23698 -0.16666 C 0.23919 -0.16828 0.24127 -0.1699 0.24323 -0.17175 C 0.24505 -0.17314 0.24648 -0.17546 0.2483 -0.17662 C 0.25 -0.178 0.25156 -0.17824 0.25338 -0.17916 C 0.25495 -0.18055 0.25664 -0.18263 0.2582 -0.18425 C 0.26367 -0.18842 0.26927 -0.19143 0.27448 -0.19629 C 0.27617 -0.19814 0.27773 -0.2 0.27942 -0.20138 C 0.28268 -0.20416 0.2862 -0.20648 0.28958 -0.20879 C 0.29062 -0.20972 0.29205 -0.21018 0.29323 -0.21134 C 0.30403 -0.22222 0.29492 -0.21666 0.30442 -0.22106 C 0.3207 -0.24189 0.31367 -0.23263 0.32578 -0.24861 L 0.3332 -0.25833 C 0.33437 -0.26018 0.33554 -0.2625 0.33698 -0.26342 C 0.34453 -0.26967 0.34127 -0.26597 0.34687 -0.27338 C 0.34778 -0.27592 0.34817 -0.27893 0.34935 -0.28101 C 0.35039 -0.2824 0.35195 -0.28217 0.35312 -0.28333 C 0.35573 -0.28611 0.35859 -0.28912 0.36067 -0.29351 C 0.36198 -0.2956 0.36302 -0.29838 0.36432 -0.30069 C 0.36562 -0.30277 0.36679 -0.30393 0.3681 -0.30578 C 0.36979 -0.3081 0.37135 -0.31064 0.37317 -0.31319 C 0.37435 -0.31481 0.37578 -0.3162 0.37695 -0.31828 C 0.37864 -0.32106 0.38008 -0.325 0.38177 -0.32824 C 0.38294 -0.32986 0.38437 -0.33125 0.38554 -0.33287 C 0.38698 -0.33518 0.38789 -0.33819 0.38932 -0.3405 C 0.39049 -0.34236 0.39179 -0.34375 0.3931 -0.34537 C 0.39518 -0.34861 0.39713 -0.35254 0.39922 -0.35532 C 0.40091 -0.3574 0.40273 -0.35833 0.40429 -0.36041 C 0.40599 -0.3625 0.40755 -0.3655 0.40937 -0.36782 C 0.41172 -0.37129 0.41471 -0.37338 0.41679 -0.37777 C 0.41758 -0.37939 0.41836 -0.38148 0.41927 -0.38263 C 0.42083 -0.38472 0.42265 -0.38588 0.42422 -0.38773 C 0.42552 -0.38912 0.42669 -0.39143 0.42799 -0.39259 C 0.42955 -0.39398 0.43125 -0.39421 0.43307 -0.39513 C 0.4414 -0.4118 0.43242 -0.39629 0.44049 -0.40486 C 0.44557 -0.41064 0.44661 -0.41574 0.45182 -0.41736 C 0.45508 -0.41875 0.45846 -0.41921 0.46172 -0.4199 C 0.4707 -0.42592 0.4595 -0.41875 0.47057 -0.425 C 0.47174 -0.42569 0.47291 -0.42662 0.47422 -0.42754 C 0.48112 -0.43634 0.47643 -0.4324 0.48932 -0.4324 " pathEditMode="relative" rAng="0" ptsTypes="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6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C 0.00091 -0.01389 0.00196 -0.02755 0.00313 -0.04097 C 0.0043 -0.05301 0.00547 -0.06482 0.00651 -0.07685 C 0.00677 -0.08125 0.00782 -0.10046 0.0099 -0.10741 C 0.01068 -0.11019 0.01211 -0.1125 0.01328 -0.11505 C 0.01367 -0.11921 0.01394 -0.12361 0.01498 -0.12755 C 0.01615 -0.13218 0.01823 -0.13611 0.01992 -0.14028 C 0.0211 -0.14375 0.02214 -0.14699 0.02318 -0.1507 C 0.02448 -0.15486 0.02513 -0.15926 0.02657 -0.1632 C 0.02839 -0.16875 0.03308 -0.17662 0.0349 -0.18125 C 0.04232 -0.19908 0.03373 -0.18449 0.04336 -0.19908 C 0.04753 -0.21829 0.04128 -0.19537 0.04987 -0.21158 C 0.05912 -0.2294 0.04232 -0.20995 0.05664 -0.22454 C 0.05782 -0.22708 0.05847 -0.22986 0.06003 -0.23218 C 0.06133 -0.23426 0.06394 -0.23472 0.06511 -0.23727 C 0.06693 -0.24167 0.06849 -0.25255 0.06849 -0.25208 C 0.06433 -0.27708 0.06511 -0.26574 0.06511 -0.28542 " pathEditMode="relative" rAng="0" ptsTypes="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0703 -0.2907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00312 -0.2925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3" grpId="0"/>
      <p:bldP spid="12" grpId="0"/>
      <p:bldP spid="17" grpId="0"/>
      <p:bldP spid="19" grpId="0"/>
      <p:bldP spid="2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8382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6DABE1DD-BF5A-6747-BF6B-4EE12355ED79}"/>
              </a:ext>
            </a:extLst>
          </p:cNvPr>
          <p:cNvSpPr/>
          <p:nvPr/>
        </p:nvSpPr>
        <p:spPr>
          <a:xfrm>
            <a:off x="1199495" y="405507"/>
            <a:ext cx="9836371" cy="12386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rgbClr val="7030A0"/>
                </a:solidFill>
              </a:rPr>
              <a:t>3. </a:t>
            </a:r>
            <a:r>
              <a:rPr lang="en-GB" sz="4000" b="1" dirty="0" err="1">
                <a:solidFill>
                  <a:srgbClr val="7030A0"/>
                </a:solidFill>
              </a:rPr>
              <a:t>Matn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asosida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berilgan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fikrlar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to‘g‘ri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yoki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noto‘g‘ri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ekanligini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aniqlang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7" name="Капля 16">
            <a:extLst>
              <a:ext uri="{FF2B5EF4-FFF2-40B4-BE49-F238E27FC236}">
                <a16:creationId xmlns:a16="http://schemas.microsoft.com/office/drawing/2014/main" id="{EB3E4797-E2AE-EA4D-97B9-EA94DB987D52}"/>
              </a:ext>
            </a:extLst>
          </p:cNvPr>
          <p:cNvSpPr/>
          <p:nvPr/>
        </p:nvSpPr>
        <p:spPr>
          <a:xfrm rot="4153824">
            <a:off x="1239153" y="1466767"/>
            <a:ext cx="3054318" cy="3395816"/>
          </a:xfrm>
          <a:prstGeom prst="teardrop">
            <a:avLst>
              <a:gd name="adj" fmla="val 124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F52CE8-3DC8-194B-8D27-0CEB5D019177}"/>
              </a:ext>
            </a:extLst>
          </p:cNvPr>
          <p:cNvSpPr txBox="1"/>
          <p:nvPr/>
        </p:nvSpPr>
        <p:spPr>
          <a:xfrm>
            <a:off x="1231665" y="2303533"/>
            <a:ext cx="3096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 </a:t>
            </a:r>
            <a:r>
              <a:rPr lang="en-GB" sz="3200" b="1" dirty="0" err="1">
                <a:solidFill>
                  <a:srgbClr val="7030A0"/>
                </a:solidFill>
              </a:rPr>
              <a:t>Savdogar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o‘g‘lini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gilamdo‘zga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shogird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qilib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beribdi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6A9C1423-89B6-CC48-A360-9B7F14F7C2B1}"/>
              </a:ext>
            </a:extLst>
          </p:cNvPr>
          <p:cNvSpPr/>
          <p:nvPr/>
        </p:nvSpPr>
        <p:spPr>
          <a:xfrm>
            <a:off x="6667158" y="2183351"/>
            <a:ext cx="2872622" cy="11002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noto‘g‘ri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9DE32E6-D240-814E-8178-2B81AFA967C0}"/>
              </a:ext>
            </a:extLst>
          </p:cNvPr>
          <p:cNvSpPr/>
          <p:nvPr/>
        </p:nvSpPr>
        <p:spPr>
          <a:xfrm>
            <a:off x="7534267" y="4466874"/>
            <a:ext cx="2872622" cy="110021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to‘g‘ri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7BA180F-5F82-7642-A7BF-A2B292730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21" b="95794" l="4539" r="43192">
                        <a14:foregroundMark x1="12006" y1="42741" x2="22255" y2="35142"/>
                        <a14:foregroundMark x1="22255" y1="35142" x2="36457" y2="38399"/>
                        <a14:foregroundMark x1="36457" y1="38399" x2="41581" y2="52646"/>
                        <a14:foregroundMark x1="41581" y1="52646" x2="43192" y2="50068"/>
                        <a14:foregroundMark x1="39971" y1="61330" x2="36457" y2="63501"/>
                        <a14:foregroundMark x1="30893" y1="92266" x2="21962" y2="95251"/>
                        <a14:foregroundMark x1="23865" y1="93351" x2="23865" y2="93351"/>
                        <a14:foregroundMark x1="23865" y1="93351" x2="23865" y2="93351"/>
                        <a14:foregroundMark x1="34114" y1="95251" x2="36018" y2="95929"/>
                        <a14:foregroundMark x1="34114" y1="68928" x2="38360" y2="80597"/>
                        <a14:foregroundMark x1="38360" y1="80597" x2="38214" y2="91859"/>
                        <a14:foregroundMark x1="38214" y1="91859" x2="37628" y2="91180"/>
                        <a14:foregroundMark x1="36457" y1="66757" x2="36457" y2="76662"/>
                        <a14:foregroundMark x1="11859" y1="41655" x2="20644" y2="33921"/>
                        <a14:foregroundMark x1="20644" y1="33921" x2="34114" y2="35821"/>
                        <a14:foregroundMark x1="34114" y1="35821" x2="37042" y2="39484"/>
                      </a14:backgroundRemoval>
                    </a14:imgEffect>
                  </a14:imgLayer>
                </a14:imgProps>
              </a:ext>
            </a:extLst>
          </a:blip>
          <a:srcRect t="30774" r="54125"/>
          <a:stretch/>
        </p:blipFill>
        <p:spPr>
          <a:xfrm>
            <a:off x="5126291" y="3716153"/>
            <a:ext cx="1839593" cy="29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" grpId="0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5124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>
            <a:extLst>
              <a:ext uri="{FF2B5EF4-FFF2-40B4-BE49-F238E27FC236}">
                <a16:creationId xmlns:a16="http://schemas.microsoft.com/office/drawing/2014/main" id="{65F583C1-07CB-F046-92BA-276269517C97}"/>
              </a:ext>
            </a:extLst>
          </p:cNvPr>
          <p:cNvSpPr/>
          <p:nvPr/>
        </p:nvSpPr>
        <p:spPr>
          <a:xfrm rot="4824913">
            <a:off x="1362357" y="663237"/>
            <a:ext cx="3808070" cy="3518820"/>
          </a:xfrm>
          <a:prstGeom prst="teardrop">
            <a:avLst>
              <a:gd name="adj" fmla="val 124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DB282-A59C-794B-9B04-0B9712EA3386}"/>
              </a:ext>
            </a:extLst>
          </p:cNvPr>
          <p:cNvSpPr txBox="1"/>
          <p:nvPr/>
        </p:nvSpPr>
        <p:spPr>
          <a:xfrm>
            <a:off x="1634567" y="1394384"/>
            <a:ext cx="3096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 </a:t>
            </a:r>
            <a:r>
              <a:rPr lang="en-GB" sz="3200" b="1" dirty="0" err="1">
                <a:solidFill>
                  <a:srgbClr val="7030A0"/>
                </a:solidFill>
              </a:rPr>
              <a:t>Savdogardan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pul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undirish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ilinjida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qaroqchilar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yigitni</a:t>
            </a:r>
            <a:r>
              <a:rPr lang="en-GB" sz="3200" b="1" dirty="0">
                <a:solidFill>
                  <a:srgbClr val="7030A0"/>
                </a:solidFill>
              </a:rPr>
              <a:t>  </a:t>
            </a:r>
            <a:r>
              <a:rPr lang="en-GB" sz="3200" b="1" dirty="0" err="1">
                <a:solidFill>
                  <a:srgbClr val="7030A0"/>
                </a:solidFill>
              </a:rPr>
              <a:t>o‘g‘irlab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ketishdi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AB6E48A-350A-A245-8106-B4856BAFC40F}"/>
              </a:ext>
            </a:extLst>
          </p:cNvPr>
          <p:cNvSpPr/>
          <p:nvPr/>
        </p:nvSpPr>
        <p:spPr>
          <a:xfrm>
            <a:off x="6873725" y="1111295"/>
            <a:ext cx="3533164" cy="13278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noto‘g‘ri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E525F06-6780-524D-93C1-5B79EC488CB5}"/>
              </a:ext>
            </a:extLst>
          </p:cNvPr>
          <p:cNvSpPr/>
          <p:nvPr/>
        </p:nvSpPr>
        <p:spPr>
          <a:xfrm>
            <a:off x="7839963" y="3552470"/>
            <a:ext cx="3134488" cy="138247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to‘g‘ri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2438BE-4210-F74B-887A-21A21C748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21" b="95794" l="4539" r="43192">
                        <a14:foregroundMark x1="12006" y1="42741" x2="22255" y2="35142"/>
                        <a14:foregroundMark x1="22255" y1="35142" x2="36457" y2="38399"/>
                        <a14:foregroundMark x1="36457" y1="38399" x2="41581" y2="52646"/>
                        <a14:foregroundMark x1="41581" y1="52646" x2="43192" y2="50068"/>
                        <a14:foregroundMark x1="39971" y1="61330" x2="36457" y2="63501"/>
                        <a14:foregroundMark x1="30893" y1="92266" x2="21962" y2="95251"/>
                        <a14:foregroundMark x1="23865" y1="93351" x2="23865" y2="93351"/>
                        <a14:foregroundMark x1="23865" y1="93351" x2="23865" y2="93351"/>
                        <a14:foregroundMark x1="34114" y1="95251" x2="36018" y2="95929"/>
                        <a14:foregroundMark x1="34114" y1="68928" x2="38360" y2="80597"/>
                        <a14:foregroundMark x1="38360" y1="80597" x2="38214" y2="91859"/>
                        <a14:foregroundMark x1="38214" y1="91859" x2="37628" y2="91180"/>
                        <a14:foregroundMark x1="36457" y1="66757" x2="36457" y2="76662"/>
                        <a14:foregroundMark x1="11859" y1="41655" x2="20644" y2="33921"/>
                        <a14:foregroundMark x1="20644" y1="33921" x2="34114" y2="35821"/>
                        <a14:foregroundMark x1="34114" y1="35821" x2="37042" y2="39484"/>
                      </a14:backgroundRemoval>
                    </a14:imgEffect>
                  </a14:imgLayer>
                </a14:imgProps>
              </a:ext>
            </a:extLst>
          </a:blip>
          <a:srcRect t="30774" r="54125"/>
          <a:stretch/>
        </p:blipFill>
        <p:spPr>
          <a:xfrm>
            <a:off x="5535246" y="3569760"/>
            <a:ext cx="1839593" cy="29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5124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апля 9">
            <a:extLst>
              <a:ext uri="{FF2B5EF4-FFF2-40B4-BE49-F238E27FC236}">
                <a16:creationId xmlns:a16="http://schemas.microsoft.com/office/drawing/2014/main" id="{F60BB371-D947-D047-98B8-D8E0093D8BC6}"/>
              </a:ext>
            </a:extLst>
          </p:cNvPr>
          <p:cNvSpPr/>
          <p:nvPr/>
        </p:nvSpPr>
        <p:spPr>
          <a:xfrm rot="11800003">
            <a:off x="3093869" y="582174"/>
            <a:ext cx="3557029" cy="3248315"/>
          </a:xfrm>
          <a:prstGeom prst="teardrop">
            <a:avLst>
              <a:gd name="adj" fmla="val 124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F26B4-A2D9-FF44-915C-028192081DC0}"/>
              </a:ext>
            </a:extLst>
          </p:cNvPr>
          <p:cNvSpPr txBox="1"/>
          <p:nvPr/>
        </p:nvSpPr>
        <p:spPr>
          <a:xfrm>
            <a:off x="3289958" y="984489"/>
            <a:ext cx="32527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Otasiga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xat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yuborib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o‘g‘lining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evaziga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so‘rashibdi</a:t>
            </a:r>
            <a:r>
              <a:rPr lang="en-GB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6728D8F-0D8D-884F-8855-7111F8FC085B}"/>
              </a:ext>
            </a:extLst>
          </p:cNvPr>
          <p:cNvSpPr/>
          <p:nvPr/>
        </p:nvSpPr>
        <p:spPr>
          <a:xfrm>
            <a:off x="7534267" y="2183351"/>
            <a:ext cx="2872622" cy="110021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7030A0"/>
                </a:solidFill>
              </a:rPr>
              <a:t>noto‘g‘ri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2DC6614-C5DF-3B40-9484-4FC64799F9E8}"/>
              </a:ext>
            </a:extLst>
          </p:cNvPr>
          <p:cNvSpPr/>
          <p:nvPr/>
        </p:nvSpPr>
        <p:spPr>
          <a:xfrm>
            <a:off x="6477962" y="4466874"/>
            <a:ext cx="2872622" cy="110021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to‘g‘ri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2951F9-0D7C-794B-B559-3AE21EA53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21" b="95794" l="4539" r="43192">
                        <a14:foregroundMark x1="12006" y1="42741" x2="22255" y2="35142"/>
                        <a14:foregroundMark x1="22255" y1="35142" x2="36457" y2="38399"/>
                        <a14:foregroundMark x1="36457" y1="38399" x2="41581" y2="52646"/>
                        <a14:foregroundMark x1="41581" y1="52646" x2="43192" y2="50068"/>
                        <a14:foregroundMark x1="39971" y1="61330" x2="36457" y2="63501"/>
                        <a14:foregroundMark x1="30893" y1="92266" x2="21962" y2="95251"/>
                        <a14:foregroundMark x1="23865" y1="93351" x2="23865" y2="93351"/>
                        <a14:foregroundMark x1="23865" y1="93351" x2="23865" y2="93351"/>
                        <a14:foregroundMark x1="34114" y1="95251" x2="36018" y2="95929"/>
                        <a14:foregroundMark x1="34114" y1="68928" x2="38360" y2="80597"/>
                        <a14:foregroundMark x1="38360" y1="80597" x2="38214" y2="91859"/>
                        <a14:foregroundMark x1="38214" y1="91859" x2="37628" y2="91180"/>
                        <a14:foregroundMark x1="36457" y1="66757" x2="36457" y2="76662"/>
                        <a14:foregroundMark x1="11859" y1="41655" x2="20644" y2="33921"/>
                        <a14:foregroundMark x1="20644" y1="33921" x2="34114" y2="35821"/>
                        <a14:foregroundMark x1="34114" y1="35821" x2="37042" y2="39484"/>
                      </a14:backgroundRemoval>
                    </a14:imgEffect>
                  </a14:imgLayer>
                </a14:imgProps>
              </a:ext>
            </a:extLst>
          </a:blip>
          <a:srcRect t="30774" r="54125"/>
          <a:stretch/>
        </p:blipFill>
        <p:spPr>
          <a:xfrm>
            <a:off x="285668" y="3491950"/>
            <a:ext cx="1839593" cy="29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373</Words>
  <Application>Microsoft Macintosh PowerPoint</Application>
  <PresentationFormat>Широкоэкранный</PresentationFormat>
  <Paragraphs>53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</cp:revision>
  <dcterms:created xsi:type="dcterms:W3CDTF">2021-10-25T14:03:17Z</dcterms:created>
  <dcterms:modified xsi:type="dcterms:W3CDTF">2021-10-28T04:37:10Z</dcterms:modified>
</cp:coreProperties>
</file>