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93" r:id="rId2"/>
    <p:sldId id="555" r:id="rId3"/>
    <p:sldId id="551" r:id="rId4"/>
    <p:sldId id="559" r:id="rId5"/>
    <p:sldId id="560" r:id="rId6"/>
    <p:sldId id="552" r:id="rId7"/>
    <p:sldId id="561" r:id="rId8"/>
    <p:sldId id="564" r:id="rId9"/>
    <p:sldId id="562" r:id="rId10"/>
    <p:sldId id="49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94624"/>
  </p:normalViewPr>
  <p:slideViewPr>
    <p:cSldViewPr snapToGrid="0" snapToObjects="1">
      <p:cViewPr varScale="1">
        <p:scale>
          <a:sx n="70" d="100"/>
          <a:sy n="70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6CA29-1461-BC4C-8382-40A2BF2A3FBC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AEA82-28FD-2C40-B61E-77A33688F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4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7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7EB33-5613-7649-8915-A03C7F737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407F50-6BF8-8645-9DA6-A6A8F9BFF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21596-98D0-7E4C-B596-45935D25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55909C-9CA7-774A-ABBE-EBC226A6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A1337-A2D8-9A4B-88C1-9226193D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3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4A8E6-07FD-CC4C-BFBD-7F5C4C86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4064EC-C8BC-AF4A-879A-6AF867E05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96252-C526-5B45-86D2-2F6AE26C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E1F0EA-A0D9-324F-9761-4585397F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D5C8D-3726-5A44-B3C7-D8F3D4D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74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4F00AC-3082-2A45-BCEF-1DE5CE6F1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BB442B-A2F1-C94B-9DF9-401F44768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14677-80CF-B046-BCF3-150E4184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E44D6-4E12-F34D-8A1A-6E3DC14F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F2895-0E2F-0E48-8309-302AE541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49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50C62-DFFA-9E48-AC3E-68788689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C28FE5-C995-7541-90B1-7CADB8D75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C06AE-EB16-A548-AEBC-34A28AA7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D5FB4-0D3D-634B-8A8F-40FCACA8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3CB7F-6A11-5D40-84C9-CB5CD266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1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42ADB-2F40-F746-BC99-6E4601E2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86B615-93DE-8F41-85A9-0276069D4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1A49A-9390-1849-847F-8EF97CBB3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A9DF7-EA13-9745-ADAC-A4B43971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6A009B-FCFB-694E-BD32-3D67C3F1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6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CECD6-8A79-AE42-AD61-DA0501DC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CFDE9-DD9C-1C48-ABFF-97AC0E7A3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EF9BF0-72C6-E640-89F1-BD063064F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C7A215-16C0-6A40-AB22-23B5B5CA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17A351-223B-F741-9976-8077417F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7BF4B0-9670-0E4E-A88F-1FABB324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6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82218-A710-454E-BE73-A5C03736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30D82A-3C68-F948-B6D9-6F989D444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F6420-5061-C046-9F5F-A90CAC032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15909B-066F-6F47-B5DD-D34FB6342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B421C7-4E3A-1C44-B45E-F5F59EB02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BE00BA-C95C-904F-896E-0CB006AB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98CB8D-FAC0-FA42-8B8B-F8A6D091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D78713-E875-6A47-BB56-9824EE30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16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03187-2468-B544-9590-826D8820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DDED4D-E572-6140-BABD-14E5CD09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11D78D-E026-DA4C-B852-C8894F9A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AB4E9A-0F8E-0646-B384-3925C296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22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6CCAAF-8CCC-B94F-A844-8B0F7E00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15F40F-0037-1B40-85F1-1C21B7BE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311B81-0D89-9D4D-874B-521DC9680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1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16252-00EB-D24B-9B4E-E8A07048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316B57-AA63-204F-B94A-5D5FF996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9CBF0C-28DD-9941-ADE3-67F92A272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951CD7-8E66-6F43-BD70-0A7CBDD7C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5912B-3E1C-DE4A-BA35-477E1875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C4412C-F80C-8C48-B583-45B618C6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3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CE2FC-80CD-C74E-87F6-9D1ABEA3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EF9807-FEBB-234A-8F3B-BB48420D5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23B2F7-5EAC-AA4C-817B-4862B2891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AFB24-70BD-D449-A622-74B80989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7BD2EA-2A90-AA42-B729-61A8243A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3CE9F3-DE0A-3749-9645-CF72FB68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DA2E3-A6A2-7643-8394-64B1CECB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87239E-1D5F-F042-891D-8E9F95A5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BDCA3-03E8-B940-9C2A-62EEEE086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5C102-FD7F-D346-B659-E8D0962D1CE9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D0164-21CB-6145-81ED-4337F2594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5105D-F034-6C44-A7DE-F7FEBE899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34EA-6313-3547-82F9-8D2AEFC46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0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12F81-2C75-4B66-A32C-351FA84F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6DCA2-42EB-4772-9F6A-9605A2356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10343-3D26-4424-80FF-F60EE71C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2BBD12C-E1BB-334B-8CD7-21D57CB736CC}"/>
              </a:ext>
            </a:extLst>
          </p:cNvPr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A6F14B-22E0-1F44-9ACF-79F64CA84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1" r="7395"/>
          <a:stretch/>
        </p:blipFill>
        <p:spPr>
          <a:xfrm>
            <a:off x="838200" y="4058815"/>
            <a:ext cx="3277598" cy="2419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4C3C88-6866-0E4B-B9DE-E3405AB1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78" y="4121458"/>
            <a:ext cx="3368096" cy="2240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6B4956-7813-6843-BB8C-719A820DA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075" y="1616221"/>
            <a:ext cx="3010593" cy="21528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FC1508-6601-CA44-A273-551D6B19B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50" y="1730329"/>
            <a:ext cx="3157892" cy="19050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367ECC-8F41-1641-B92D-3338C35E1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092" y="1646452"/>
            <a:ext cx="3157892" cy="2110666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DC443E0-7133-5A4A-83C9-C06EC982E169}"/>
              </a:ext>
            </a:extLst>
          </p:cNvPr>
          <p:cNvSpPr/>
          <p:nvPr/>
        </p:nvSpPr>
        <p:spPr>
          <a:xfrm>
            <a:off x="1889760" y="563880"/>
            <a:ext cx="8122920" cy="9049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“</a:t>
            </a:r>
            <a:r>
              <a:rPr lang="en-GB" sz="4400" b="1" dirty="0" err="1">
                <a:solidFill>
                  <a:srgbClr val="7030A0"/>
                </a:solidFill>
              </a:rPr>
              <a:t>O‘zbek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hunarmandlari</a:t>
            </a:r>
            <a:r>
              <a:rPr lang="en-GB" sz="4400" b="1" dirty="0">
                <a:solidFill>
                  <a:srgbClr val="7030A0"/>
                </a:solidFill>
              </a:rPr>
              <a:t>”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17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4B3E15AF-98AD-EF45-AACB-1E112B53F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864" y="4217562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2F72DED-521D-4945-BDDC-212812BD576E}"/>
              </a:ext>
            </a:extLst>
          </p:cNvPr>
          <p:cNvSpPr/>
          <p:nvPr/>
        </p:nvSpPr>
        <p:spPr>
          <a:xfrm>
            <a:off x="8622414" y="5453575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90-dars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3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843BF-AFF9-D54A-A01D-00D3AB1A6EB2}"/>
              </a:ext>
            </a:extLst>
          </p:cNvPr>
          <p:cNvSpPr txBox="1"/>
          <p:nvPr/>
        </p:nvSpPr>
        <p:spPr>
          <a:xfrm>
            <a:off x="1767840" y="670560"/>
            <a:ext cx="8653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HUNAR – HUNARDAN UNAR</a:t>
            </a:r>
          </a:p>
        </p:txBody>
      </p:sp>
      <p:pic>
        <p:nvPicPr>
          <p:cNvPr id="20" name="Picture 2" descr="Чайный набор — Rustem Skibin">
            <a:extLst>
              <a:ext uri="{FF2B5EF4-FFF2-40B4-BE49-F238E27FC236}">
                <a16:creationId xmlns:a16="http://schemas.microsoft.com/office/drawing/2014/main" id="{640A991A-5718-8342-8815-60B04225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500" l="5788" r="94373">
                        <a14:foregroundMark x1="9807" y1="57167" x2="5466" y2="67333"/>
                        <a14:foregroundMark x1="5466" y1="67333" x2="5788" y2="78833"/>
                        <a14:foregroundMark x1="5788" y1="78833" x2="10772" y2="88833"/>
                        <a14:foregroundMark x1="10772" y1="88833" x2="23312" y2="89333"/>
                        <a14:foregroundMark x1="23312" y1="89333" x2="30707" y2="81667"/>
                        <a14:foregroundMark x1="75402" y1="62500" x2="85531" y2="56167"/>
                        <a14:foregroundMark x1="85531" y1="56167" x2="95016" y2="61000"/>
                        <a14:foregroundMark x1="95016" y1="61000" x2="92926" y2="73333"/>
                        <a14:foregroundMark x1="92926" y1="73333" x2="77974" y2="91000"/>
                        <a14:foregroundMark x1="77974" y1="91000" x2="63987" y2="92500"/>
                        <a14:foregroundMark x1="63987" y1="92500" x2="48232" y2="86333"/>
                        <a14:foregroundMark x1="48232" y1="86333" x2="45659" y2="83833"/>
                        <a14:foregroundMark x1="83762" y1="55833" x2="94051" y2="59167"/>
                        <a14:foregroundMark x1="94051" y1="59167" x2="94373" y2="72833"/>
                        <a14:foregroundMark x1="94373" y1="72833" x2="92283" y2="75333"/>
                        <a14:foregroundMark x1="39228" y1="9167" x2="52090" y2="8000"/>
                        <a14:foregroundMark x1="52090" y1="8000" x2="62540" y2="10000"/>
                        <a14:foregroundMark x1="15273" y1="89000" x2="26045" y2="87000"/>
                        <a14:foregroundMark x1="26045" y1="87000" x2="23955" y2="88333"/>
                        <a14:foregroundMark x1="24277" y1="87667" x2="32958" y2="79000"/>
                        <a14:foregroundMark x1="32958" y1="79000" x2="33441" y2="77167"/>
                        <a14:foregroundMark x1="22990" y1="89000" x2="31672" y2="79833"/>
                        <a14:foregroundMark x1="31672" y1="79833" x2="32797" y2="7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8" y="2529932"/>
            <a:ext cx="3907590" cy="37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Zardo&amp;#39;zlik san&amp;#39;ati">
            <a:extLst>
              <a:ext uri="{FF2B5EF4-FFF2-40B4-BE49-F238E27FC236}">
                <a16:creationId xmlns:a16="http://schemas.microsoft.com/office/drawing/2014/main" id="{214D225C-A546-C442-9CD1-312ACEF5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58280">
            <a:off x="3334693" y="2004095"/>
            <a:ext cx="2622330" cy="196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Zardo&amp;#39;zlik san&amp;#39;ati tarixi va uning rivojlanishi. Zardo&amp;#39;zlikda  ishlatiladigan materiallar | Yaxshimuratova Muborak Atamuratovna">
            <a:extLst>
              <a:ext uri="{FF2B5EF4-FFF2-40B4-BE49-F238E27FC236}">
                <a16:creationId xmlns:a16="http://schemas.microsoft.com/office/drawing/2014/main" id="{FD69B616-08F4-354D-A3A7-AA621446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98" y="2674083"/>
            <a:ext cx="4895589" cy="32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13496-A1CA-6D4B-9B2C-ACC3B903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53330-6325-FC4D-B731-79F96AFE5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076E4871-7E15-6C4B-83CB-4D650D65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FD682C-D2B7-2447-9CB2-2F0CE251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6" y="810970"/>
            <a:ext cx="11048087" cy="584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429E701E-C6F5-4247-B7AD-85A2563CC706}"/>
              </a:ext>
            </a:extLst>
          </p:cNvPr>
          <p:cNvSpPr/>
          <p:nvPr/>
        </p:nvSpPr>
        <p:spPr>
          <a:xfrm>
            <a:off x="1295400" y="103618"/>
            <a:ext cx="10515600" cy="841262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</a:rPr>
              <a:t>“</a:t>
            </a:r>
            <a:r>
              <a:rPr lang="en-GB" sz="4000" b="1" dirty="0" err="1">
                <a:solidFill>
                  <a:srgbClr val="7030A0"/>
                </a:solidFill>
              </a:rPr>
              <a:t>O‘zbek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hunarmandlari</a:t>
            </a:r>
            <a:r>
              <a:rPr lang="en-GB" sz="4000" b="1" dirty="0">
                <a:solidFill>
                  <a:srgbClr val="7030A0"/>
                </a:solidFill>
              </a:rPr>
              <a:t>” audio </a:t>
            </a:r>
            <a:r>
              <a:rPr lang="en-GB" sz="4000" b="1" dirty="0" err="1">
                <a:solidFill>
                  <a:srgbClr val="7030A0"/>
                </a:solidFill>
              </a:rPr>
              <a:t>matnini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tinglang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63F5A2F-AF2E-9B44-B48C-F692A98F9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8" t="32050" r="48239" b="31367"/>
          <a:stretch/>
        </p:blipFill>
        <p:spPr bwMode="auto">
          <a:xfrm>
            <a:off x="83130" y="58095"/>
            <a:ext cx="1175772" cy="12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5124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957744" y="342914"/>
            <a:ext cx="10256520" cy="7612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1. </a:t>
            </a:r>
            <a:r>
              <a:rPr lang="en-GB" sz="4400" b="1" dirty="0" err="1">
                <a:solidFill>
                  <a:srgbClr val="C00000"/>
                </a:solidFill>
              </a:rPr>
              <a:t>Kimlarni</a:t>
            </a:r>
            <a:r>
              <a:rPr lang="en-GB" sz="4400" b="1" dirty="0">
                <a:solidFill>
                  <a:srgbClr val="C00000"/>
                </a:solidFill>
              </a:rPr>
              <a:t> “</a:t>
            </a:r>
            <a:r>
              <a:rPr lang="en-GB" sz="4400" b="1" dirty="0" err="1">
                <a:solidFill>
                  <a:srgbClr val="C00000"/>
                </a:solidFill>
              </a:rPr>
              <a:t>hunarmand</a:t>
            </a:r>
            <a:r>
              <a:rPr lang="en-GB" sz="4400" b="1" dirty="0">
                <a:solidFill>
                  <a:srgbClr val="C00000"/>
                </a:solidFill>
              </a:rPr>
              <a:t>” deb </a:t>
            </a:r>
            <a:r>
              <a:rPr lang="en-GB" sz="4400" b="1" dirty="0" err="1">
                <a:solidFill>
                  <a:srgbClr val="C00000"/>
                </a:solidFill>
              </a:rPr>
              <a:t>ataymiz</a:t>
            </a:r>
            <a:r>
              <a:rPr lang="en-GB" sz="4400" b="1" dirty="0">
                <a:solidFill>
                  <a:srgbClr val="C00000"/>
                </a:solidFill>
              </a:rPr>
              <a:t>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0552F9-9C21-D449-BC83-FB4D4C27A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93" y="1644123"/>
            <a:ext cx="4009979" cy="4327020"/>
          </a:xfrm>
          <a:prstGeom prst="rect">
            <a:avLst/>
          </a:prstGeom>
        </p:spPr>
      </p:pic>
      <p:sp>
        <p:nvSpPr>
          <p:cNvPr id="22" name="Прямоугольник с двумя учесеченными противолежащими углами 21">
            <a:extLst>
              <a:ext uri="{FF2B5EF4-FFF2-40B4-BE49-F238E27FC236}">
                <a16:creationId xmlns:a16="http://schemas.microsoft.com/office/drawing/2014/main" id="{CF2D89D5-B598-9D4B-8E71-8E682551E3B5}"/>
              </a:ext>
            </a:extLst>
          </p:cNvPr>
          <p:cNvSpPr/>
          <p:nvPr/>
        </p:nvSpPr>
        <p:spPr>
          <a:xfrm>
            <a:off x="4586613" y="1506681"/>
            <a:ext cx="6431907" cy="4802375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</a:rPr>
              <a:t>Hunarmandchilik</a:t>
            </a:r>
            <a:r>
              <a:rPr lang="en-GB" sz="3600" b="1" dirty="0">
                <a:solidFill>
                  <a:srgbClr val="7030A0"/>
                </a:solidFill>
              </a:rPr>
              <a:t>  — </a:t>
            </a:r>
            <a:r>
              <a:rPr lang="en-GB" sz="3600" b="1">
                <a:solidFill>
                  <a:srgbClr val="7030A0"/>
                </a:solidFill>
              </a:rPr>
              <a:t>milliy-anʼanaviy</a:t>
            </a:r>
            <a:r>
              <a:rPr lang="en-GB" sz="3600" b="1" dirty="0">
                <a:solidFill>
                  <a:srgbClr val="7030A0"/>
                </a:solidFill>
              </a:rPr>
              <a:t>  </a:t>
            </a:r>
            <a:r>
              <a:rPr lang="en-GB" sz="3600" b="1" dirty="0" err="1">
                <a:solidFill>
                  <a:srgbClr val="7030A0"/>
                </a:solidFill>
              </a:rPr>
              <a:t>mahsulot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ishlab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chiqarish</a:t>
            </a:r>
            <a:r>
              <a:rPr lang="en-GB" sz="3600" b="1" dirty="0">
                <a:solidFill>
                  <a:srgbClr val="7030A0"/>
                </a:solidFill>
              </a:rPr>
              <a:t>, </a:t>
            </a:r>
            <a:r>
              <a:rPr lang="en-GB" sz="3600" b="1" dirty="0" err="1">
                <a:solidFill>
                  <a:srgbClr val="7030A0"/>
                </a:solidFill>
              </a:rPr>
              <a:t>oddiy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mehnat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qurollari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yordamida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yakka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tartibda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va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qoʻl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mehnatiga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asoslangan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sanoat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turi</a:t>
            </a:r>
            <a:r>
              <a:rPr lang="en-GB" sz="3600" b="1" dirty="0">
                <a:solidFill>
                  <a:srgbClr val="7030A0"/>
                </a:solidFill>
              </a:rPr>
              <a:t>; </a:t>
            </a:r>
            <a:r>
              <a:rPr lang="en-GB" sz="3600" b="1" dirty="0" err="1">
                <a:solidFill>
                  <a:srgbClr val="7030A0"/>
                </a:solidFill>
              </a:rPr>
              <a:t>shunday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mahsulotlar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tayyorlanadigan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kasblarning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umumiy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nomi</a:t>
            </a:r>
            <a:r>
              <a:rPr lang="en-GB" sz="3600" b="1" dirty="0">
                <a:solidFill>
                  <a:srgbClr val="7030A0"/>
                </a:solidFill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81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300" y="35082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 descr="Потомственные кузнецы Бухары (фото)">
            <a:extLst>
              <a:ext uri="{FF2B5EF4-FFF2-40B4-BE49-F238E27FC236}">
                <a16:creationId xmlns:a16="http://schemas.microsoft.com/office/drawing/2014/main" id="{FA49D363-BED1-CC43-8D92-DDEA9BB51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08"/>
          <a:stretch/>
        </p:blipFill>
        <p:spPr bwMode="auto">
          <a:xfrm>
            <a:off x="938407" y="1549883"/>
            <a:ext cx="2392837" cy="23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ttery. kulolchilik ustalari. Asosiy isboti idish">
            <a:extLst>
              <a:ext uri="{FF2B5EF4-FFF2-40B4-BE49-F238E27FC236}">
                <a16:creationId xmlns:a16="http://schemas.microsoft.com/office/drawing/2014/main" id="{D8512A0E-8463-8847-9B56-2D0C35184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3461" r="-16784" b="40300"/>
          <a:stretch/>
        </p:blipFill>
        <p:spPr bwMode="auto">
          <a:xfrm>
            <a:off x="4687412" y="1807366"/>
            <a:ext cx="2494186" cy="21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Монтировка – Компания Ювелир-Проект">
            <a:extLst>
              <a:ext uri="{FF2B5EF4-FFF2-40B4-BE49-F238E27FC236}">
                <a16:creationId xmlns:a16="http://schemas.microsoft.com/office/drawing/2014/main" id="{85E4F6D3-9F8A-D74D-A816-8A26F72FE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7" b="12512"/>
          <a:stretch/>
        </p:blipFill>
        <p:spPr bwMode="auto">
          <a:xfrm>
            <a:off x="7992593" y="1810222"/>
            <a:ext cx="2385768" cy="20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Yuridik shaxs tashkil etmasdan shugʻullanish mumkin boʻlgan faoliyat  turlari koʻpaytirildi - Xalq so&amp;#39;zi">
            <a:extLst>
              <a:ext uri="{FF2B5EF4-FFF2-40B4-BE49-F238E27FC236}">
                <a16:creationId xmlns:a16="http://schemas.microsoft.com/office/drawing/2014/main" id="{C3ABD7E2-E4A1-FF43-904D-D8A5E4D2E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r="18799" b="13937"/>
          <a:stretch/>
        </p:blipFill>
        <p:spPr bwMode="auto">
          <a:xfrm>
            <a:off x="1383466" y="4056953"/>
            <a:ext cx="2490326" cy="24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Gilamboblik chevarlar">
            <a:extLst>
              <a:ext uri="{FF2B5EF4-FFF2-40B4-BE49-F238E27FC236}">
                <a16:creationId xmlns:a16="http://schemas.microsoft.com/office/drawing/2014/main" id="{9847DD41-E2AC-414C-A2F9-E95D1C7E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9315" r="28030" b="3712"/>
          <a:stretch/>
        </p:blipFill>
        <p:spPr bwMode="auto">
          <a:xfrm>
            <a:off x="4557118" y="4155153"/>
            <a:ext cx="2490326" cy="22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Gilamdo&amp;#39;zlik | Xiva">
            <a:extLst>
              <a:ext uri="{FF2B5EF4-FFF2-40B4-BE49-F238E27FC236}">
                <a16:creationId xmlns:a16="http://schemas.microsoft.com/office/drawing/2014/main" id="{F9568080-52ED-6941-B4E5-933C13E2A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2" r="35224" b="10266"/>
          <a:stretch/>
        </p:blipFill>
        <p:spPr bwMode="auto">
          <a:xfrm>
            <a:off x="8215209" y="4109810"/>
            <a:ext cx="1839511" cy="23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9516472-799B-C74A-BBDF-819AC0C4910C}"/>
              </a:ext>
            </a:extLst>
          </p:cNvPr>
          <p:cNvSpPr/>
          <p:nvPr/>
        </p:nvSpPr>
        <p:spPr>
          <a:xfrm>
            <a:off x="2697480" y="487680"/>
            <a:ext cx="6750793" cy="9049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“</a:t>
            </a:r>
            <a:r>
              <a:rPr lang="en-GB" sz="4400" b="1" dirty="0" err="1">
                <a:solidFill>
                  <a:srgbClr val="7030A0"/>
                </a:solidFill>
              </a:rPr>
              <a:t>O‘zbek</a:t>
            </a:r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4400" b="1" dirty="0" err="1">
                <a:solidFill>
                  <a:srgbClr val="7030A0"/>
                </a:solidFill>
              </a:rPr>
              <a:t>hunarmandlari</a:t>
            </a:r>
            <a:r>
              <a:rPr lang="en-GB" sz="4400" b="1" dirty="0">
                <a:solidFill>
                  <a:srgbClr val="7030A0"/>
                </a:solidFill>
              </a:rPr>
              <a:t>”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34291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083FBDB-1EE7-3E46-B419-557AA550A47D}"/>
              </a:ext>
            </a:extLst>
          </p:cNvPr>
          <p:cNvSpPr/>
          <p:nvPr/>
        </p:nvSpPr>
        <p:spPr>
          <a:xfrm>
            <a:off x="1143000" y="504678"/>
            <a:ext cx="9616440" cy="13012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2. </a:t>
            </a:r>
            <a:r>
              <a:rPr lang="en-GB" sz="4000" b="1" dirty="0" err="1">
                <a:solidFill>
                  <a:srgbClr val="C00000"/>
                </a:solidFill>
              </a:rPr>
              <a:t>Hunarmand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yasagan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buyum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qanday</a:t>
            </a:r>
            <a:endParaRPr lang="en-GB" sz="4000" b="1" dirty="0">
              <a:solidFill>
                <a:srgbClr val="C00000"/>
              </a:solidFill>
            </a:endParaRPr>
          </a:p>
          <a:p>
            <a:pPr algn="ctr"/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bo‘lishi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kerak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9670BAEA-A1B1-B844-ABD3-D5B6BDF56993}"/>
              </a:ext>
            </a:extLst>
          </p:cNvPr>
          <p:cNvSpPr/>
          <p:nvPr/>
        </p:nvSpPr>
        <p:spPr>
          <a:xfrm>
            <a:off x="1158240" y="1982958"/>
            <a:ext cx="9616440" cy="13012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3. </a:t>
            </a:r>
            <a:r>
              <a:rPr lang="en-GB" sz="4000" b="1" dirty="0" err="1">
                <a:solidFill>
                  <a:srgbClr val="C00000"/>
                </a:solidFill>
              </a:rPr>
              <a:t>Shaharlarimiz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qanday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hunarmandchilik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markazlari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bor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B5F29A78-91A0-284A-9B94-170D7B33D6A5}"/>
              </a:ext>
            </a:extLst>
          </p:cNvPr>
          <p:cNvSpPr/>
          <p:nvPr/>
        </p:nvSpPr>
        <p:spPr>
          <a:xfrm>
            <a:off x="1203960" y="3537438"/>
            <a:ext cx="9616440" cy="1301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4. </a:t>
            </a:r>
            <a:r>
              <a:rPr lang="en-GB" sz="4000" b="1" dirty="0" err="1">
                <a:solidFill>
                  <a:srgbClr val="C00000"/>
                </a:solidFill>
              </a:rPr>
              <a:t>Qaysi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shaharlarda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yirik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hunarmandchilik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markazlari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bor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C526B63C-5645-BC40-BD46-6D03E1BF5C04}"/>
              </a:ext>
            </a:extLst>
          </p:cNvPr>
          <p:cNvSpPr/>
          <p:nvPr/>
        </p:nvSpPr>
        <p:spPr>
          <a:xfrm>
            <a:off x="1188720" y="5030958"/>
            <a:ext cx="9616440" cy="13012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5. </a:t>
            </a:r>
            <a:r>
              <a:rPr lang="en-GB" sz="4000" b="1" dirty="0" err="1">
                <a:solidFill>
                  <a:srgbClr val="C00000"/>
                </a:solidFill>
              </a:rPr>
              <a:t>Sayyohlar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hunarmandlarning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ishiga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qarab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nimalarni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bilib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oladi</a:t>
            </a:r>
            <a:r>
              <a:rPr lang="en-GB" sz="4000" b="1" dirty="0">
                <a:solidFill>
                  <a:srgbClr val="C00000"/>
                </a:solidFill>
              </a:rPr>
              <a:t>?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28295" y="342914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59311" y="4969827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учесеченными противолежащими углами 2">
            <a:extLst>
              <a:ext uri="{FF2B5EF4-FFF2-40B4-BE49-F238E27FC236}">
                <a16:creationId xmlns:a16="http://schemas.microsoft.com/office/drawing/2014/main" id="{56E2F266-6AAC-F44D-88F5-31A4332AE1E6}"/>
              </a:ext>
            </a:extLst>
          </p:cNvPr>
          <p:cNvSpPr/>
          <p:nvPr/>
        </p:nvSpPr>
        <p:spPr>
          <a:xfrm>
            <a:off x="897316" y="986923"/>
            <a:ext cx="1304017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Xiva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с двумя учесеченными противолежащими углами 18">
            <a:extLst>
              <a:ext uri="{FF2B5EF4-FFF2-40B4-BE49-F238E27FC236}">
                <a16:creationId xmlns:a16="http://schemas.microsoft.com/office/drawing/2014/main" id="{8389FFD3-ADE0-E743-9ABF-452A6ACD3AD7}"/>
              </a:ext>
            </a:extLst>
          </p:cNvPr>
          <p:cNvSpPr/>
          <p:nvPr/>
        </p:nvSpPr>
        <p:spPr>
          <a:xfrm>
            <a:off x="744926" y="2036792"/>
            <a:ext cx="2653861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Marg‘ilon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с двумя учесеченными противолежащими углами 21">
            <a:extLst>
              <a:ext uri="{FF2B5EF4-FFF2-40B4-BE49-F238E27FC236}">
                <a16:creationId xmlns:a16="http://schemas.microsoft.com/office/drawing/2014/main" id="{6D61AE8F-4234-B248-9008-8E5ED61D29E7}"/>
              </a:ext>
            </a:extLst>
          </p:cNvPr>
          <p:cNvSpPr/>
          <p:nvPr/>
        </p:nvSpPr>
        <p:spPr>
          <a:xfrm>
            <a:off x="812655" y="2934258"/>
            <a:ext cx="2079888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Buxoro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3" name="Прямоугольник с двумя учесеченными противолежащими углами 22">
            <a:extLst>
              <a:ext uri="{FF2B5EF4-FFF2-40B4-BE49-F238E27FC236}">
                <a16:creationId xmlns:a16="http://schemas.microsoft.com/office/drawing/2014/main" id="{31EC1A89-BF3D-8F4B-B22C-A82F4D830AA6}"/>
              </a:ext>
            </a:extLst>
          </p:cNvPr>
          <p:cNvSpPr/>
          <p:nvPr/>
        </p:nvSpPr>
        <p:spPr>
          <a:xfrm>
            <a:off x="626393" y="4729186"/>
            <a:ext cx="1766464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Chust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6" name="Прямоугольник с двумя учесеченными противолежащими углами 25">
            <a:extLst>
              <a:ext uri="{FF2B5EF4-FFF2-40B4-BE49-F238E27FC236}">
                <a16:creationId xmlns:a16="http://schemas.microsoft.com/office/drawing/2014/main" id="{7F55F610-6B04-E840-9F82-36EDCD3DCFDF}"/>
              </a:ext>
            </a:extLst>
          </p:cNvPr>
          <p:cNvSpPr/>
          <p:nvPr/>
        </p:nvSpPr>
        <p:spPr>
          <a:xfrm>
            <a:off x="642885" y="3831720"/>
            <a:ext cx="2590947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Toshkent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7" name="Прямоугольник с двумя учесеченными противолежащими углами 26">
            <a:extLst>
              <a:ext uri="{FF2B5EF4-FFF2-40B4-BE49-F238E27FC236}">
                <a16:creationId xmlns:a16="http://schemas.microsoft.com/office/drawing/2014/main" id="{84ACBF95-2DEF-1143-AE9C-160F1EC55CBA}"/>
              </a:ext>
            </a:extLst>
          </p:cNvPr>
          <p:cNvSpPr/>
          <p:nvPr/>
        </p:nvSpPr>
        <p:spPr>
          <a:xfrm>
            <a:off x="6129715" y="919189"/>
            <a:ext cx="2367897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Andijon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8" name="Прямоугольник с двумя учесеченными противолежащими углами 27">
            <a:extLst>
              <a:ext uri="{FF2B5EF4-FFF2-40B4-BE49-F238E27FC236}">
                <a16:creationId xmlns:a16="http://schemas.microsoft.com/office/drawing/2014/main" id="{B2FEEB6D-4B97-7647-A399-D46C60244BFB}"/>
              </a:ext>
            </a:extLst>
          </p:cNvPr>
          <p:cNvSpPr/>
          <p:nvPr/>
        </p:nvSpPr>
        <p:spPr>
          <a:xfrm>
            <a:off x="1129578" y="5684797"/>
            <a:ext cx="2132068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Rishton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29" name="Прямоугольник с двумя учесеченными противолежащими углами 28">
            <a:extLst>
              <a:ext uri="{FF2B5EF4-FFF2-40B4-BE49-F238E27FC236}">
                <a16:creationId xmlns:a16="http://schemas.microsoft.com/office/drawing/2014/main" id="{3C539819-BA15-414E-B8B5-8AADB0801E27}"/>
              </a:ext>
            </a:extLst>
          </p:cNvPr>
          <p:cNvSpPr/>
          <p:nvPr/>
        </p:nvSpPr>
        <p:spPr>
          <a:xfrm>
            <a:off x="6163585" y="1918250"/>
            <a:ext cx="1905732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Qarshi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0" name="Прямоугольник с двумя учесеченными противолежащими углами 29">
            <a:extLst>
              <a:ext uri="{FF2B5EF4-FFF2-40B4-BE49-F238E27FC236}">
                <a16:creationId xmlns:a16="http://schemas.microsoft.com/office/drawing/2014/main" id="{04BF987E-F371-6C45-B1EE-952FD8414750}"/>
              </a:ext>
            </a:extLst>
          </p:cNvPr>
          <p:cNvSpPr/>
          <p:nvPr/>
        </p:nvSpPr>
        <p:spPr>
          <a:xfrm>
            <a:off x="6231320" y="2934250"/>
            <a:ext cx="2126450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Termiz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1" name="Прямоугольник с двумя учесеченными противолежащими углами 30">
            <a:extLst>
              <a:ext uri="{FF2B5EF4-FFF2-40B4-BE49-F238E27FC236}">
                <a16:creationId xmlns:a16="http://schemas.microsoft.com/office/drawing/2014/main" id="{D3FA5920-D350-844D-AF21-167EDFA88121}"/>
              </a:ext>
            </a:extLst>
          </p:cNvPr>
          <p:cNvSpPr/>
          <p:nvPr/>
        </p:nvSpPr>
        <p:spPr>
          <a:xfrm>
            <a:off x="6403061" y="3814786"/>
            <a:ext cx="1988580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7030A0"/>
                </a:solidFill>
              </a:rPr>
              <a:t>Navoiy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2" name="Прямоугольник с двумя учесеченными противолежащими углами 31">
            <a:extLst>
              <a:ext uri="{FF2B5EF4-FFF2-40B4-BE49-F238E27FC236}">
                <a16:creationId xmlns:a16="http://schemas.microsoft.com/office/drawing/2014/main" id="{F0E580F8-D6FF-A742-9A72-7AEBF21E8F73}"/>
              </a:ext>
            </a:extLst>
          </p:cNvPr>
          <p:cNvSpPr/>
          <p:nvPr/>
        </p:nvSpPr>
        <p:spPr>
          <a:xfrm>
            <a:off x="5909596" y="4779975"/>
            <a:ext cx="3034851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Samarqand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3" name="Прямоугольник с двумя учесеченными противолежащими углами 32">
            <a:extLst>
              <a:ext uri="{FF2B5EF4-FFF2-40B4-BE49-F238E27FC236}">
                <a16:creationId xmlns:a16="http://schemas.microsoft.com/office/drawing/2014/main" id="{818F8308-692B-6B44-8507-A7671867DD33}"/>
              </a:ext>
            </a:extLst>
          </p:cNvPr>
          <p:cNvSpPr/>
          <p:nvPr/>
        </p:nvSpPr>
        <p:spPr>
          <a:xfrm>
            <a:off x="6536120" y="5660517"/>
            <a:ext cx="2126450" cy="74528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7030A0"/>
                </a:solidFill>
              </a:rPr>
              <a:t>Nukus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AA82FA9-0E43-BE48-8736-98609B67FD3F}"/>
              </a:ext>
            </a:extLst>
          </p:cNvPr>
          <p:cNvSpPr/>
          <p:nvPr/>
        </p:nvSpPr>
        <p:spPr>
          <a:xfrm>
            <a:off x="2384244" y="853844"/>
            <a:ext cx="2882023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gilamchilik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58B5AE9-A437-EC48-968F-1D21DB5D3ADC}"/>
              </a:ext>
            </a:extLst>
          </p:cNvPr>
          <p:cNvSpPr/>
          <p:nvPr/>
        </p:nvSpPr>
        <p:spPr>
          <a:xfrm>
            <a:off x="3504829" y="1918250"/>
            <a:ext cx="2519560" cy="7602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ipakchilik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1F2D4C0-07E6-424D-98BA-87B683C5038F}"/>
              </a:ext>
            </a:extLst>
          </p:cNvPr>
          <p:cNvSpPr/>
          <p:nvPr/>
        </p:nvSpPr>
        <p:spPr>
          <a:xfrm>
            <a:off x="3088808" y="2932927"/>
            <a:ext cx="2519560" cy="7602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zargarlik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B7A6A69-53A0-4147-9346-67A73747B665}"/>
              </a:ext>
            </a:extLst>
          </p:cNvPr>
          <p:cNvSpPr/>
          <p:nvPr/>
        </p:nvSpPr>
        <p:spPr>
          <a:xfrm>
            <a:off x="2380886" y="4780456"/>
            <a:ext cx="3206969" cy="72539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pichoqchilik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EF0C8707-7BBD-504C-83E5-9A665B8CBCC6}"/>
              </a:ext>
            </a:extLst>
          </p:cNvPr>
          <p:cNvSpPr/>
          <p:nvPr/>
        </p:nvSpPr>
        <p:spPr>
          <a:xfrm>
            <a:off x="3434986" y="5673210"/>
            <a:ext cx="2796334" cy="745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kulolchilik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2DEEEC1-7346-DB41-BAC2-F71BAA2BE884}"/>
              </a:ext>
            </a:extLst>
          </p:cNvPr>
          <p:cNvSpPr/>
          <p:nvPr/>
        </p:nvSpPr>
        <p:spPr>
          <a:xfrm>
            <a:off x="3261646" y="3794986"/>
            <a:ext cx="3034851" cy="6809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duradgorlik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B16C6FF1-1880-794E-A2B1-2916AB72C247}"/>
              </a:ext>
            </a:extLst>
          </p:cNvPr>
          <p:cNvSpPr/>
          <p:nvPr/>
        </p:nvSpPr>
        <p:spPr>
          <a:xfrm>
            <a:off x="8632635" y="870778"/>
            <a:ext cx="3131069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tandirchilik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EAAAD878-FE67-E148-B573-3AE55818D9DB}"/>
              </a:ext>
            </a:extLst>
          </p:cNvPr>
          <p:cNvSpPr/>
          <p:nvPr/>
        </p:nvSpPr>
        <p:spPr>
          <a:xfrm>
            <a:off x="8170916" y="1937580"/>
            <a:ext cx="3377756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so‘zanachilik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BE739D32-0C0C-DC43-8ADB-5370332ABDBE}"/>
              </a:ext>
            </a:extLst>
          </p:cNvPr>
          <p:cNvSpPr/>
          <p:nvPr/>
        </p:nvSpPr>
        <p:spPr>
          <a:xfrm>
            <a:off x="8446369" y="2919711"/>
            <a:ext cx="3102303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kashtachilik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2778DBB-3F5C-8B43-AD66-6618E356364B}"/>
              </a:ext>
            </a:extLst>
          </p:cNvPr>
          <p:cNvSpPr/>
          <p:nvPr/>
        </p:nvSpPr>
        <p:spPr>
          <a:xfrm>
            <a:off x="8344626" y="3817176"/>
            <a:ext cx="3446892" cy="84426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sangtaroshlik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5DDE0829-CE8D-B147-A08F-151D8A9A0075}"/>
              </a:ext>
            </a:extLst>
          </p:cNvPr>
          <p:cNvSpPr/>
          <p:nvPr/>
        </p:nvSpPr>
        <p:spPr>
          <a:xfrm>
            <a:off x="8967370" y="4799311"/>
            <a:ext cx="2801292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temirchilik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BBA6322F-81F0-F546-98B1-DF08264FD616}"/>
              </a:ext>
            </a:extLst>
          </p:cNvPr>
          <p:cNvSpPr/>
          <p:nvPr/>
        </p:nvSpPr>
        <p:spPr>
          <a:xfrm>
            <a:off x="8717303" y="5629037"/>
            <a:ext cx="2560298" cy="7599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</a:rPr>
              <a:t>ko‘nchilik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" y="-19175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0095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9516472-799B-C74A-BBDF-819AC0C4910C}"/>
              </a:ext>
            </a:extLst>
          </p:cNvPr>
          <p:cNvSpPr/>
          <p:nvPr/>
        </p:nvSpPr>
        <p:spPr>
          <a:xfrm>
            <a:off x="832419" y="479534"/>
            <a:ext cx="10582341" cy="11645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2. </a:t>
            </a:r>
            <a:r>
              <a:rPr lang="en-GB" sz="3600" b="1" dirty="0" err="1">
                <a:solidFill>
                  <a:srgbClr val="7030A0"/>
                </a:solidFill>
              </a:rPr>
              <a:t>Berilgan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so‘zlarga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mos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keluvchi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qo‘shimchalarni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aniqlang</a:t>
            </a:r>
            <a:r>
              <a:rPr lang="en-GB" sz="3600" b="1" dirty="0">
                <a:solidFill>
                  <a:srgbClr val="7030A0"/>
                </a:solidFill>
              </a:rPr>
              <a:t>. </a:t>
            </a:r>
            <a:r>
              <a:rPr lang="en-GB" sz="3600" b="1" dirty="0" err="1">
                <a:solidFill>
                  <a:srgbClr val="7030A0"/>
                </a:solidFill>
              </a:rPr>
              <a:t>Ular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ishtirokida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gaplar</a:t>
            </a:r>
            <a:r>
              <a:rPr lang="en-GB" sz="3600" b="1">
                <a:solidFill>
                  <a:srgbClr val="7030A0"/>
                </a:solidFill>
              </a:rPr>
              <a:t> tuzib</a:t>
            </a:r>
            <a:r>
              <a:rPr lang="en-GB" sz="3600" b="1" dirty="0">
                <a:solidFill>
                  <a:srgbClr val="7030A0"/>
                </a:solidFill>
              </a:rPr>
              <a:t>, </a:t>
            </a:r>
            <a:r>
              <a:rPr lang="en-GB" sz="3600" b="1" dirty="0" err="1">
                <a:solidFill>
                  <a:srgbClr val="7030A0"/>
                </a:solidFill>
              </a:rPr>
              <a:t>yozing</a:t>
            </a:r>
            <a:r>
              <a:rPr lang="en-GB" sz="3600" b="1" dirty="0">
                <a:solidFill>
                  <a:srgbClr val="7030A0"/>
                </a:solidFill>
              </a:rPr>
              <a:t>.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40EB0C0-9822-CA46-A329-490AEFE26DA4}"/>
              </a:ext>
            </a:extLst>
          </p:cNvPr>
          <p:cNvSpPr/>
          <p:nvPr/>
        </p:nvSpPr>
        <p:spPr>
          <a:xfrm>
            <a:off x="629636" y="3513502"/>
            <a:ext cx="1884507" cy="6876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zar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15C9101-0303-1A40-AC3F-AAC4FD67E0B6}"/>
              </a:ext>
            </a:extLst>
          </p:cNvPr>
          <p:cNvSpPr/>
          <p:nvPr/>
        </p:nvSpPr>
        <p:spPr>
          <a:xfrm>
            <a:off x="6437348" y="2119891"/>
            <a:ext cx="2215581" cy="752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gilam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BA855B4-D90B-B149-A1B4-6B6F984215F4}"/>
              </a:ext>
            </a:extLst>
          </p:cNvPr>
          <p:cNvSpPr/>
          <p:nvPr/>
        </p:nvSpPr>
        <p:spPr>
          <a:xfrm>
            <a:off x="6415765" y="3432221"/>
            <a:ext cx="2365879" cy="6876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pichoq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BE18E1-5614-AC44-B3EE-1D1E562B7F08}"/>
              </a:ext>
            </a:extLst>
          </p:cNvPr>
          <p:cNvSpPr/>
          <p:nvPr/>
        </p:nvSpPr>
        <p:spPr>
          <a:xfrm>
            <a:off x="536496" y="2082636"/>
            <a:ext cx="2588182" cy="6876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do‘ppi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46DC75B-0BD8-C04A-951E-811078862C28}"/>
              </a:ext>
            </a:extLst>
          </p:cNvPr>
          <p:cNvSpPr/>
          <p:nvPr/>
        </p:nvSpPr>
        <p:spPr>
          <a:xfrm>
            <a:off x="3480971" y="3381663"/>
            <a:ext cx="1701345" cy="815295"/>
          </a:xfrm>
          <a:prstGeom prst="ellips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 soz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E67B8DDC-43D0-6448-8809-48F16BF28911}"/>
              </a:ext>
            </a:extLst>
          </p:cNvPr>
          <p:cNvSpPr/>
          <p:nvPr/>
        </p:nvSpPr>
        <p:spPr>
          <a:xfrm>
            <a:off x="9037320" y="3945543"/>
            <a:ext cx="1590736" cy="815295"/>
          </a:xfrm>
          <a:prstGeom prst="ellips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 gar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D602E54-C6C4-6C4B-BDF6-1948567AFDD8}"/>
              </a:ext>
            </a:extLst>
          </p:cNvPr>
          <p:cNvSpPr/>
          <p:nvPr/>
        </p:nvSpPr>
        <p:spPr>
          <a:xfrm>
            <a:off x="4130660" y="4986944"/>
            <a:ext cx="2027701" cy="815295"/>
          </a:xfrm>
          <a:prstGeom prst="ellips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do‘z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DA31D06-ADD3-BA49-9DA2-D0CB603D65C7}"/>
              </a:ext>
            </a:extLst>
          </p:cNvPr>
          <p:cNvSpPr/>
          <p:nvPr/>
        </p:nvSpPr>
        <p:spPr>
          <a:xfrm>
            <a:off x="9199340" y="5413664"/>
            <a:ext cx="2278367" cy="815295"/>
          </a:xfrm>
          <a:prstGeom prst="ellips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chilik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8307 -0.4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-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949 L 0.11627 0.02916 C 0.14049 0.03773 0.17695 0.04328 0.21523 0.04328 C 0.25885 0.04328 0.29362 0.03773 0.31797 0.02916 L 0.43502 -0.0094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4375 -0.46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36 -0.08541 C -0.05091 -0.07361 -0.03086 -0.0618 -0.02227 -0.04722 C -0.01341 -0.03078 -0.00911 -0.01157 -0.00456 0.00764 C -0.00026 0.02685 -0.00456 0.04329 -0.00911 0.06111 C -0.01341 0.07709 -0.02005 0.09491 -0.03542 0.10972 C -0.0487 0.12431 -0.0707 0.13634 -0.09479 0.14537 C -0.1168 0.15417 -0.14323 0.15996 -0.16953 0.1632 C -0.19596 0.16574 -0.22253 0.16574 -0.24661 0.1632 C -0.27292 0.15996 -0.2974 0.15278 -0.31706 0.14074 C -0.33685 0.13056 -0.3543 0.11713 -0.36328 0.1007 C -0.37435 0.08611 -0.37865 0.06551 -0.37865 0.04908 C -0.38099 0.03287 -0.37865 0.01343 -0.36758 -0.00254 C -0.35664 -0.01736 -0.33685 -0.0294 -0.31055 -0.03518 C -0.28411 -0.03958 -0.25755 -0.03379 -0.23997 -0.02361 C -0.22461 -0.01296 -0.21367 0.00324 -0.21133 0.02246 C -0.21133 0.0419 -0.21367 0.05926 -0.22461 0.07431 C -0.23568 0.08912 -0.23346 0.0919 -0.2776 0.11134 C -0.31706 0.13195 -0.35664 0.12616 -0.38099 0.12755 C -0.40508 0.12755 -0.42487 0.12176 -0.44922 0.11574 C -0.47552 0.10834 -0.49766 0.09491 -0.51276 0.08287 C -0.52825 0.0713 -0.5349 0.05648 -0.54375 0.03287 C -0.55026 0.00903 -0.55026 -0.00254 -0.55026 -0.02037 C -0.55026 -0.03819 -0.55026 -0.05602 -0.55026 -0.07361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169</Words>
  <Application>Microsoft Macintosh PowerPoint</Application>
  <PresentationFormat>Широкоэкранный</PresentationFormat>
  <Paragraphs>46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5</cp:revision>
  <dcterms:created xsi:type="dcterms:W3CDTF">2021-10-19T16:48:12Z</dcterms:created>
  <dcterms:modified xsi:type="dcterms:W3CDTF">2021-10-20T11:15:48Z</dcterms:modified>
</cp:coreProperties>
</file>