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764" r:id="rId4"/>
    <p:sldId id="765" r:id="rId5"/>
    <p:sldId id="756" r:id="rId6"/>
    <p:sldId id="766" r:id="rId7"/>
    <p:sldId id="769" r:id="rId8"/>
    <p:sldId id="770" r:id="rId9"/>
    <p:sldId id="776" r:id="rId10"/>
    <p:sldId id="529" r:id="rId11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CCFFFF"/>
    <a:srgbClr val="0807E3"/>
    <a:srgbClr val="FF00FF"/>
    <a:srgbClr val="00FF00"/>
    <a:srgbClr val="0000CC"/>
    <a:srgbClr val="FFCCFF"/>
    <a:srgbClr val="000066"/>
    <a:srgbClr val="FF99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02386" y="212884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Kasblar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Изображения Профессия | Бесплатные векторы, стоковые фото и PS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7" t="14772" r="11494" b="13246"/>
          <a:stretch/>
        </p:blipFill>
        <p:spPr bwMode="auto">
          <a:xfrm>
            <a:off x="638298" y="2064567"/>
            <a:ext cx="9789880" cy="343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45537" y="5238421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104-dars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47792" y="1075557"/>
            <a:ext cx="1083673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O‘tilganlarni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takrorlab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bilimlarni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mustahkamlaymiz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4" y="393826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68240" y="-68240"/>
            <a:ext cx="1455612" cy="1537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89396" y="393826"/>
            <a:ext cx="100494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egasi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ekanini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23590" y="1660770"/>
            <a:ext cx="4153842" cy="646331"/>
          </a:xfrm>
          <a:prstGeom prst="rect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kiyimlar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tikadi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23590" y="3191623"/>
            <a:ext cx="4180245" cy="646331"/>
          </a:xfrm>
          <a:prstGeom prst="rect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qo‘shiq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aytadi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23590" y="4052884"/>
            <a:ext cx="4180245" cy="646331"/>
          </a:xfrm>
          <a:prstGeom prst="rect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ko‘chatlar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ekadi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23590" y="2448600"/>
            <a:ext cx="4153842" cy="646331"/>
          </a:xfrm>
          <a:prstGeom prst="rect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chizadi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7926552" y="1348343"/>
            <a:ext cx="3316404" cy="726742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8215946" y="1243943"/>
            <a:ext cx="27458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rassom</a:t>
            </a:r>
            <a:endParaRPr lang="ru-RU" sz="44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123590" y="4803511"/>
            <a:ext cx="4180245" cy="646331"/>
          </a:xfrm>
          <a:prstGeom prst="rect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soch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turmaklaydi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7926552" y="2179485"/>
            <a:ext cx="3316404" cy="726742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8215946" y="2075085"/>
            <a:ext cx="27458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tikuvchi</a:t>
            </a:r>
            <a:endParaRPr lang="ru-RU" sz="44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7926552" y="3094126"/>
            <a:ext cx="3316404" cy="726742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8215946" y="2989726"/>
            <a:ext cx="27458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og‘bon</a:t>
            </a:r>
            <a:endParaRPr lang="ru-RU" sz="44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>
            <a:off x="7922429" y="5030741"/>
            <a:ext cx="3316404" cy="726742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с двумя скругленными противолежащими углами 28"/>
          <p:cNvSpPr/>
          <p:nvPr/>
        </p:nvSpPr>
        <p:spPr>
          <a:xfrm>
            <a:off x="7922429" y="4063450"/>
            <a:ext cx="3316404" cy="726742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8207700" y="4941151"/>
            <a:ext cx="27458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o‘shiqchi</a:t>
            </a:r>
            <a:endParaRPr lang="ru-RU" sz="44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207700" y="3967914"/>
            <a:ext cx="27458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sartarosh</a:t>
            </a:r>
            <a:endParaRPr lang="ru-RU" sz="44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Picture 2" descr="D:\ВИДЕО ДАРС 2 БОСКИЧ\фон 4 синф\рррррр фон\рр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72" y="1840400"/>
            <a:ext cx="2266084" cy="336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Прямая со стрелкой 31"/>
          <p:cNvCxnSpPr/>
          <p:nvPr/>
        </p:nvCxnSpPr>
        <p:spPr>
          <a:xfrm flipV="1">
            <a:off x="5304728" y="1828800"/>
            <a:ext cx="2599428" cy="1015726"/>
          </a:xfrm>
          <a:prstGeom prst="straightConnector1">
            <a:avLst/>
          </a:prstGeom>
          <a:ln w="7620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309353" y="1981618"/>
            <a:ext cx="2599428" cy="790147"/>
          </a:xfrm>
          <a:prstGeom prst="straightConnector1">
            <a:avLst/>
          </a:prstGeom>
          <a:ln w="762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5331749" y="3491583"/>
            <a:ext cx="2594803" cy="829211"/>
          </a:xfrm>
          <a:prstGeom prst="straightConnector1">
            <a:avLst/>
          </a:prstGeom>
          <a:ln w="76200">
            <a:solidFill>
              <a:srgbClr val="0807E3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5323001" y="3523423"/>
            <a:ext cx="2603551" cy="2058511"/>
          </a:xfrm>
          <a:prstGeom prst="straightConnector1">
            <a:avLst/>
          </a:prstGeom>
          <a:ln w="76200">
            <a:solidFill>
              <a:srgbClr val="7030A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5308867" y="4322749"/>
            <a:ext cx="2594803" cy="829211"/>
          </a:xfrm>
          <a:prstGeom prst="straightConnector1">
            <a:avLst/>
          </a:prstGeom>
          <a:ln w="762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208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73724" y="462201"/>
            <a:ext cx="101586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egalari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qayerda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ishlaydilar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68240" y="-68240"/>
            <a:ext cx="1455612" cy="1537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Шестиугольник 3"/>
          <p:cNvSpPr/>
          <p:nvPr/>
        </p:nvSpPr>
        <p:spPr>
          <a:xfrm>
            <a:off x="805218" y="1673526"/>
            <a:ext cx="2838734" cy="714836"/>
          </a:xfrm>
          <a:prstGeom prst="hexagon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075823" y="1666834"/>
            <a:ext cx="2297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sartarosh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Шестиугольник 12"/>
          <p:cNvSpPr/>
          <p:nvPr/>
        </p:nvSpPr>
        <p:spPr>
          <a:xfrm>
            <a:off x="805218" y="2601572"/>
            <a:ext cx="2838734" cy="714836"/>
          </a:xfrm>
          <a:prstGeom prst="hexagon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075823" y="2594880"/>
            <a:ext cx="2297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oshpaz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Шестиугольник 14"/>
          <p:cNvSpPr/>
          <p:nvPr/>
        </p:nvSpPr>
        <p:spPr>
          <a:xfrm>
            <a:off x="805218" y="3505273"/>
            <a:ext cx="2838734" cy="714836"/>
          </a:xfrm>
          <a:prstGeom prst="hexagon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075823" y="3498581"/>
            <a:ext cx="2297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novvoy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Шестиугольник 16"/>
          <p:cNvSpPr/>
          <p:nvPr/>
        </p:nvSpPr>
        <p:spPr>
          <a:xfrm>
            <a:off x="805218" y="4378731"/>
            <a:ext cx="2838734" cy="714836"/>
          </a:xfrm>
          <a:prstGeom prst="hexagon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075823" y="4372039"/>
            <a:ext cx="2297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sotuvchi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Шестиугольник 21"/>
          <p:cNvSpPr/>
          <p:nvPr/>
        </p:nvSpPr>
        <p:spPr>
          <a:xfrm>
            <a:off x="7997588" y="1666834"/>
            <a:ext cx="3766116" cy="714836"/>
          </a:xfrm>
          <a:prstGeom prst="hexagon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8268192" y="1660142"/>
            <a:ext cx="32641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novvoyxonada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Шестиугольник 23"/>
          <p:cNvSpPr/>
          <p:nvPr/>
        </p:nvSpPr>
        <p:spPr>
          <a:xfrm>
            <a:off x="7997588" y="2526376"/>
            <a:ext cx="2838734" cy="714836"/>
          </a:xfrm>
          <a:prstGeom prst="hexagon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8268193" y="2519684"/>
            <a:ext cx="2431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o‘konda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Шестиугольник 27"/>
          <p:cNvSpPr/>
          <p:nvPr/>
        </p:nvSpPr>
        <p:spPr>
          <a:xfrm>
            <a:off x="8017216" y="3426750"/>
            <a:ext cx="3766116" cy="714836"/>
          </a:xfrm>
          <a:prstGeom prst="hexagon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8017216" y="3413582"/>
            <a:ext cx="37661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o‘zallik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salonida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Шестиугольник 29"/>
          <p:cNvSpPr/>
          <p:nvPr/>
        </p:nvSpPr>
        <p:spPr>
          <a:xfrm>
            <a:off x="7997587" y="4466909"/>
            <a:ext cx="2838734" cy="714836"/>
          </a:xfrm>
          <a:prstGeom prst="hexagon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8134065" y="4460217"/>
            <a:ext cx="25657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oshxonada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D:\ВИДЕО ДАРС 2 БОСКИЧ\фон 4 синф\рррррр фон\рр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0739" y="1468807"/>
            <a:ext cx="3289995" cy="4886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>
            <a:stCxn id="4" idx="0"/>
            <a:endCxn id="28" idx="3"/>
          </p:cNvCxnSpPr>
          <p:nvPr/>
        </p:nvCxnSpPr>
        <p:spPr>
          <a:xfrm>
            <a:off x="3643952" y="2030944"/>
            <a:ext cx="4373264" cy="1753224"/>
          </a:xfrm>
          <a:prstGeom prst="straightConnector1">
            <a:avLst/>
          </a:prstGeom>
          <a:ln w="57150">
            <a:solidFill>
              <a:srgbClr val="0000C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3643952" y="2918045"/>
            <a:ext cx="4353635" cy="1906282"/>
          </a:xfrm>
          <a:prstGeom prst="straightConnector1">
            <a:avLst/>
          </a:prstGeom>
          <a:ln w="57150">
            <a:solidFill>
              <a:srgbClr val="0000C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endCxn id="22" idx="3"/>
          </p:cNvCxnSpPr>
          <p:nvPr/>
        </p:nvCxnSpPr>
        <p:spPr>
          <a:xfrm flipV="1">
            <a:off x="3643952" y="2024252"/>
            <a:ext cx="4353636" cy="1838440"/>
          </a:xfrm>
          <a:prstGeom prst="straightConnector1">
            <a:avLst/>
          </a:prstGeom>
          <a:ln w="57150">
            <a:solidFill>
              <a:srgbClr val="0000C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3643952" y="2918045"/>
            <a:ext cx="4353636" cy="1838439"/>
          </a:xfrm>
          <a:prstGeom prst="straightConnector1">
            <a:avLst/>
          </a:prstGeom>
          <a:ln w="57150">
            <a:solidFill>
              <a:srgbClr val="0000C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81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150199" y="65796"/>
            <a:ext cx="1368562" cy="16516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91171" y="364502"/>
            <a:ext cx="101586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takrorlanayotgan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qismlarga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e’tibor</a:t>
            </a:r>
            <a:endParaRPr lang="en-US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aratib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qatorni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сохраненные данные 3"/>
          <p:cNvSpPr/>
          <p:nvPr/>
        </p:nvSpPr>
        <p:spPr>
          <a:xfrm>
            <a:off x="1146311" y="1717455"/>
            <a:ext cx="2401839" cy="1325995"/>
          </a:xfrm>
          <a:prstGeom prst="flowChartOnlineStorage">
            <a:avLst/>
          </a:prstGeom>
          <a:solidFill>
            <a:srgbClr val="FFCCFF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50875" y="1772045"/>
            <a:ext cx="2128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</a:t>
            </a:r>
            <a:endParaRPr lang="ru-RU" sz="5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сохраненные данные 10"/>
          <p:cNvSpPr/>
          <p:nvPr/>
        </p:nvSpPr>
        <p:spPr>
          <a:xfrm>
            <a:off x="1037228" y="3255891"/>
            <a:ext cx="2510922" cy="1436611"/>
          </a:xfrm>
          <a:prstGeom prst="flowChartOnlineStorage">
            <a:avLst/>
          </a:prstGeom>
          <a:solidFill>
            <a:srgbClr val="FFCCFF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сохраненные данные 11"/>
          <p:cNvSpPr/>
          <p:nvPr/>
        </p:nvSpPr>
        <p:spPr>
          <a:xfrm>
            <a:off x="1078171" y="4907268"/>
            <a:ext cx="2510922" cy="1436611"/>
          </a:xfrm>
          <a:prstGeom prst="flowChartOnlineStorage">
            <a:avLst/>
          </a:prstGeom>
          <a:solidFill>
            <a:srgbClr val="FFCCFF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91171" y="3410139"/>
            <a:ext cx="16430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gul</a:t>
            </a:r>
            <a:endParaRPr lang="ru-RU" sz="5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59277" y="5090614"/>
            <a:ext cx="16430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suv</a:t>
            </a:r>
            <a:endParaRPr lang="ru-RU" sz="5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Блок-схема: сохраненные данные 16"/>
          <p:cNvSpPr/>
          <p:nvPr/>
        </p:nvSpPr>
        <p:spPr>
          <a:xfrm>
            <a:off x="3823715" y="1682801"/>
            <a:ext cx="3409266" cy="1436611"/>
          </a:xfrm>
          <a:prstGeom prst="flowChartOnlineStorage">
            <a:avLst/>
          </a:prstGeom>
          <a:solidFill>
            <a:srgbClr val="CCFFFF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137945" y="1741546"/>
            <a:ext cx="24425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boshla</a:t>
            </a:r>
            <a:endParaRPr lang="ru-RU" sz="5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Блок-схема: сохраненные данные 18"/>
          <p:cNvSpPr/>
          <p:nvPr/>
        </p:nvSpPr>
        <p:spPr>
          <a:xfrm>
            <a:off x="3823715" y="3300062"/>
            <a:ext cx="3409266" cy="1436611"/>
          </a:xfrm>
          <a:prstGeom prst="flowChartOnlineStorage">
            <a:avLst/>
          </a:prstGeom>
          <a:solidFill>
            <a:srgbClr val="CCFFFF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сохраненные данные 19"/>
          <p:cNvSpPr/>
          <p:nvPr/>
        </p:nvSpPr>
        <p:spPr>
          <a:xfrm>
            <a:off x="3819694" y="4907269"/>
            <a:ext cx="3409266" cy="1436611"/>
          </a:xfrm>
          <a:prstGeom prst="flowChartOnlineStorage">
            <a:avLst/>
          </a:prstGeom>
          <a:solidFill>
            <a:srgbClr val="CCFFFF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897548" y="3410171"/>
            <a:ext cx="24425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gulli</a:t>
            </a:r>
            <a:endParaRPr lang="ru-RU" sz="5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015113" y="4979660"/>
            <a:ext cx="24425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suvli</a:t>
            </a:r>
            <a:endParaRPr lang="ru-RU" sz="5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Блок-схема: сохраненные данные 28"/>
          <p:cNvSpPr/>
          <p:nvPr/>
        </p:nvSpPr>
        <p:spPr>
          <a:xfrm>
            <a:off x="7331189" y="1621722"/>
            <a:ext cx="4242112" cy="1436611"/>
          </a:xfrm>
          <a:prstGeom prst="flowChartOnlineStorage">
            <a:avLst/>
          </a:prstGeom>
          <a:solidFill>
            <a:srgbClr val="00FF00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сохраненные данные 29"/>
          <p:cNvSpPr/>
          <p:nvPr/>
        </p:nvSpPr>
        <p:spPr>
          <a:xfrm>
            <a:off x="7331189" y="3238983"/>
            <a:ext cx="4242112" cy="1436611"/>
          </a:xfrm>
          <a:prstGeom prst="flowChartOnlineStorage">
            <a:avLst/>
          </a:prstGeom>
          <a:solidFill>
            <a:srgbClr val="00FF00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сохраненные данные 30"/>
          <p:cNvSpPr/>
          <p:nvPr/>
        </p:nvSpPr>
        <p:spPr>
          <a:xfrm>
            <a:off x="7327168" y="4846190"/>
            <a:ext cx="4242112" cy="1436611"/>
          </a:xfrm>
          <a:prstGeom prst="flowChartOnlineStorage">
            <a:avLst/>
          </a:prstGeom>
          <a:solidFill>
            <a:srgbClr val="00FF00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7196469" y="1845340"/>
            <a:ext cx="35852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boshlovchi</a:t>
            </a:r>
            <a:endParaRPr lang="ru-RU" sz="5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313933" y="3456138"/>
            <a:ext cx="29218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gulchi</a:t>
            </a:r>
            <a:endParaRPr lang="ru-RU" sz="5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382039" y="5013781"/>
            <a:ext cx="24989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suvchi</a:t>
            </a:r>
            <a:endParaRPr lang="ru-RU" sz="5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117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  <p:bldP spid="23" grpId="0"/>
      <p:bldP spid="32" grpId="0"/>
      <p:bldP spid="33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82773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83795" y="1032000"/>
            <a:ext cx="1098950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Bu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kundalikka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1-sinfda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tutgandim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Odatda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o‘quvchilarimga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kundaligimni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namuna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ko‘rsataman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ancha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sergak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narsani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nazardan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chetda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qoldirishmaydi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Sho‘x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o‘quvchim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Jasurbek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Ustoz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“2”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baho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olganmisiz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?” – 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deb </a:t>
            </a:r>
            <a:r>
              <a:rPr lang="sv-SE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so‘radi</a:t>
            </a:r>
            <a:r>
              <a:rPr lang="sv-SE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v-SE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Shunda</a:t>
            </a:r>
          </a:p>
          <a:p>
            <a:pPr algn="just"/>
            <a:r>
              <a:rPr lang="sv-SE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kundaligimning 45-sahifasidagi </a:t>
            </a:r>
          </a:p>
          <a:p>
            <a:pPr algn="just"/>
            <a:r>
              <a:rPr lang="sv-SE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dirty="0" smtClean="0"/>
              <a:t> 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“2”ni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esladim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Musiqa</a:t>
            </a:r>
            <a:endParaRPr lang="en-US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fanidan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olgandim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68240" y="-68240"/>
            <a:ext cx="1455612" cy="1537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834682" y="282773"/>
            <a:ext cx="78611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Matndagi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4 ta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xatoni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 descr="фото двойки в дневнике - Создать мем - Meme-arsenal.co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04"/>
          <a:stretch/>
        </p:blipFill>
        <p:spPr bwMode="auto">
          <a:xfrm>
            <a:off x="7465461" y="3314363"/>
            <a:ext cx="4107840" cy="34379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50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82773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83795" y="1032000"/>
            <a:ext cx="1098950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Bu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kundalikka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34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-sinfda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tutgandim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Odatda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o‘quvchilarimga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kundaligimni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namuna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ko‘rsataman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ancha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sergak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narsani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nazardan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chetda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qoldirishmaydi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Sho‘x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o‘quvchim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Jasurbek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Ustoz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“2”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baho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olganmisiz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?” – 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deb </a:t>
            </a:r>
            <a:r>
              <a:rPr lang="sv-SE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so‘radi</a:t>
            </a:r>
            <a:r>
              <a:rPr lang="sv-SE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v-SE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Shunda</a:t>
            </a:r>
          </a:p>
          <a:p>
            <a:pPr algn="just"/>
            <a:r>
              <a:rPr lang="sv-SE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kundaligimning </a:t>
            </a:r>
            <a:r>
              <a:rPr lang="sv-SE" sz="3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42</a:t>
            </a:r>
            <a:r>
              <a:rPr lang="sv-SE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-sahifasidagi </a:t>
            </a:r>
            <a:endParaRPr lang="sv-SE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v-SE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dirty="0" smtClean="0"/>
              <a:t> 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“2”ni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esladim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Matematika</a:t>
            </a:r>
            <a:endParaRPr lang="en-US" sz="36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fanidan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olgandim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68240" y="-68240"/>
            <a:ext cx="1455612" cy="1537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834682" y="282773"/>
            <a:ext cx="78611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Matndagi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xatolikni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 descr="фото двойки в дневнике - Создать мем - Meme-arsenal.co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04"/>
          <a:stretch/>
        </p:blipFill>
        <p:spPr bwMode="auto">
          <a:xfrm>
            <a:off x="7465461" y="3314363"/>
            <a:ext cx="4107840" cy="34379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55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66665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54770" y="339369"/>
            <a:ext cx="78398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Bularni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egasi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ishlatadi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36245" y="9412"/>
            <a:ext cx="1590228" cy="16791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Строительные инструменты, выбор, ремонт, виды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86" y="1663390"/>
            <a:ext cx="3393940" cy="24361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Шестиугольник 3"/>
          <p:cNvSpPr/>
          <p:nvPr/>
        </p:nvSpPr>
        <p:spPr>
          <a:xfrm>
            <a:off x="7501286" y="5238033"/>
            <a:ext cx="3122615" cy="795288"/>
          </a:xfrm>
          <a:prstGeom prst="hexagon">
            <a:avLst/>
          </a:prstGeom>
          <a:solidFill>
            <a:srgbClr val="FFFF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Шестиугольник 21"/>
          <p:cNvSpPr/>
          <p:nvPr/>
        </p:nvSpPr>
        <p:spPr>
          <a:xfrm>
            <a:off x="1271625" y="5238033"/>
            <a:ext cx="3148329" cy="795288"/>
          </a:xfrm>
          <a:prstGeom prst="hexagon">
            <a:avLst/>
          </a:prstGeom>
          <a:solidFill>
            <a:srgbClr val="FFFF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060847" y="5238033"/>
            <a:ext cx="29563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sartarosh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Шестиугольник 22"/>
          <p:cNvSpPr/>
          <p:nvPr/>
        </p:nvSpPr>
        <p:spPr>
          <a:xfrm>
            <a:off x="4460899" y="5226230"/>
            <a:ext cx="3003425" cy="795288"/>
          </a:xfrm>
          <a:prstGeom prst="hexagon">
            <a:avLst/>
          </a:prstGeom>
          <a:solidFill>
            <a:srgbClr val="FFFF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734761" y="5202603"/>
            <a:ext cx="29563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duradgor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735651" y="5201691"/>
            <a:ext cx="22202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shifokor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 descr="Медицинские инструменты: стоковые векторные изображения, иллюстрации |  Depositphoto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428" y="1603185"/>
            <a:ext cx="3142397" cy="24963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Прямая со стрелкой 16"/>
          <p:cNvCxnSpPr/>
          <p:nvPr/>
        </p:nvCxnSpPr>
        <p:spPr>
          <a:xfrm>
            <a:off x="2054770" y="4099497"/>
            <a:ext cx="3919928" cy="1102194"/>
          </a:xfrm>
          <a:prstGeom prst="straightConnector1">
            <a:avLst/>
          </a:prstGeom>
          <a:ln w="38100">
            <a:solidFill>
              <a:srgbClr val="0807E3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26" idx="2"/>
          </p:cNvCxnSpPr>
          <p:nvPr/>
        </p:nvCxnSpPr>
        <p:spPr>
          <a:xfrm>
            <a:off x="6212936" y="4650593"/>
            <a:ext cx="2849658" cy="578394"/>
          </a:xfrm>
          <a:prstGeom prst="straightConnector1">
            <a:avLst/>
          </a:prstGeom>
          <a:ln w="38100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4" descr="Парикмахерские ножницы картинки, стоковые фото Парикмахерские ножницы |  Depositphoto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757" y="1603184"/>
            <a:ext cx="3408357" cy="30474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>
            <a:stCxn id="25" idx="0"/>
            <a:endCxn id="13" idx="2"/>
          </p:cNvCxnSpPr>
          <p:nvPr/>
        </p:nvCxnSpPr>
        <p:spPr>
          <a:xfrm flipV="1">
            <a:off x="2845789" y="4099497"/>
            <a:ext cx="7048838" cy="1102194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575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1115347" y="407608"/>
            <a:ext cx="10389715" cy="1409263"/>
          </a:xfrm>
          <a:prstGeom prst="wedgeRoundRectCallout">
            <a:avLst>
              <a:gd name="adj1" fmla="val -20833"/>
              <a:gd name="adj2" fmla="val 49910"/>
              <a:gd name="adj3" fmla="val 16667"/>
            </a:avLst>
          </a:prstGeom>
          <a:solidFill>
            <a:srgbClr val="FFCC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060753" y="484559"/>
            <a:ext cx="101372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Kelajak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me’mori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hikoyasi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qahramoni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U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egasi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Мультфильм учитель с указателем: стоковые векторные изображения,  иллюстрации | Depositphot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610" y="1914050"/>
            <a:ext cx="6032311" cy="463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426514" y="2248302"/>
            <a:ext cx="28576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Yorqinoy</a:t>
            </a:r>
            <a:endParaRPr lang="ru-RU" sz="4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63214" y="3128075"/>
            <a:ext cx="28576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endParaRPr lang="ru-R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051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16334</TotalTime>
  <Words>108</Words>
  <Application>Microsoft Office PowerPoint</Application>
  <PresentationFormat>Произвольный</PresentationFormat>
  <Paragraphs>55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1547</cp:revision>
  <dcterms:created xsi:type="dcterms:W3CDTF">2020-04-19T11:34:46Z</dcterms:created>
  <dcterms:modified xsi:type="dcterms:W3CDTF">2021-10-11T10:18:27Z</dcterms:modified>
</cp:coreProperties>
</file>