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73" r:id="rId11"/>
    <p:sldId id="267" r:id="rId12"/>
    <p:sldId id="280" r:id="rId13"/>
    <p:sldId id="268" r:id="rId14"/>
    <p:sldId id="281" r:id="rId15"/>
    <p:sldId id="269" r:id="rId16"/>
    <p:sldId id="282" r:id="rId17"/>
    <p:sldId id="271" r:id="rId18"/>
    <p:sldId id="283" r:id="rId19"/>
    <p:sldId id="285" r:id="rId20"/>
    <p:sldId id="275" r:id="rId21"/>
    <p:sldId id="276" r:id="rId22"/>
    <p:sldId id="277" r:id="rId23"/>
    <p:sldId id="284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3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40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45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50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44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3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19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9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10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713D-1DC9-42A0-9B1C-C3CA2B1A3475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E1F3-D737-4C3C-B5C1-8DF739ED9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3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937" y="1117582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story Book Powerpoint Templates - Blue, Editorial, Education - Free PPT 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420" t="62615" r="25358" b="25627"/>
          <a:stretch/>
        </p:blipFill>
        <p:spPr>
          <a:xfrm>
            <a:off x="275063" y="2873830"/>
            <a:ext cx="11641873" cy="168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057" y="1741716"/>
            <a:ext cx="10515600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1. </a:t>
            </a:r>
            <a:r>
              <a:rPr lang="en-US" sz="4800" b="1" dirty="0" err="1" smtClean="0">
                <a:solidFill>
                  <a:srgbClr val="002060"/>
                </a:solidFill>
              </a:rPr>
              <a:t>Qadimda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hali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yozuv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ixtiro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qilinmagan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vaqtlarda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odamlar</a:t>
            </a:r>
            <a:r>
              <a:rPr lang="en-US" sz="4800" b="1" dirty="0" smtClean="0">
                <a:solidFill>
                  <a:srgbClr val="002060"/>
                </a:solidFill>
              </a:rPr>
              <a:t> “_____________” </a:t>
            </a:r>
            <a:r>
              <a:rPr lang="en-US" sz="4800" b="1" dirty="0" err="1" smtClean="0">
                <a:solidFill>
                  <a:srgbClr val="002060"/>
                </a:solidFill>
              </a:rPr>
              <a:t>dan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foydalanishgan</a:t>
            </a:r>
            <a:r>
              <a:rPr lang="en-US" sz="4800" b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43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948543"/>
            <a:ext cx="10515600" cy="4304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1. </a:t>
            </a:r>
            <a:r>
              <a:rPr lang="en-US" sz="4800" b="1" dirty="0" err="1" smtClean="0">
                <a:solidFill>
                  <a:srgbClr val="002060"/>
                </a:solidFill>
              </a:rPr>
              <a:t>Qadimda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hali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yozuv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ixtiro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qilinmagan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vaqtlarda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odamlar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</a:rPr>
              <a:t>“</a:t>
            </a:r>
            <a:r>
              <a:rPr lang="en-US" sz="4800" b="1" dirty="0" err="1">
                <a:solidFill>
                  <a:srgbClr val="FF0000"/>
                </a:solidFill>
              </a:rPr>
              <a:t>Buyumli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yozuv</a:t>
            </a:r>
            <a:r>
              <a:rPr lang="en-US" sz="4800" b="1" dirty="0">
                <a:solidFill>
                  <a:srgbClr val="FF0000"/>
                </a:solidFill>
              </a:rPr>
              <a:t>”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dan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foydalanishgan</a:t>
            </a:r>
            <a:r>
              <a:rPr lang="en-US" sz="48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0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27" y="1763485"/>
            <a:ext cx="9720943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2. </a:t>
            </a:r>
            <a:r>
              <a:rPr lang="en-US" sz="4800" b="1" dirty="0" err="1" smtClean="0">
                <a:solidFill>
                  <a:srgbClr val="002060"/>
                </a:solidFill>
              </a:rPr>
              <a:t>Yozuvni</a:t>
            </a:r>
            <a:r>
              <a:rPr lang="en-US" sz="4800" b="1" dirty="0" smtClean="0">
                <a:solidFill>
                  <a:srgbClr val="002060"/>
                </a:solidFill>
              </a:rPr>
              <a:t> 10 </a:t>
            </a:r>
            <a:r>
              <a:rPr lang="en-US" sz="4800" b="1" dirty="0" err="1" smtClean="0">
                <a:solidFill>
                  <a:srgbClr val="002060"/>
                </a:solidFill>
              </a:rPr>
              <a:t>ming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yillar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oldin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hozirgi</a:t>
            </a:r>
            <a:r>
              <a:rPr lang="en-US" sz="4800" b="1" dirty="0" smtClean="0">
                <a:solidFill>
                  <a:srgbClr val="002060"/>
                </a:solidFill>
              </a:rPr>
              <a:t> _________ </a:t>
            </a:r>
            <a:r>
              <a:rPr lang="en-US" sz="4800" b="1" dirty="0" err="1" smtClean="0">
                <a:solidFill>
                  <a:srgbClr val="002060"/>
                </a:solidFill>
              </a:rPr>
              <a:t>davlati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hududida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yashagan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odamlar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ixtiro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qilgan</a:t>
            </a:r>
            <a:r>
              <a:rPr lang="en-US" sz="4800" b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en-US" sz="4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9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8027" y="2079171"/>
            <a:ext cx="9720943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2. </a:t>
            </a:r>
            <a:r>
              <a:rPr lang="en-US" sz="4800" b="1" dirty="0" err="1" smtClean="0">
                <a:solidFill>
                  <a:srgbClr val="002060"/>
                </a:solidFill>
              </a:rPr>
              <a:t>Yozuvni</a:t>
            </a:r>
            <a:r>
              <a:rPr lang="en-US" sz="4800" b="1" dirty="0" smtClean="0">
                <a:solidFill>
                  <a:srgbClr val="002060"/>
                </a:solidFill>
              </a:rPr>
              <a:t> 10 </a:t>
            </a:r>
            <a:r>
              <a:rPr lang="en-US" sz="4800" b="1" dirty="0" err="1" smtClean="0">
                <a:solidFill>
                  <a:srgbClr val="002060"/>
                </a:solidFill>
              </a:rPr>
              <a:t>ming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yillar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oldin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hozirgi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Suriya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davlati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hududida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yashagan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odamlar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ixtiro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qilgan</a:t>
            </a:r>
            <a:r>
              <a:rPr lang="en-US" sz="48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84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5629" y="1828801"/>
            <a:ext cx="9024257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3. </a:t>
            </a:r>
            <a:r>
              <a:rPr lang="en-US" sz="4800" b="1" dirty="0" err="1" smtClean="0">
                <a:solidFill>
                  <a:srgbClr val="002060"/>
                </a:solidFill>
              </a:rPr>
              <a:t>Keyinroq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Qadimgi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Misr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Xitoyda</a:t>
            </a:r>
            <a:r>
              <a:rPr lang="en-US" sz="4800" b="1" dirty="0" smtClean="0">
                <a:solidFill>
                  <a:srgbClr val="002060"/>
                </a:solidFill>
              </a:rPr>
              <a:t> ___________ </a:t>
            </a:r>
            <a:r>
              <a:rPr lang="en-US" sz="4800" b="1" dirty="0" err="1" smtClean="0">
                <a:solidFill>
                  <a:srgbClr val="002060"/>
                </a:solidFill>
              </a:rPr>
              <a:t>yozuvi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paydo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bo‘lgan</a:t>
            </a:r>
            <a:r>
              <a:rPr lang="en-US" sz="48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6144" y="1911123"/>
            <a:ext cx="9024257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3. </a:t>
            </a:r>
            <a:r>
              <a:rPr lang="en-US" sz="4800" b="1" dirty="0" err="1" smtClean="0">
                <a:solidFill>
                  <a:srgbClr val="002060"/>
                </a:solidFill>
              </a:rPr>
              <a:t>Keyinroq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Qadimgi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Misr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Xitoyda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i</a:t>
            </a:r>
            <a:r>
              <a:rPr lang="en-US" sz="4800" b="1" dirty="0" err="1" smtClean="0">
                <a:solidFill>
                  <a:srgbClr val="FF0000"/>
                </a:solidFill>
              </a:rPr>
              <a:t>yeroglifli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yozuv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paydo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bo‘lgan</a:t>
            </a:r>
            <a:r>
              <a:rPr lang="en-US" sz="4800" b="1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44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2086" y="1911123"/>
            <a:ext cx="9307285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4. Ilk </a:t>
            </a:r>
            <a:r>
              <a:rPr lang="en-US" sz="4800" b="1" dirty="0" err="1" smtClean="0">
                <a:solidFill>
                  <a:srgbClr val="002060"/>
                </a:solidFill>
              </a:rPr>
              <a:t>harfli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yozuvni</a:t>
            </a:r>
            <a:r>
              <a:rPr lang="en-US" sz="4800" b="1" dirty="0" smtClean="0">
                <a:solidFill>
                  <a:srgbClr val="002060"/>
                </a:solidFill>
              </a:rPr>
              <a:t> __________ </a:t>
            </a:r>
            <a:r>
              <a:rPr lang="en-US" sz="4800" b="1" dirty="0" err="1" smtClean="0">
                <a:solidFill>
                  <a:srgbClr val="002060"/>
                </a:solidFill>
              </a:rPr>
              <a:t>ixtiro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qilishgan</a:t>
            </a:r>
            <a:r>
              <a:rPr lang="en-US" sz="4800" b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51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943" y="1911123"/>
            <a:ext cx="9307285" cy="494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	</a:t>
            </a:r>
            <a:r>
              <a:rPr lang="en-US" sz="4800" b="1" dirty="0" smtClean="0">
                <a:solidFill>
                  <a:srgbClr val="002060"/>
                </a:solidFill>
              </a:rPr>
              <a:t>4. Ilk </a:t>
            </a:r>
            <a:r>
              <a:rPr lang="en-US" sz="4800" b="1" dirty="0" err="1" smtClean="0">
                <a:solidFill>
                  <a:srgbClr val="002060"/>
                </a:solidFill>
              </a:rPr>
              <a:t>harfli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yozuvni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Finikiyaliklar</a:t>
            </a:r>
            <a:endParaRPr lang="ru-RU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2060"/>
                </a:solidFill>
              </a:rPr>
              <a:t>ixtiro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qilishgan</a:t>
            </a:r>
            <a:r>
              <a:rPr lang="en-US" sz="4800" b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en-US" sz="4800" b="1" dirty="0" smtClean="0"/>
          </a:p>
          <a:p>
            <a:pPr marL="0" indent="0">
              <a:buNone/>
            </a:pPr>
            <a:r>
              <a:rPr lang="en-US" sz="4800" b="1" dirty="0" smtClean="0"/>
              <a:t>	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39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istory Book Powerpoint Templates - Blue, Editorial, Education - Free PPT 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419" t="24089" r="24811" b="65653"/>
          <a:stretch/>
        </p:blipFill>
        <p:spPr>
          <a:xfrm>
            <a:off x="664028" y="2275114"/>
            <a:ext cx="11527972" cy="186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873" y="2300288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b="1" dirty="0" smtClean="0">
                <a:solidFill>
                  <a:srgbClr val="FF0000"/>
                </a:solidFill>
              </a:rPr>
              <a:t>9-BO‘LIM</a:t>
            </a:r>
          </a:p>
          <a:p>
            <a:pPr marL="0" indent="0" algn="ctr">
              <a:buNone/>
            </a:pPr>
            <a:r>
              <a:rPr lang="en-US" sz="7200" b="1" dirty="0" err="1" smtClean="0">
                <a:solidFill>
                  <a:srgbClr val="00B050"/>
                </a:solidFill>
              </a:rPr>
              <a:t>Yozuvni</a:t>
            </a: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</a:rPr>
              <a:t>kim</a:t>
            </a: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</a:rPr>
              <a:t>ixtiro</a:t>
            </a: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</a:rPr>
              <a:t>qilgan</a:t>
            </a:r>
            <a:r>
              <a:rPr lang="en-US" sz="7200" b="1" dirty="0" smtClean="0">
                <a:solidFill>
                  <a:srgbClr val="00B050"/>
                </a:solidFill>
              </a:rPr>
              <a:t>?</a:t>
            </a:r>
            <a:endParaRPr lang="en-US" sz="72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7200" b="1" dirty="0" err="1" smtClean="0">
                <a:solidFill>
                  <a:srgbClr val="002060"/>
                </a:solidFill>
              </a:rPr>
              <a:t>Yozuvning</a:t>
            </a:r>
            <a:r>
              <a:rPr lang="en-US" sz="7200" b="1" dirty="0" smtClean="0">
                <a:solidFill>
                  <a:srgbClr val="002060"/>
                </a:solidFill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paydo</a:t>
            </a:r>
            <a:r>
              <a:rPr lang="en-US" sz="7200" b="1" dirty="0" smtClean="0">
                <a:solidFill>
                  <a:srgbClr val="002060"/>
                </a:solidFill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bo‘lishi</a:t>
            </a:r>
            <a:endParaRPr lang="en-US" sz="7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7200" b="1" dirty="0" smtClean="0"/>
              <a:t> </a:t>
            </a:r>
            <a:r>
              <a:rPr lang="en-US" sz="7200" b="1" dirty="0">
                <a:solidFill>
                  <a:srgbClr val="00B050"/>
                </a:solidFill>
              </a:rPr>
              <a:t/>
            </a:r>
            <a:br>
              <a:rPr lang="en-US" sz="7200" b="1" dirty="0">
                <a:solidFill>
                  <a:srgbClr val="00B050"/>
                </a:solidFill>
              </a:rPr>
            </a:b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069613" y="974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8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58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514" y="1436915"/>
            <a:ext cx="10515600" cy="504008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 smtClean="0"/>
          </a:p>
          <a:p>
            <a:pPr marL="0" indent="0" algn="ctr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Kerakli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so‘zlar</a:t>
            </a:r>
            <a:r>
              <a:rPr lang="en-US" sz="3200" b="1" dirty="0" smtClean="0">
                <a:solidFill>
                  <a:srgbClr val="00B050"/>
                </a:solidFill>
              </a:rPr>
              <a:t>: </a:t>
            </a:r>
            <a:r>
              <a:rPr lang="en-US" sz="3200" dirty="0" err="1" smtClean="0">
                <a:solidFill>
                  <a:srgbClr val="00B050"/>
                </a:solidFill>
              </a:rPr>
              <a:t>Chunki</a:t>
            </a:r>
            <a:r>
              <a:rPr lang="en-US" sz="3200" dirty="0" smtClean="0">
                <a:solidFill>
                  <a:srgbClr val="00B050"/>
                </a:solidFill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</a:rPr>
              <a:t>va</a:t>
            </a:r>
            <a:r>
              <a:rPr lang="en-US" sz="3200" dirty="0" smtClean="0">
                <a:solidFill>
                  <a:srgbClr val="00B050"/>
                </a:solidFill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</a:rPr>
              <a:t>lekin</a:t>
            </a:r>
            <a:r>
              <a:rPr lang="en-US" sz="3200" dirty="0" smtClean="0">
                <a:solidFill>
                  <a:srgbClr val="00B050"/>
                </a:solidFill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</a:rPr>
              <a:t>shuning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uchun</a:t>
            </a:r>
            <a:r>
              <a:rPr lang="en-US" sz="3200" dirty="0" smtClean="0">
                <a:solidFill>
                  <a:srgbClr val="00B050"/>
                </a:solidFill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</a:rPr>
              <a:t>balki</a:t>
            </a:r>
            <a:r>
              <a:rPr lang="en-US" sz="3200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2060"/>
                </a:solidFill>
              </a:rPr>
              <a:t>1) </a:t>
            </a:r>
            <a:r>
              <a:rPr lang="en-US" sz="3200" dirty="0" err="1" smtClean="0">
                <a:solidFill>
                  <a:srgbClr val="002060"/>
                </a:solidFill>
              </a:rPr>
              <a:t>Har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so‘zning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alohida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shakli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shuning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bu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yozuvni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o‘rganish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juda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qiyin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edi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smtClean="0">
                <a:solidFill>
                  <a:srgbClr val="002060"/>
                </a:solidFill>
              </a:rPr>
              <a:t>                </a:t>
            </a:r>
            <a:r>
              <a:rPr lang="en-US" sz="3200" dirty="0" err="1" smtClean="0">
                <a:solidFill>
                  <a:srgbClr val="002060"/>
                </a:solidFill>
              </a:rPr>
              <a:t>mingdan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ortiq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iyerogliflarni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yodda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saqlash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hammaning</a:t>
            </a:r>
            <a:r>
              <a:rPr lang="en-US" sz="3200" dirty="0" smtClean="0">
                <a:solidFill>
                  <a:srgbClr val="002060"/>
                </a:solidFill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</a:rPr>
              <a:t>qo‘lidan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kelavermaydi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</a:p>
          <a:p>
            <a:pPr marL="514350" indent="-514350">
              <a:buAutoNum type="arabicParenR"/>
            </a:pP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                  </a:t>
            </a:r>
            <a:r>
              <a:rPr lang="en-US" sz="3200" b="1" dirty="0" err="1" smtClean="0">
                <a:solidFill>
                  <a:srgbClr val="FF0000"/>
                </a:solidFill>
              </a:rPr>
              <a:t>chunki</a:t>
            </a:r>
            <a:endParaRPr lang="ru-RU" sz="3200" dirty="0"/>
          </a:p>
          <a:p>
            <a:pPr marL="514350" indent="-514350">
              <a:buAutoNum type="arabicParenR"/>
            </a:pP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63686" y="5617029"/>
            <a:ext cx="1426028" cy="489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83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318 0.00486 L 0.27969 -0.299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86" y="1556657"/>
            <a:ext cx="10515600" cy="439782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00B050"/>
                </a:solidFill>
              </a:rPr>
              <a:t>Kerakli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so‘zlar</a:t>
            </a:r>
            <a:r>
              <a:rPr lang="en-US" sz="3600" b="1" dirty="0" smtClean="0">
                <a:solidFill>
                  <a:srgbClr val="00B050"/>
                </a:solidFill>
              </a:rPr>
              <a:t>: </a:t>
            </a:r>
            <a:r>
              <a:rPr lang="en-US" sz="3600" dirty="0" err="1" smtClean="0">
                <a:solidFill>
                  <a:srgbClr val="00B050"/>
                </a:solidFill>
              </a:rPr>
              <a:t>Chunki</a:t>
            </a:r>
            <a:r>
              <a:rPr lang="en-US" sz="3600" dirty="0" smtClean="0">
                <a:solidFill>
                  <a:srgbClr val="00B050"/>
                </a:solidFill>
              </a:rPr>
              <a:t>, </a:t>
            </a:r>
            <a:r>
              <a:rPr lang="en-US" sz="3600" dirty="0" err="1" smtClean="0">
                <a:solidFill>
                  <a:srgbClr val="00B050"/>
                </a:solidFill>
              </a:rPr>
              <a:t>va</a:t>
            </a:r>
            <a:r>
              <a:rPr lang="en-US" sz="3600" dirty="0" smtClean="0">
                <a:solidFill>
                  <a:srgbClr val="00B050"/>
                </a:solidFill>
              </a:rPr>
              <a:t>, </a:t>
            </a:r>
            <a:r>
              <a:rPr lang="en-US" sz="3600" dirty="0" err="1" smtClean="0">
                <a:solidFill>
                  <a:srgbClr val="00B050"/>
                </a:solidFill>
              </a:rPr>
              <a:t>lekin</a:t>
            </a:r>
            <a:r>
              <a:rPr lang="en-US" sz="3600" dirty="0" smtClean="0">
                <a:solidFill>
                  <a:srgbClr val="00B050"/>
                </a:solidFill>
              </a:rPr>
              <a:t>, </a:t>
            </a:r>
            <a:r>
              <a:rPr lang="en-US" sz="3600" dirty="0" err="1" smtClean="0">
                <a:solidFill>
                  <a:srgbClr val="00B050"/>
                </a:solidFill>
              </a:rPr>
              <a:t>shuning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uchun</a:t>
            </a:r>
            <a:r>
              <a:rPr lang="en-US" sz="3600" dirty="0" smtClean="0">
                <a:solidFill>
                  <a:srgbClr val="00B050"/>
                </a:solidFill>
              </a:rPr>
              <a:t>, </a:t>
            </a:r>
            <a:r>
              <a:rPr lang="en-US" sz="3600" dirty="0" err="1" smtClean="0">
                <a:solidFill>
                  <a:srgbClr val="00B050"/>
                </a:solidFill>
              </a:rPr>
              <a:t>balki</a:t>
            </a:r>
            <a:r>
              <a:rPr lang="en-US" sz="3600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600" dirty="0" smtClean="0"/>
              <a:t>	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>
                <a:solidFill>
                  <a:srgbClr val="00206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) </a:t>
            </a:r>
            <a:r>
              <a:rPr lang="en-US" sz="3600" dirty="0" err="1" smtClean="0">
                <a:solidFill>
                  <a:srgbClr val="002060"/>
                </a:solidFill>
              </a:rPr>
              <a:t>Dastlabki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yozuvlar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rasmli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edi</a:t>
            </a:r>
            <a:r>
              <a:rPr lang="en-US" sz="3600" dirty="0" smtClean="0">
                <a:solidFill>
                  <a:srgbClr val="002060"/>
                </a:solidFill>
              </a:rPr>
              <a:t>         </a:t>
            </a:r>
            <a:r>
              <a:rPr lang="en-US" sz="3600" dirty="0" err="1">
                <a:solidFill>
                  <a:srgbClr val="002060"/>
                </a:solidFill>
              </a:rPr>
              <a:t>u</a:t>
            </a:r>
            <a:r>
              <a:rPr lang="en-US" sz="3600" dirty="0" err="1" smtClean="0">
                <a:solidFill>
                  <a:srgbClr val="002060"/>
                </a:solidFill>
              </a:rPr>
              <a:t>nda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gap </a:t>
            </a:r>
            <a:r>
              <a:rPr lang="en-US" sz="3600" dirty="0" err="1" smtClean="0">
                <a:solidFill>
                  <a:srgbClr val="002060"/>
                </a:solidFill>
              </a:rPr>
              <a:t>yoki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so‘z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biror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narsaning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surati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ifodalangan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                    </a:t>
            </a:r>
            <a:r>
              <a:rPr lang="en-US" sz="3600" b="1" dirty="0" err="1" smtClean="0">
                <a:solidFill>
                  <a:srgbClr val="FF0000"/>
                </a:solidFill>
              </a:rPr>
              <a:t>va</a:t>
            </a:r>
            <a:endParaRPr lang="en-US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98372" y="5170715"/>
            <a:ext cx="1426028" cy="4898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11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07 -0.00717 L 0.32591 -0.2627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istory Book Powerpoint Templates - Blue, Editorial, Education - Free PPT 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01" y="2841172"/>
            <a:ext cx="11154457" cy="16342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4229" y="751114"/>
            <a:ext cx="7935685" cy="1611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rgbClr val="00B050"/>
                </a:solidFill>
              </a:rPr>
              <a:t>Mustaqil</a:t>
            </a: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</a:rPr>
              <a:t>topshiriq</a:t>
            </a:r>
            <a:r>
              <a:rPr lang="en-US" sz="7200" b="1" dirty="0" smtClean="0">
                <a:solidFill>
                  <a:srgbClr val="00B050"/>
                </a:solidFill>
              </a:rPr>
              <a:t>:</a:t>
            </a:r>
            <a:endParaRPr lang="ru-RU" sz="7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165420"/>
              </p:ext>
            </p:extLst>
          </p:nvPr>
        </p:nvGraphicFramePr>
        <p:xfrm>
          <a:off x="4528458" y="1240974"/>
          <a:ext cx="6574972" cy="475705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87486"/>
                <a:gridCol w="3287486"/>
              </a:tblGrid>
              <a:tr h="36848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00B050"/>
                          </a:solidFill>
                        </a:rPr>
                        <a:t>So‘zlar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00B050"/>
                          </a:solidFill>
                        </a:rPr>
                        <a:t>To‘g‘ri</a:t>
                      </a:r>
                      <a:r>
                        <a:rPr lang="en-US" sz="400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00B050"/>
                          </a:solidFill>
                        </a:rPr>
                        <a:t>shakli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ustma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ust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81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finikiyaliklar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iyeroglif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ixtiro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alohida-alohida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xududida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8481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</a:rPr>
                        <a:t>hayvon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36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8940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684110"/>
            <a:ext cx="8839199" cy="4117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0070C0"/>
                </a:solidFill>
              </a:rPr>
              <a:t>1. “</a:t>
            </a:r>
            <a:r>
              <a:rPr lang="en-US" sz="4800" b="1" dirty="0" err="1" smtClean="0">
                <a:solidFill>
                  <a:srgbClr val="0070C0"/>
                </a:solidFill>
              </a:rPr>
              <a:t>Buyumli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yozuv</a:t>
            </a:r>
            <a:r>
              <a:rPr lang="en-US" sz="4800" b="1" dirty="0" smtClean="0">
                <a:solidFill>
                  <a:srgbClr val="0070C0"/>
                </a:solidFill>
              </a:rPr>
              <a:t>” </a:t>
            </a:r>
            <a:r>
              <a:rPr lang="en-US" sz="4800" b="1" dirty="0" err="1" smtClean="0">
                <a:solidFill>
                  <a:srgbClr val="0070C0"/>
                </a:solidFill>
              </a:rPr>
              <a:t>deganda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nimani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tushundingiz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marL="914400" indent="-914400" algn="ctr">
              <a:buAutoNum type="arabicPeriod"/>
            </a:pPr>
            <a:endParaRPr lang="en-US" sz="4800" dirty="0"/>
          </a:p>
          <a:p>
            <a:pPr marL="0" indent="0" algn="ctr">
              <a:buNone/>
            </a:pPr>
            <a:r>
              <a:rPr lang="en-US" sz="4800" b="1" dirty="0" err="1">
                <a:solidFill>
                  <a:srgbClr val="FF0000"/>
                </a:solidFill>
              </a:rPr>
              <a:t>B</a:t>
            </a:r>
            <a:r>
              <a:rPr lang="en-US" sz="4800" b="1" dirty="0" err="1" smtClean="0">
                <a:solidFill>
                  <a:srgbClr val="FF0000"/>
                </a:solidFill>
              </a:rPr>
              <a:t>iror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so‘zni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ifodalash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uchun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buyumlardan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foydalanishgan</a:t>
            </a:r>
            <a:r>
              <a:rPr lang="en-US" sz="4800" b="1" dirty="0" smtClean="0">
                <a:solidFill>
                  <a:srgbClr val="FF0000"/>
                </a:solidFill>
              </a:rPr>
              <a:t>. 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57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9171" y="1901825"/>
            <a:ext cx="92964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70C0"/>
                </a:solidFill>
              </a:rPr>
              <a:t>2</a:t>
            </a:r>
            <a:r>
              <a:rPr lang="en-US" sz="4800" b="1" dirty="0" smtClean="0">
                <a:solidFill>
                  <a:srgbClr val="0070C0"/>
                </a:solidFill>
              </a:rPr>
              <a:t>. </a:t>
            </a:r>
            <a:r>
              <a:rPr lang="en-US" sz="4800" b="1" dirty="0" err="1" smtClean="0">
                <a:solidFill>
                  <a:srgbClr val="0070C0"/>
                </a:solidFill>
              </a:rPr>
              <a:t>Dastlabki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yozuvlar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qanday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bo‘lgan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Dastlabki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yozuvlar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rasmli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edi</a:t>
            </a:r>
            <a:r>
              <a:rPr lang="en-US" sz="4800" b="1" dirty="0" smtClean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79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1457" y="1901825"/>
            <a:ext cx="864325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70C0"/>
                </a:solidFill>
              </a:rPr>
              <a:t>3</a:t>
            </a:r>
            <a:r>
              <a:rPr lang="en-US" sz="4800" b="1" dirty="0" smtClean="0">
                <a:solidFill>
                  <a:srgbClr val="0070C0"/>
                </a:solidFill>
              </a:rPr>
              <a:t>. </a:t>
            </a:r>
            <a:r>
              <a:rPr lang="en-US" sz="4800" b="1" dirty="0" err="1" smtClean="0">
                <a:solidFill>
                  <a:srgbClr val="0070C0"/>
                </a:solidFill>
              </a:rPr>
              <a:t>Iyeroglifning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oddiy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harflardan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farqi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nimada</a:t>
            </a:r>
            <a:r>
              <a:rPr lang="en-US" sz="4800" b="1" dirty="0" smtClean="0">
                <a:solidFill>
                  <a:srgbClr val="0070C0"/>
                </a:solidFill>
              </a:rPr>
              <a:t>? </a:t>
            </a:r>
            <a:endParaRPr lang="en-US" sz="4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4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Har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bir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so‘z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biror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shakl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bilan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ifodalangan</a:t>
            </a:r>
            <a:r>
              <a:rPr lang="en-US" sz="4800" b="1" dirty="0" smtClean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9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7029" y="1749425"/>
            <a:ext cx="875211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0070C0"/>
                </a:solidFill>
              </a:rPr>
              <a:t>4. </a:t>
            </a:r>
            <a:r>
              <a:rPr lang="en-US" sz="4800" b="1" dirty="0" err="1" smtClean="0">
                <a:solidFill>
                  <a:srgbClr val="0070C0"/>
                </a:solidFill>
              </a:rPr>
              <a:t>Finikiy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alifbosi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qanday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alifbo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edi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en-US" sz="4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Ilk </a:t>
            </a:r>
            <a:r>
              <a:rPr lang="en-US" sz="4800" b="1" dirty="0" err="1" smtClean="0">
                <a:solidFill>
                  <a:srgbClr val="FF0000"/>
                </a:solidFill>
              </a:rPr>
              <a:t>harfli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alifbo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1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942" y="1999796"/>
            <a:ext cx="8850085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70C0"/>
                </a:solidFill>
              </a:rPr>
              <a:t>5</a:t>
            </a:r>
            <a:r>
              <a:rPr lang="en-US" sz="4800" b="1" dirty="0" smtClean="0">
                <a:solidFill>
                  <a:srgbClr val="0070C0"/>
                </a:solidFill>
              </a:rPr>
              <a:t>. </a:t>
            </a:r>
            <a:r>
              <a:rPr lang="en-US" sz="4800" b="1" dirty="0" err="1" smtClean="0">
                <a:solidFill>
                  <a:srgbClr val="0070C0"/>
                </a:solidFill>
              </a:rPr>
              <a:t>Tovush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va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harfning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farqini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tushuntira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olasizmi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en-US" sz="4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Tovushlarni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aytamiz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va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eshitamiz</a:t>
            </a:r>
            <a:r>
              <a:rPr lang="en-US" sz="4800" b="1" dirty="0" smtClean="0">
                <a:solidFill>
                  <a:srgbClr val="FF0000"/>
                </a:solidFill>
              </a:rPr>
              <a:t>, </a:t>
            </a:r>
            <a:r>
              <a:rPr lang="en-US" sz="4800" b="1" dirty="0" err="1" smtClean="0">
                <a:solidFill>
                  <a:srgbClr val="FF0000"/>
                </a:solidFill>
              </a:rPr>
              <a:t>harflarni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ko‘ramiz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va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yozamiz</a:t>
            </a:r>
            <a:r>
              <a:rPr lang="en-US" sz="4800" b="1" dirty="0" smtClean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5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pped notes rectangle frame vector | premium image by rawpixel.com / … |  Background for powerpoint presentation, Powerpoint background design,  Wallpaper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4113" y="1306286"/>
            <a:ext cx="8773885" cy="5110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0070C0"/>
                </a:solidFill>
              </a:rPr>
              <a:t>6. </a:t>
            </a:r>
            <a:r>
              <a:rPr lang="en-US" sz="4800" b="1" dirty="0" err="1" smtClean="0">
                <a:solidFill>
                  <a:srgbClr val="0070C0"/>
                </a:solidFill>
              </a:rPr>
              <a:t>Sizningcha</a:t>
            </a:r>
            <a:r>
              <a:rPr lang="en-US" sz="4800" b="1" dirty="0" smtClean="0">
                <a:solidFill>
                  <a:srgbClr val="0070C0"/>
                </a:solidFill>
              </a:rPr>
              <a:t>, </a:t>
            </a:r>
            <a:r>
              <a:rPr lang="en-US" sz="4800" b="1" dirty="0" err="1" smtClean="0">
                <a:solidFill>
                  <a:srgbClr val="0070C0"/>
                </a:solidFill>
              </a:rPr>
              <a:t>lotin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alifbosidagi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qaysi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harflar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finikiy</a:t>
            </a:r>
            <a:r>
              <a:rPr lang="en-US" sz="4800" b="1" dirty="0" smtClean="0">
                <a:solidFill>
                  <a:srgbClr val="0070C0"/>
                </a:solidFill>
              </a:rPr>
              <a:t/>
            </a:r>
            <a:br>
              <a:rPr lang="en-US" sz="4800" b="1" dirty="0" smtClean="0">
                <a:solidFill>
                  <a:srgbClr val="0070C0"/>
                </a:solidFill>
              </a:rPr>
            </a:br>
            <a:r>
              <a:rPr lang="en-US" sz="4800" b="1" dirty="0" err="1" smtClean="0">
                <a:solidFill>
                  <a:srgbClr val="0070C0"/>
                </a:solidFill>
              </a:rPr>
              <a:t>alifbosidan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olingan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bo‘lishi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mumkin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endParaRPr lang="en-US" sz="4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K, L, M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9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+] Background Powerpoint 2017 on WallpaperSaf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6029" y="1825625"/>
            <a:ext cx="10515600" cy="43513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B050"/>
                </a:solidFill>
              </a:rPr>
              <a:t>	</a:t>
            </a:r>
            <a:r>
              <a:rPr lang="en-US" sz="3600" b="1" dirty="0" err="1" smtClean="0">
                <a:solidFill>
                  <a:srgbClr val="0070C0"/>
                </a:solidFill>
              </a:rPr>
              <a:t>Miqdorni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ifodalash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uchun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turli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toshlar</a:t>
            </a:r>
            <a:r>
              <a:rPr lang="en-US" sz="3600" b="1" dirty="0">
                <a:solidFill>
                  <a:srgbClr val="0070C0"/>
                </a:solidFill>
              </a:rPr>
              <a:t>, </a:t>
            </a:r>
            <a:r>
              <a:rPr lang="en-US" sz="3600" b="1" dirty="0" err="1">
                <a:solidFill>
                  <a:srgbClr val="0070C0"/>
                </a:solidFill>
              </a:rPr>
              <a:t>chig‘anoqlardan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foydalanilgan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	</a:t>
            </a:r>
            <a:r>
              <a:rPr lang="en-US" sz="3600" b="1" dirty="0" err="1" smtClean="0">
                <a:solidFill>
                  <a:srgbClr val="0070C0"/>
                </a:solidFill>
              </a:rPr>
              <a:t>Bir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xabarni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uzoq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masofaga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yetkazish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uchun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tutun</a:t>
            </a:r>
            <a:r>
              <a:rPr lang="en-US" sz="3600" b="1" dirty="0" smtClean="0">
                <a:solidFill>
                  <a:srgbClr val="0070C0"/>
                </a:solidFill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</a:rPr>
              <a:t>gulxan</a:t>
            </a:r>
            <a:r>
              <a:rPr lang="en-US" sz="3600" b="1" dirty="0" smtClean="0">
                <a:solidFill>
                  <a:srgbClr val="0070C0"/>
                </a:solidFill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</a:rPr>
              <a:t>baraban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ovozi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kabilar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qo‘llangan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	</a:t>
            </a:r>
            <a:r>
              <a:rPr lang="en-US" sz="3600" b="1" dirty="0" err="1" smtClean="0">
                <a:solidFill>
                  <a:srgbClr val="0070C0"/>
                </a:solidFill>
              </a:rPr>
              <a:t>Ramziy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ma’no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buyumlardan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foydalanilgan</a:t>
            </a:r>
            <a:r>
              <a:rPr lang="en-US" sz="3600" b="1" dirty="0" smtClean="0">
                <a:solidFill>
                  <a:srgbClr val="0070C0"/>
                </a:solidFill>
              </a:rPr>
              <a:t>: </a:t>
            </a:r>
            <a:r>
              <a:rPr lang="en-US" sz="3600" b="1" dirty="0" err="1" smtClean="0">
                <a:solidFill>
                  <a:srgbClr val="0070C0"/>
                </a:solidFill>
              </a:rPr>
              <a:t>slavyan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qabilalarida</a:t>
            </a:r>
            <a:r>
              <a:rPr lang="en-US" sz="3600" b="1" dirty="0" smtClean="0">
                <a:solidFill>
                  <a:srgbClr val="0070C0"/>
                </a:solidFill>
              </a:rPr>
              <a:t> non </a:t>
            </a:r>
            <a:r>
              <a:rPr lang="en-US" sz="3600" b="1" dirty="0" err="1" smtClean="0">
                <a:solidFill>
                  <a:srgbClr val="0070C0"/>
                </a:solidFill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tuz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do‘stlik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belgisi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hisoblangan</a:t>
            </a:r>
            <a:r>
              <a:rPr lang="en-US" sz="3600" b="1" dirty="0" smtClean="0">
                <a:solidFill>
                  <a:srgbClr val="0070C0"/>
                </a:solidFill>
              </a:rPr>
              <a:t>.</a:t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dirty="0">
                <a:solidFill>
                  <a:srgbClr val="00B050"/>
                </a:solidFill>
              </a:rPr>
              <a:t/>
            </a:r>
            <a:br>
              <a:rPr lang="en-US" sz="3600" dirty="0">
                <a:solidFill>
                  <a:srgbClr val="00B050"/>
                </a:solidFill>
              </a:rPr>
            </a:br>
            <a:r>
              <a:rPr lang="en-US" sz="3600" dirty="0" smtClean="0">
                <a:solidFill>
                  <a:srgbClr val="00B050"/>
                </a:solidFill>
              </a:rPr>
              <a:t/>
            </a:r>
            <a:br>
              <a:rPr lang="en-US" sz="3600" dirty="0" smtClean="0">
                <a:solidFill>
                  <a:srgbClr val="00B050"/>
                </a:solidFill>
              </a:rPr>
            </a:br>
            <a:endParaRPr lang="ru-RU" sz="36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/>
            </a:r>
            <a:br>
              <a:rPr lang="en-US" sz="3600" dirty="0" smtClean="0">
                <a:solidFill>
                  <a:srgbClr val="00B050"/>
                </a:solidFill>
              </a:rPr>
            </a:br>
            <a:r>
              <a:rPr lang="en-US" sz="3600" dirty="0">
                <a:solidFill>
                  <a:srgbClr val="00B050"/>
                </a:solidFill>
              </a:rPr>
              <a:t/>
            </a:r>
            <a:br>
              <a:rPr lang="en-US" sz="3600" dirty="0">
                <a:solidFill>
                  <a:srgbClr val="00B050"/>
                </a:solidFill>
              </a:rPr>
            </a:b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529" t="21547" r="30948" b="68501"/>
          <a:stretch/>
        </p:blipFill>
        <p:spPr>
          <a:xfrm>
            <a:off x="1186543" y="533400"/>
            <a:ext cx="9560534" cy="11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148</Words>
  <Application>Microsoft Office PowerPoint</Application>
  <PresentationFormat>Широкоэкранный</PresentationFormat>
  <Paragraphs>80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2022-01-16T13:01:27Z</dcterms:created>
  <dcterms:modified xsi:type="dcterms:W3CDTF">2022-01-17T19:21:10Z</dcterms:modified>
</cp:coreProperties>
</file>