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93" r:id="rId2"/>
    <p:sldId id="591" r:id="rId3"/>
    <p:sldId id="586" r:id="rId4"/>
    <p:sldId id="568" r:id="rId5"/>
    <p:sldId id="590" r:id="rId6"/>
    <p:sldId id="584" r:id="rId7"/>
    <p:sldId id="589" r:id="rId8"/>
    <p:sldId id="588" r:id="rId9"/>
    <p:sldId id="596" r:id="rId10"/>
    <p:sldId id="599" r:id="rId11"/>
    <p:sldId id="595" r:id="rId12"/>
    <p:sldId id="582" r:id="rId13"/>
    <p:sldId id="581" r:id="rId14"/>
    <p:sldId id="593" r:id="rId15"/>
    <p:sldId id="594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EB7F0-C62D-C34B-9719-4DF41C204DEE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9410-4615-D846-B292-B2A52855F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4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D18D0-E320-4248-B0FB-1329798328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9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4E1D2-24D3-D449-8ED7-7B5E363D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E4AEED-3DD5-644A-949E-3603EEAF6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61DBF-6F89-A94B-B036-448C4CCA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08244-1493-D34C-8A03-D142C46B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244FB-CC50-9847-88F7-07799DA2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DFBAF-011F-D446-ADAB-4F5B3DC4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14510-5921-8148-9AA5-8F868613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BBCBB-5CFD-5440-9E2D-46EDCB64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0DFFB-AA8B-6942-8326-1AEBBAF8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A8799-34AB-4A4B-9C2E-39E8B874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1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21411D-6919-5645-9B8F-2EC63A1CB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50D21E-5A26-E644-9828-961008F94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DD0B5-F686-9C48-8D8D-1C0BE092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FF0FF-F43D-8745-BCB1-36C6CFDE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CC8D8-14BA-F24C-9A2C-2FDF26E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9446-2E50-3F4A-82A7-03174E83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AAD0F-79ED-C94C-AC98-FB410D50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A8841-15AF-E049-92A9-DBA337E4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8C2A-6946-854F-AE6C-0569A824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88214-F722-E24B-8E8A-3C84F47D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7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A4DE7-A620-4246-A43D-E967BE1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B19177-21F7-7341-B71C-615AFFEE8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B6F67-E6E1-1D42-A92C-F0FB010F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07617C-656E-DA4F-BFC3-11626F94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54331-8FFD-2B4D-ADCF-C14495B6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6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FA8F2-A51F-C540-AEEC-745EA95E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70540-5162-304C-8A75-D5AD00445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4E2DA4-5C88-8B47-9B04-69FAD5C8D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C09EF1-9DAB-8841-A906-5D636B5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1AA46-06FF-034C-B384-792A7A0B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DFBC6-3876-FF45-BA7F-BDB36762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49C1E-5AA0-3940-AE81-9C1A169A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2A7EB0-5E3B-C347-BEA3-3086E4C96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3B3060-CCD9-654A-9893-C98EDC82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2BF50F-C8E9-4040-8C68-0367B4C8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774B16-8452-B143-944B-A7247FF39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C0957-23A1-1946-9E87-15DF379A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21277A-6503-7540-A96C-AFCB1222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440279-2D63-1A4E-AB3E-1539723F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8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2500-AA30-3544-932B-E143A52A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AD4F95-89C1-FD48-88FD-A9690442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E777A4-AFDA-9F4A-BDB6-6D3A95AC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FA54E7-FAE9-8142-B643-CBD33782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6B6CBC-076C-DB44-A27A-313F5C08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B44AAD-157E-CC43-BCCA-4F1E795D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31D79E-482F-8540-89E1-C5FD314C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32348-8EDE-FA45-88B7-3BB4AB25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55926-C14E-2E40-868E-D413955D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6D5AF9-3F4D-684A-A2CC-437769791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97C6C0-6D09-8342-923A-99CF10EF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9722D-0065-8043-AA85-F716F31C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E55C-3C1C-1D4F-A9FE-B4F10289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1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5397A-F816-744E-93A8-7ACF359E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D9095A-2C90-EE4B-A5AB-A55839ECC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4C675-E2DC-DF49-A29E-97B08A0DC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14AE1-B2A9-3643-96B1-AD90817E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E1532-5E8D-0947-83A4-51ECD29C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038E8B-76FD-724C-B428-E544FD87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5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30A07-90EE-A34C-A854-D54C8FE5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25FCD-60D7-B14E-909A-EDEDED9E8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987C1-6AE3-7845-8C0F-8E8DC0AB3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6B22-20B4-764C-8131-073E1CF95976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CE8F1-3499-7B44-97C7-BDEE6D873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96B41-CAFD-754A-8E07-7667A1229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9066-372A-604E-B6A0-16872E326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2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538" y="33614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196948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C71B9435-A85A-1D43-A682-7BC3C8F0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57" y="1681069"/>
            <a:ext cx="3412067" cy="4563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B4DAA3-A1F8-CF41-AB21-5E4591DFCF14}"/>
              </a:ext>
            </a:extLst>
          </p:cNvPr>
          <p:cNvSpPr/>
          <p:nvPr/>
        </p:nvSpPr>
        <p:spPr>
          <a:xfrm>
            <a:off x="2967259" y="648895"/>
            <a:ext cx="59540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EE7F2D8-BC8D-6C49-A8A2-5A13382458C4}"/>
              </a:ext>
            </a:extLst>
          </p:cNvPr>
          <p:cNvSpPr/>
          <p:nvPr/>
        </p:nvSpPr>
        <p:spPr>
          <a:xfrm>
            <a:off x="670464" y="1896111"/>
            <a:ext cx="6391022" cy="44369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Narsa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nomini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bildirgan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so‘zlarga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1"/>
                </a:solidFill>
              </a:rPr>
              <a:t>nima</a:t>
            </a:r>
            <a:r>
              <a:rPr lang="en-GB" sz="4800" b="1" dirty="0">
                <a:solidFill>
                  <a:schemeClr val="accent1"/>
                </a:solidFill>
              </a:rPr>
              <a:t>?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so‘rog‘i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beriladi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GB" sz="4800" b="1" dirty="0" err="1">
                <a:solidFill>
                  <a:srgbClr val="C00000"/>
                </a:solidFill>
              </a:rPr>
              <a:t>Masalan</a:t>
            </a:r>
            <a:r>
              <a:rPr lang="en-GB" sz="4800" b="1" dirty="0">
                <a:solidFill>
                  <a:srgbClr val="C00000"/>
                </a:solidFill>
              </a:rPr>
              <a:t>: </a:t>
            </a:r>
            <a:r>
              <a:rPr lang="en-GB" sz="4800" b="1" dirty="0" err="1">
                <a:solidFill>
                  <a:schemeClr val="accent1"/>
                </a:solidFill>
              </a:rPr>
              <a:t>nima</a:t>
            </a:r>
            <a:r>
              <a:rPr lang="en-GB" sz="4800" b="1" dirty="0">
                <a:solidFill>
                  <a:schemeClr val="accent1"/>
                </a:solidFill>
              </a:rPr>
              <a:t>?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suv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, non, </a:t>
            </a:r>
            <a:r>
              <a:rPr lang="en-GB" sz="4800" b="1" dirty="0" err="1">
                <a:solidFill>
                  <a:schemeClr val="accent2">
                    <a:lumMod val="75000"/>
                  </a:schemeClr>
                </a:solidFill>
              </a:rPr>
              <a:t>tandir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9107" y="164696"/>
            <a:ext cx="11842741" cy="658822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8130" y="3974122"/>
            <a:ext cx="10733649" cy="802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</a:rPr>
              <a:t>1. Samarqand </a:t>
            </a:r>
            <a:r>
              <a:rPr lang="en-US" sz="3600" b="1" dirty="0" err="1">
                <a:solidFill>
                  <a:srgbClr val="7030A0"/>
                </a:solidFill>
              </a:rPr>
              <a:t>non</a:t>
            </a:r>
            <a:r>
              <a:rPr lang="en-US" sz="3600" b="1" dirty="0" err="1">
                <a:solidFill>
                  <a:srgbClr val="C00000"/>
                </a:solidFill>
              </a:rPr>
              <a:t>lar</a:t>
            </a:r>
            <a:r>
              <a:rPr lang="en-US" sz="3600" b="1" dirty="0" err="1">
                <a:solidFill>
                  <a:srgbClr val="7030A0"/>
                </a:solidFill>
              </a:rPr>
              <a:t>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qadimdan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ajoyib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mazasi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bilan</a:t>
            </a:r>
            <a:r>
              <a:rPr lang="en-US" sz="3600" b="1" dirty="0">
                <a:solidFill>
                  <a:srgbClr val="7030A0"/>
                </a:solidFill>
              </a:rPr>
              <a:t> dong </a:t>
            </a:r>
            <a:r>
              <a:rPr lang="en-US" sz="3600" b="1" dirty="0" err="1">
                <a:solidFill>
                  <a:srgbClr val="7030A0"/>
                </a:solidFill>
              </a:rPr>
              <a:t>taratgan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5891554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86263" y="4951672"/>
            <a:ext cx="11066630" cy="970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2. </a:t>
            </a:r>
            <a:r>
              <a:rPr lang="en-GB" sz="3600" b="1" dirty="0" err="1">
                <a:solidFill>
                  <a:srgbClr val="7030A0"/>
                </a:solidFill>
              </a:rPr>
              <a:t>Temuriy</a:t>
            </a:r>
            <a:r>
              <a:rPr lang="en-GB" sz="3600" b="1" dirty="0" err="1">
                <a:solidFill>
                  <a:srgbClr val="C00000"/>
                </a:solidFill>
              </a:rPr>
              <a:t>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davrida</a:t>
            </a:r>
            <a:r>
              <a:rPr lang="en-GB" sz="3600" b="1" dirty="0">
                <a:solidFill>
                  <a:srgbClr val="7030A0"/>
                </a:solidFill>
              </a:rPr>
              <a:t> Samarqand </a:t>
            </a:r>
            <a:r>
              <a:rPr lang="en-GB" sz="3600" b="1" dirty="0" err="1">
                <a:solidFill>
                  <a:srgbClr val="7030A0"/>
                </a:solidFill>
              </a:rPr>
              <a:t>shahri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juda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go‘zalla-shib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ketdi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2762DC6-2984-CB46-AF82-433FCBFB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9" y="159954"/>
            <a:ext cx="11584834" cy="37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994E01E-AB85-2146-92AF-DA9812F838EE}"/>
              </a:ext>
            </a:extLst>
          </p:cNvPr>
          <p:cNvSpPr/>
          <p:nvPr/>
        </p:nvSpPr>
        <p:spPr>
          <a:xfrm>
            <a:off x="950740" y="5868566"/>
            <a:ext cx="11131107" cy="8843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3.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FAA8EB8-D381-FE41-B898-0FF14C995E12}"/>
              </a:ext>
            </a:extLst>
          </p:cNvPr>
          <p:cNvSpPr/>
          <p:nvPr/>
        </p:nvSpPr>
        <p:spPr>
          <a:xfrm>
            <a:off x="914400" y="659331"/>
            <a:ext cx="10213144" cy="1459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C00000"/>
                </a:solidFill>
              </a:rPr>
              <a:t>“</a:t>
            </a:r>
            <a:r>
              <a:rPr lang="en-GB" sz="3200" b="1" dirty="0" err="1">
                <a:solidFill>
                  <a:srgbClr val="C00000"/>
                </a:solidFill>
              </a:rPr>
              <a:t>Borish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kerak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bo‘lgan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shahar</a:t>
            </a:r>
            <a:r>
              <a:rPr lang="en-GB" sz="3200" b="1" dirty="0">
                <a:solidFill>
                  <a:srgbClr val="C00000"/>
                </a:solidFill>
              </a:rPr>
              <a:t>”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matni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asosidagi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topshiriqni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bajaring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Berilgan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gaplarning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to‘g‘ri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yoki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noto‘g‘ri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ekanini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belgilang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.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55A8610-601D-1C4B-A9C0-18AD21B5E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50505"/>
              </p:ext>
            </p:extLst>
          </p:nvPr>
        </p:nvGraphicFramePr>
        <p:xfrm>
          <a:off x="1069146" y="2419638"/>
          <a:ext cx="9904750" cy="35807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12563">
                  <a:extLst>
                    <a:ext uri="{9D8B030D-6E8A-4147-A177-3AD203B41FA5}">
                      <a16:colId xmlns:a16="http://schemas.microsoft.com/office/drawing/2014/main" val="3213480767"/>
                    </a:ext>
                  </a:extLst>
                </a:gridCol>
                <a:gridCol w="2892187">
                  <a:extLst>
                    <a:ext uri="{9D8B030D-6E8A-4147-A177-3AD203B41FA5}">
                      <a16:colId xmlns:a16="http://schemas.microsoft.com/office/drawing/2014/main" val="2815472343"/>
                    </a:ext>
                  </a:extLst>
                </a:gridCol>
              </a:tblGrid>
              <a:tr h="1030747">
                <a:tc>
                  <a:txBody>
                    <a:bodyPr/>
                    <a:lstStyle/>
                    <a:p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Samarqand </a:t>
                      </a:r>
                      <a:r>
                        <a:rPr lang="en-US" sz="36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yuzining</a:t>
                      </a:r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chiroyli</a:t>
                      </a:r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shaharlaridan</a:t>
                      </a:r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</a:t>
                      </a:r>
                      <a:r>
                        <a:rPr lang="en-US" sz="36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41704"/>
                  </a:ext>
                </a:extLst>
              </a:tr>
              <a:tr h="1325246">
                <a:tc>
                  <a:txBody>
                    <a:bodyPr/>
                    <a:lstStyle/>
                    <a:p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Turkiy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millat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vakillari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Samarqandni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Smarakansa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deb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atashgan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3377"/>
                  </a:ext>
                </a:extLst>
              </a:tr>
              <a:tr h="976522">
                <a:tc>
                  <a:txBody>
                    <a:bodyPr/>
                    <a:lstStyle/>
                    <a:p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Samarqand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bugungi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kunda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qal’a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hisoblanadi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94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10DCC0-0DB9-DE4C-A290-6A5D2E2C9D67}"/>
              </a:ext>
            </a:extLst>
          </p:cNvPr>
          <p:cNvSpPr txBox="1"/>
          <p:nvPr/>
        </p:nvSpPr>
        <p:spPr>
          <a:xfrm>
            <a:off x="8816926" y="2399621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3F116-9F38-AA49-9F52-453A704083DD}"/>
              </a:ext>
            </a:extLst>
          </p:cNvPr>
          <p:cNvSpPr txBox="1"/>
          <p:nvPr/>
        </p:nvSpPr>
        <p:spPr>
          <a:xfrm>
            <a:off x="8772374" y="2861512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EABA8-3A2A-6745-9D8C-89C00C70B98E}"/>
              </a:ext>
            </a:extLst>
          </p:cNvPr>
          <p:cNvSpPr txBox="1"/>
          <p:nvPr/>
        </p:nvSpPr>
        <p:spPr>
          <a:xfrm>
            <a:off x="8770033" y="3661026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AAEF4-984A-FD48-ABD8-649EFEF620C4}"/>
              </a:ext>
            </a:extLst>
          </p:cNvPr>
          <p:cNvSpPr txBox="1"/>
          <p:nvPr/>
        </p:nvSpPr>
        <p:spPr>
          <a:xfrm>
            <a:off x="8767689" y="4179182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95B0E1-4F60-3345-A427-8AD2D190112C}"/>
              </a:ext>
            </a:extLst>
          </p:cNvPr>
          <p:cNvSpPr txBox="1"/>
          <p:nvPr/>
        </p:nvSpPr>
        <p:spPr>
          <a:xfrm>
            <a:off x="8779411" y="4795818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D30C72-3B15-E146-BE5A-746FC55824DA}"/>
              </a:ext>
            </a:extLst>
          </p:cNvPr>
          <p:cNvSpPr txBox="1"/>
          <p:nvPr/>
        </p:nvSpPr>
        <p:spPr>
          <a:xfrm>
            <a:off x="8819271" y="5271779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256053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3C5AB78-14AD-4249-8BE6-25888596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32382"/>
              </p:ext>
            </p:extLst>
          </p:nvPr>
        </p:nvGraphicFramePr>
        <p:xfrm>
          <a:off x="900333" y="486114"/>
          <a:ext cx="10536701" cy="5811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74450">
                  <a:extLst>
                    <a:ext uri="{9D8B030D-6E8A-4147-A177-3AD203B41FA5}">
                      <a16:colId xmlns:a16="http://schemas.microsoft.com/office/drawing/2014/main" val="594241830"/>
                    </a:ext>
                  </a:extLst>
                </a:gridCol>
                <a:gridCol w="3462251">
                  <a:extLst>
                    <a:ext uri="{9D8B030D-6E8A-4147-A177-3AD203B41FA5}">
                      <a16:colId xmlns:a16="http://schemas.microsoft.com/office/drawing/2014/main" val="2398122808"/>
                    </a:ext>
                  </a:extLst>
                </a:gridCol>
              </a:tblGrid>
              <a:tr h="147245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2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Samarqandga</a:t>
                      </a:r>
                      <a:r>
                        <a:rPr lang="en-US" sz="32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dushmanlar</a:t>
                      </a:r>
                      <a:r>
                        <a:rPr lang="en-US" sz="32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umuman</a:t>
                      </a:r>
                      <a:r>
                        <a:rPr lang="en-US" sz="32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bostirib</a:t>
                      </a:r>
                      <a:r>
                        <a:rPr lang="en-US" sz="32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kira</a:t>
                      </a:r>
                      <a:r>
                        <a:rPr lang="en-US" sz="32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olmagan</a:t>
                      </a:r>
                      <a:r>
                        <a:rPr lang="en-US" sz="3200" b="1" i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5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5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838205"/>
                  </a:ext>
                </a:extLst>
              </a:tr>
              <a:tr h="139213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Sharq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taronalari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xalqaro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festivali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Samarqandda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oʻtkaziladi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4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62829"/>
                  </a:ext>
                </a:extLst>
              </a:tr>
              <a:tr h="139213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Samarqand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ma’lum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vaqt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Oʻzbekiston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poytaxti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boʻlgan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4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73762"/>
                  </a:ext>
                </a:extLst>
              </a:tr>
              <a:tr h="1517279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Sayyohlar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borishi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kerak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boʻlgan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shahar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roʻyxatida</a:t>
                      </a:r>
                      <a:r>
                        <a:rPr lang="en-US" sz="3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Samarqand ham bor.</a:t>
                      </a: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894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DE2226-A21D-3848-95A4-4A93FF715527}"/>
              </a:ext>
            </a:extLst>
          </p:cNvPr>
          <p:cNvSpPr txBox="1"/>
          <p:nvPr/>
        </p:nvSpPr>
        <p:spPr>
          <a:xfrm>
            <a:off x="8779411" y="4795818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BFE49-FD0B-064C-9EBD-3D1225BC308C}"/>
              </a:ext>
            </a:extLst>
          </p:cNvPr>
          <p:cNvSpPr txBox="1"/>
          <p:nvPr/>
        </p:nvSpPr>
        <p:spPr>
          <a:xfrm>
            <a:off x="8819271" y="5271779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B44B4-35C4-C64C-B486-FBC64FE53A9A}"/>
              </a:ext>
            </a:extLst>
          </p:cNvPr>
          <p:cNvSpPr txBox="1"/>
          <p:nvPr/>
        </p:nvSpPr>
        <p:spPr>
          <a:xfrm>
            <a:off x="8791131" y="3344497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B5C20-AB11-5749-AB3E-790B69A3D4E8}"/>
              </a:ext>
            </a:extLst>
          </p:cNvPr>
          <p:cNvSpPr txBox="1"/>
          <p:nvPr/>
        </p:nvSpPr>
        <p:spPr>
          <a:xfrm>
            <a:off x="8662176" y="3806390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5B474-C9DD-1A4E-8B1C-32D35CDF4BEC}"/>
              </a:ext>
            </a:extLst>
          </p:cNvPr>
          <p:cNvSpPr txBox="1"/>
          <p:nvPr/>
        </p:nvSpPr>
        <p:spPr>
          <a:xfrm>
            <a:off x="8760653" y="1977588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7BB970-D788-4E41-94A2-DBDD4DBA6B8F}"/>
              </a:ext>
            </a:extLst>
          </p:cNvPr>
          <p:cNvSpPr txBox="1"/>
          <p:nvPr/>
        </p:nvSpPr>
        <p:spPr>
          <a:xfrm>
            <a:off x="8497613" y="2467617"/>
            <a:ext cx="195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3720A5-2501-3647-BEEA-88B9AFD9E86D}"/>
              </a:ext>
            </a:extLst>
          </p:cNvPr>
          <p:cNvSpPr txBox="1"/>
          <p:nvPr/>
        </p:nvSpPr>
        <p:spPr>
          <a:xfrm>
            <a:off x="8730174" y="624745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EA0C0-8C7B-5C4C-A85D-6987F450FC36}"/>
              </a:ext>
            </a:extLst>
          </p:cNvPr>
          <p:cNvSpPr txBox="1"/>
          <p:nvPr/>
        </p:nvSpPr>
        <p:spPr>
          <a:xfrm>
            <a:off x="8770034" y="1100706"/>
            <a:ext cx="19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chemeClr val="accent1">
                    <a:lumMod val="50000"/>
                  </a:schemeClr>
                </a:solidFill>
              </a:rPr>
              <a:t>noto‘g‘ri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196948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2D029FA-EBB5-CF4D-B6FA-E43F0454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0" y="493108"/>
            <a:ext cx="1320800" cy="15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43D7937-B210-8947-A089-D946EE551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5824"/>
          <a:stretch/>
        </p:blipFill>
        <p:spPr bwMode="auto">
          <a:xfrm>
            <a:off x="471267" y="2076540"/>
            <a:ext cx="11249465" cy="1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MIRNI YENGGAN SAMARQAND NONI.......Samarqand... | Интересный контент в  группе Milliy taomlardan Yevropa taomlarigacha">
            <a:extLst>
              <a:ext uri="{FF2B5EF4-FFF2-40B4-BE49-F238E27FC236}">
                <a16:creationId xmlns:a16="http://schemas.microsoft.com/office/drawing/2014/main" id="{93B64290-6C07-6543-BBBD-1AA5EB20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90" y="3509884"/>
            <a:ext cx="4398629" cy="27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196948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AA5E40A0-B8F6-934F-9798-F19FAEB2A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/>
          <a:stretch/>
        </p:blipFill>
        <p:spPr bwMode="auto">
          <a:xfrm>
            <a:off x="365669" y="1876100"/>
            <a:ext cx="11277133" cy="35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40F49DD-1D1F-974B-8002-07DD2DC67712}"/>
              </a:ext>
            </a:extLst>
          </p:cNvPr>
          <p:cNvSpPr/>
          <p:nvPr/>
        </p:nvSpPr>
        <p:spPr>
          <a:xfrm>
            <a:off x="2743201" y="883812"/>
            <a:ext cx="7150046" cy="724274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Mustaqil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topshiriq</a:t>
            </a:r>
            <a:r>
              <a:rPr lang="en-GB" sz="4000" b="1" dirty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335858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65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3219" y="196948"/>
            <a:ext cx="11573112" cy="650865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2D029FA-EBB5-CF4D-B6FA-E43F0454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8" y="412058"/>
            <a:ext cx="1320800" cy="15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4BDA3B9-4970-3A45-BE3B-BF80842484FB}"/>
              </a:ext>
            </a:extLst>
          </p:cNvPr>
          <p:cNvSpPr/>
          <p:nvPr/>
        </p:nvSpPr>
        <p:spPr>
          <a:xfrm>
            <a:off x="2464867" y="518052"/>
            <a:ext cx="8057767" cy="8834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“</a:t>
            </a:r>
            <a:r>
              <a:rPr lang="en-GB" sz="4000" b="1" dirty="0" err="1">
                <a:solidFill>
                  <a:srgbClr val="C00000"/>
                </a:solidFill>
              </a:rPr>
              <a:t>Amirni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yenggan</a:t>
            </a:r>
            <a:r>
              <a:rPr lang="en-GB" sz="4000" b="1" dirty="0">
                <a:solidFill>
                  <a:srgbClr val="C00000"/>
                </a:solidFill>
              </a:rPr>
              <a:t> non” audio </a:t>
            </a:r>
            <a:r>
              <a:rPr lang="en-GB" sz="4000" b="1" dirty="0" err="1">
                <a:solidFill>
                  <a:srgbClr val="C00000"/>
                </a:solidFill>
              </a:rPr>
              <a:t>matn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7" name="Picture 2" descr="AMIRNI YENGGAN SAMARQAND NONI.......Samarqand... | Интересный контент в  группе Milliy taomlardan Yevropa taomlarigacha">
            <a:extLst>
              <a:ext uri="{FF2B5EF4-FFF2-40B4-BE49-F238E27FC236}">
                <a16:creationId xmlns:a16="http://schemas.microsoft.com/office/drawing/2014/main" id="{103CEF8B-3D7F-534E-8716-25B5A6F3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07" y="1755646"/>
            <a:ext cx="7199586" cy="451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033C88D-7D3D-6047-BDB9-729FE592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476" y="4322924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E093-1E0C-9C4A-8074-9BCF0A07B983}"/>
              </a:ext>
            </a:extLst>
          </p:cNvPr>
          <p:cNvSpPr/>
          <p:nvPr/>
        </p:nvSpPr>
        <p:spPr>
          <a:xfrm>
            <a:off x="9713026" y="5558937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176-dars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7FB69-C5FB-6841-8D92-D145BD43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F6D17-2C19-F140-AF3F-76D3E3BB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927FBA-D3D1-B344-80DE-8D472379B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/>
          <a:stretch/>
        </p:blipFill>
        <p:spPr bwMode="auto">
          <a:xfrm>
            <a:off x="-1" y="14703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3BD52D4-522B-C347-BE41-177F9AD4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98310"/>
            <a:ext cx="9660467" cy="8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5D9E2B7-A52C-C04E-B0EF-55713BD5A347}"/>
              </a:ext>
            </a:extLst>
          </p:cNvPr>
          <p:cNvSpPr/>
          <p:nvPr/>
        </p:nvSpPr>
        <p:spPr>
          <a:xfrm>
            <a:off x="2924727" y="883812"/>
            <a:ext cx="6968519" cy="652143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Mustaqil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topshiriqni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tekshirish</a:t>
            </a:r>
            <a:r>
              <a:rPr lang="en-GB" sz="4000" b="1" dirty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DEF733F-7B47-994B-BF10-921C124006EE}"/>
              </a:ext>
            </a:extLst>
          </p:cNvPr>
          <p:cNvSpPr/>
          <p:nvPr/>
        </p:nvSpPr>
        <p:spPr>
          <a:xfrm>
            <a:off x="1347687" y="2503167"/>
            <a:ext cx="3604141" cy="2695187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1. Samarqand </a:t>
            </a:r>
            <a:r>
              <a:rPr lang="en-GB" sz="3600" b="1" dirty="0" err="1">
                <a:solidFill>
                  <a:srgbClr val="002060"/>
                </a:solidFill>
              </a:rPr>
              <a:t>shahri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haqida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nimalarni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bilasiz</a:t>
            </a:r>
            <a:r>
              <a:rPr lang="en-GB" sz="3600" b="1" dirty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CD0CC18-3A6F-2B47-ACED-8D0E4DF37A98}"/>
              </a:ext>
            </a:extLst>
          </p:cNvPr>
          <p:cNvSpPr/>
          <p:nvPr/>
        </p:nvSpPr>
        <p:spPr>
          <a:xfrm>
            <a:off x="5767753" y="1758462"/>
            <a:ext cx="5331656" cy="42157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Olimlarning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aniqlashi</a:t>
            </a:r>
            <a:r>
              <a:rPr lang="en-GB" sz="3600" b="1" dirty="0">
                <a:solidFill>
                  <a:srgbClr val="002060"/>
                </a:solidFill>
              </a:rPr>
              <a:t>-cha, </a:t>
            </a:r>
            <a:r>
              <a:rPr lang="en-GB" sz="3600" b="1" dirty="0" err="1">
                <a:solidFill>
                  <a:srgbClr val="002060"/>
                </a:solidFill>
              </a:rPr>
              <a:t>Samarqandning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yoshi</a:t>
            </a:r>
            <a:r>
              <a:rPr lang="en-GB" sz="3600" b="1" dirty="0">
                <a:solidFill>
                  <a:srgbClr val="002060"/>
                </a:solidFill>
              </a:rPr>
              <a:t> 2700 </a:t>
            </a:r>
            <a:r>
              <a:rPr lang="en-GB" sz="3600" b="1" dirty="0" err="1">
                <a:solidFill>
                  <a:srgbClr val="002060"/>
                </a:solidFill>
              </a:rPr>
              <a:t>yildan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oshgan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ekan</a:t>
            </a:r>
            <a:r>
              <a:rPr lang="en-GB" sz="3600" b="1" dirty="0">
                <a:solidFill>
                  <a:srgbClr val="002060"/>
                </a:solidFill>
              </a:rPr>
              <a:t>. Samarqand </a:t>
            </a:r>
            <a:r>
              <a:rPr lang="en-GB" sz="3600" b="1" dirty="0" err="1">
                <a:solidFill>
                  <a:srgbClr val="002060"/>
                </a:solidFill>
              </a:rPr>
              <a:t>albatta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borish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kerak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bo‘lgan</a:t>
            </a:r>
            <a:r>
              <a:rPr lang="en-GB" sz="3600" b="1" dirty="0">
                <a:solidFill>
                  <a:srgbClr val="002060"/>
                </a:solidFill>
              </a:rPr>
              <a:t> 50 </a:t>
            </a:r>
            <a:r>
              <a:rPr lang="en-GB" sz="3600" b="1" dirty="0" err="1">
                <a:solidFill>
                  <a:srgbClr val="002060"/>
                </a:solidFill>
              </a:rPr>
              <a:t>shaharning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biri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hisoblanadi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908C536-8674-CD4E-87CF-36368CFE3C35}"/>
              </a:ext>
            </a:extLst>
          </p:cNvPr>
          <p:cNvSpPr/>
          <p:nvPr/>
        </p:nvSpPr>
        <p:spPr>
          <a:xfrm>
            <a:off x="998799" y="1744393"/>
            <a:ext cx="3784215" cy="2391507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2. “</a:t>
            </a:r>
            <a:r>
              <a:rPr lang="en-GB" sz="3600" b="1" dirty="0" err="1">
                <a:solidFill>
                  <a:srgbClr val="002060"/>
                </a:solidFill>
              </a:rPr>
              <a:t>Qadimgi</a:t>
            </a:r>
            <a:r>
              <a:rPr lang="en-GB" sz="3600" b="1" dirty="0">
                <a:solidFill>
                  <a:srgbClr val="002060"/>
                </a:solidFill>
              </a:rPr>
              <a:t>“ </a:t>
            </a:r>
            <a:r>
              <a:rPr lang="en-GB" sz="3600" b="1" dirty="0" err="1">
                <a:solidFill>
                  <a:srgbClr val="002060"/>
                </a:solidFill>
              </a:rPr>
              <a:t>deganda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nimani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tushunasiz</a:t>
            </a:r>
            <a:r>
              <a:rPr lang="en-GB" sz="3600" b="1" dirty="0">
                <a:solidFill>
                  <a:srgbClr val="002060"/>
                </a:solidFill>
              </a:rPr>
              <a:t>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9200206-3262-9D48-8191-2675430B47F0}"/>
              </a:ext>
            </a:extLst>
          </p:cNvPr>
          <p:cNvSpPr/>
          <p:nvPr/>
        </p:nvSpPr>
        <p:spPr>
          <a:xfrm>
            <a:off x="2854387" y="546186"/>
            <a:ext cx="6968519" cy="652143"/>
          </a:xfrm>
          <a:prstGeom prst="roundRect">
            <a:avLst/>
          </a:prstGeom>
          <a:gradFill flip="none" rotWithShape="1">
            <a:gsLst>
              <a:gs pos="0">
                <a:srgbClr val="D883FF">
                  <a:tint val="66000"/>
                  <a:satMod val="160000"/>
                </a:srgbClr>
              </a:gs>
              <a:gs pos="50000">
                <a:srgbClr val="D883FF">
                  <a:tint val="44500"/>
                  <a:satMod val="160000"/>
                </a:srgbClr>
              </a:gs>
              <a:gs pos="100000">
                <a:srgbClr val="D88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Mustaqil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topshiriqni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tekshirish</a:t>
            </a:r>
            <a:r>
              <a:rPr lang="en-GB" sz="4000" b="1" dirty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5F8F1F1-4105-7A4F-9370-5F2C8E110EE4}"/>
              </a:ext>
            </a:extLst>
          </p:cNvPr>
          <p:cNvSpPr/>
          <p:nvPr/>
        </p:nvSpPr>
        <p:spPr>
          <a:xfrm>
            <a:off x="5767754" y="1606066"/>
            <a:ext cx="4653252" cy="341937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“</a:t>
            </a:r>
            <a:r>
              <a:rPr lang="en-GB" sz="3600" b="1" dirty="0" err="1">
                <a:solidFill>
                  <a:srgbClr val="002060"/>
                </a:solidFill>
              </a:rPr>
              <a:t>Qadimgi</a:t>
            </a:r>
            <a:r>
              <a:rPr lang="en-GB" sz="3600" b="1" dirty="0">
                <a:solidFill>
                  <a:srgbClr val="002060"/>
                </a:solidFill>
              </a:rPr>
              <a:t>“ – </a:t>
            </a:r>
            <a:r>
              <a:rPr lang="en-GB" sz="3600" b="1" dirty="0" err="1">
                <a:solidFill>
                  <a:srgbClr val="002060"/>
                </a:solidFill>
              </a:rPr>
              <a:t>uzoq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o‘tmish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zamonlardan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beri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mavjud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bo‘lgan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degan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ma’noni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bildiradi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81D36EB-CF16-9642-9300-3BD157BFA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5"/>
          <a:stretch/>
        </p:blipFill>
        <p:spPr bwMode="auto">
          <a:xfrm>
            <a:off x="791867" y="670954"/>
            <a:ext cx="10739332" cy="22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AF59666-5A99-7D41-AF2B-1F4AF47A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54" y="3536582"/>
            <a:ext cx="2167402" cy="93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01A9A23-920F-C442-B3AE-473CC7D5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44" y="4804092"/>
            <a:ext cx="2106634" cy="9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112699B-2C70-ED45-919B-A70ABB3B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3" y="3217503"/>
            <a:ext cx="2086378" cy="9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4D6460C7-60C9-C744-895F-0404A42F2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01" y="4456445"/>
            <a:ext cx="2167402" cy="9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74B6746B-63E4-B74D-A5D4-14A45A5B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17" y="3263786"/>
            <a:ext cx="1762280" cy="9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3C847A-5E5F-5F49-80CC-85E1A24B4270}"/>
              </a:ext>
            </a:extLst>
          </p:cNvPr>
          <p:cNvSpPr txBox="1"/>
          <p:nvPr/>
        </p:nvSpPr>
        <p:spPr>
          <a:xfrm>
            <a:off x="-272077" y="2948393"/>
            <a:ext cx="147320" cy="262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84A6EB9F-8D87-F849-BEB7-433ADE3D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88" y="4436188"/>
            <a:ext cx="2126890" cy="9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1015"/>
            <a:ext cx="11480651" cy="6488904"/>
          </a:xfrm>
          <a:prstGeom prst="roundRect">
            <a:avLst>
              <a:gd name="adj" fmla="val 14229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49E6865-56F9-FD45-BA52-637A7CACC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5804" r="5263" b="36325"/>
          <a:stretch/>
        </p:blipFill>
        <p:spPr bwMode="auto">
          <a:xfrm>
            <a:off x="586599" y="742847"/>
            <a:ext cx="10981343" cy="19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36FF75F-4FCF-B74F-A76A-C7DA1BF5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25" y="2983469"/>
            <a:ext cx="3800665" cy="9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7DD8122-3384-FD49-98F8-68044C0D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32" y="3122582"/>
            <a:ext cx="2107574" cy="11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9DCD358-A733-F14F-93B9-3B40306A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3" y="3133486"/>
            <a:ext cx="2053469" cy="10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667A6247-D6B2-E545-A7AD-7D24BAB1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38" y="4393346"/>
            <a:ext cx="2750831" cy="1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4B3B030C-D929-3D49-90C2-21C33F53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28" y="4414049"/>
            <a:ext cx="4037271" cy="9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B46A96E-1DFC-DB46-9840-30E2F3E67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5312" r="4113" b="43139"/>
          <a:stretch/>
        </p:blipFill>
        <p:spPr bwMode="auto">
          <a:xfrm>
            <a:off x="506796" y="970935"/>
            <a:ext cx="11158416" cy="14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623248-09BA-5A47-81B2-6E072306A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43" y="2863889"/>
            <a:ext cx="1587098" cy="9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477CD22-00CB-8842-86EC-79BD621E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2" y="3176240"/>
            <a:ext cx="1989163" cy="9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372B37AF-B77D-9142-8D46-646655CD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15" y="4233461"/>
            <a:ext cx="2264260" cy="8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9048FB71-429A-9342-AFED-C0DAAA00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99" y="3216786"/>
            <a:ext cx="2094970" cy="9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8CE2ABED-3DF7-1347-A5B9-D11CB940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32" y="3684419"/>
            <a:ext cx="2073808" cy="9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9444" y="199033"/>
            <a:ext cx="11573112" cy="63614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682E6BF-BF01-9A49-9590-7B29A945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" y="570262"/>
            <a:ext cx="1585097" cy="13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FD8AB-78A6-1A4D-8B37-B4B8C1FE9412}"/>
              </a:ext>
            </a:extLst>
          </p:cNvPr>
          <p:cNvSpPr txBox="1"/>
          <p:nvPr/>
        </p:nvSpPr>
        <p:spPr>
          <a:xfrm>
            <a:off x="2307100" y="381357"/>
            <a:ext cx="913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</a:rPr>
              <a:t>Matndagi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narsa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nomlarini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bildirgan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so‘zlarni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eslab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yozing</a:t>
            </a:r>
            <a:r>
              <a:rPr lang="en-GB" sz="3600" b="1" dirty="0">
                <a:solidFill>
                  <a:schemeClr val="accent1"/>
                </a:solidFill>
              </a:rPr>
              <a:t>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2386B2B2-A518-4240-B3F8-D2DE1813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3" y="1581686"/>
            <a:ext cx="4903112" cy="6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D3438-2D48-DE4C-9E32-9E48EB727416}"/>
              </a:ext>
            </a:extLst>
          </p:cNvPr>
          <p:cNvSpPr txBox="1"/>
          <p:nvPr/>
        </p:nvSpPr>
        <p:spPr>
          <a:xfrm>
            <a:off x="1266093" y="2655406"/>
            <a:ext cx="16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Tandir</a:t>
            </a:r>
            <a:r>
              <a:rPr lang="en-US" sz="3600" i="1" dirty="0"/>
              <a:t>, </a:t>
            </a:r>
            <a:r>
              <a:rPr lang="ru-RU" sz="3600" i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41D684-85A7-C744-9AD2-AE9D8BE394DD}"/>
              </a:ext>
            </a:extLst>
          </p:cNvPr>
          <p:cNvSpPr txBox="1"/>
          <p:nvPr/>
        </p:nvSpPr>
        <p:spPr>
          <a:xfrm>
            <a:off x="6494585" y="2664786"/>
            <a:ext cx="230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/>
              <a:t> </a:t>
            </a:r>
            <a:r>
              <a:rPr lang="en-US" sz="3600" i="1" dirty="0" err="1"/>
              <a:t>tuproq</a:t>
            </a:r>
            <a:r>
              <a:rPr lang="en-US" sz="3600" i="1" dirty="0"/>
              <a:t>.</a:t>
            </a:r>
            <a:r>
              <a:rPr lang="ru-RU" sz="3600" i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9FCA0-ED17-264F-B16E-56EEB5B00D79}"/>
              </a:ext>
            </a:extLst>
          </p:cNvPr>
          <p:cNvSpPr txBox="1"/>
          <p:nvPr/>
        </p:nvSpPr>
        <p:spPr>
          <a:xfrm>
            <a:off x="4157004" y="2648370"/>
            <a:ext cx="16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/>
              <a:t> </a:t>
            </a:r>
            <a:r>
              <a:rPr lang="en-US" sz="3600" i="1" dirty="0"/>
              <a:t>un,</a:t>
            </a:r>
            <a:r>
              <a:rPr lang="ru-RU" sz="3600" i="1" dirty="0"/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188FEF-45DC-1447-8FBB-96CA5248069B}"/>
              </a:ext>
            </a:extLst>
          </p:cNvPr>
          <p:cNvSpPr txBox="1"/>
          <p:nvPr/>
        </p:nvSpPr>
        <p:spPr>
          <a:xfrm>
            <a:off x="2790088" y="2631957"/>
            <a:ext cx="194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 </a:t>
            </a:r>
            <a:r>
              <a:rPr lang="en-US" sz="3600" i="1" dirty="0" err="1"/>
              <a:t>pech</a:t>
            </a:r>
            <a:r>
              <a:rPr lang="en-GB" sz="3600" i="1" dirty="0"/>
              <a:t>, </a:t>
            </a:r>
            <a:r>
              <a:rPr lang="ru-RU" sz="3600" i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69D1D-BC7B-3F43-B616-FBCC8D8B0D1D}"/>
              </a:ext>
            </a:extLst>
          </p:cNvPr>
          <p:cNvSpPr txBox="1"/>
          <p:nvPr/>
        </p:nvSpPr>
        <p:spPr>
          <a:xfrm>
            <a:off x="5193321" y="2671820"/>
            <a:ext cx="247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havo</a:t>
            </a:r>
            <a:r>
              <a:rPr lang="en-US" sz="3600" i="1" dirty="0"/>
              <a:t>,</a:t>
            </a:r>
            <a:r>
              <a:rPr lang="ru-RU" sz="3600" i="1" dirty="0"/>
              <a:t>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FCFD597-6B7B-3247-9690-480D4894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79" y="3491622"/>
            <a:ext cx="4206196" cy="28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316</Words>
  <Application>Microsoft Macintosh PowerPoint</Application>
  <PresentationFormat>Широкоэкранный</PresentationFormat>
  <Paragraphs>46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2022-01-05T07:23:21Z</dcterms:created>
  <dcterms:modified xsi:type="dcterms:W3CDTF">2022-01-07T07:35:39Z</dcterms:modified>
</cp:coreProperties>
</file>