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493" r:id="rId2"/>
    <p:sldId id="574" r:id="rId3"/>
    <p:sldId id="591" r:id="rId4"/>
    <p:sldId id="575" r:id="rId5"/>
    <p:sldId id="577" r:id="rId6"/>
    <p:sldId id="586" r:id="rId7"/>
    <p:sldId id="569" r:id="rId8"/>
    <p:sldId id="573" r:id="rId9"/>
    <p:sldId id="572" r:id="rId10"/>
    <p:sldId id="571" r:id="rId11"/>
    <p:sldId id="570" r:id="rId12"/>
    <p:sldId id="595" r:id="rId13"/>
    <p:sldId id="583" r:id="rId14"/>
    <p:sldId id="593" r:id="rId15"/>
    <p:sldId id="584" r:id="rId16"/>
    <p:sldId id="589" r:id="rId17"/>
    <p:sldId id="588" r:id="rId18"/>
    <p:sldId id="568" r:id="rId19"/>
    <p:sldId id="263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31"/>
    <p:restoredTop sz="94544"/>
  </p:normalViewPr>
  <p:slideViewPr>
    <p:cSldViewPr snapToGrid="0" snapToObjects="1">
      <p:cViewPr varScale="1">
        <p:scale>
          <a:sx n="90" d="100"/>
          <a:sy n="90" d="100"/>
        </p:scale>
        <p:origin x="64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7DA25E-FFB3-6F4E-BB7E-38B8F92C8C48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9D18D0-E320-4248-B0FB-1329798328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41031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9D18D0-E320-4248-B0FB-13297983282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3727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AA357C-7EA3-5140-8E91-0AE1D656A6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28E1061-FF97-EF44-ACFC-805E87A179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6093FC6-13FB-CA41-8FA7-FD62BF0C9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ADD18-97E0-BF43-9980-0329250666DA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20C3C35-C423-364B-99E8-F3FE0939C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2D40C03-DF91-3440-ACE5-9567C46FE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E809C-AD18-D648-992C-40F89FB28C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91670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3D0D77-7A45-7A42-85E1-E2BBB60D3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1C6E333-950D-9E4D-BBDE-F4CBF12C1A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551F2C2-8EC9-1E40-994F-8DB7925D44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ADD18-97E0-BF43-9980-0329250666DA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7881ABF-F8DD-C04A-83A7-28BC7765A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09ECF78-50F9-214B-9275-9CB68F165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E809C-AD18-D648-992C-40F89FB28C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380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D01A1FB-D46C-6E42-A16F-7B201400D8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D7BBD80-E511-1641-92C0-8D309A9A35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9F5ED5-5FAF-B04C-BAC6-227F37775D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ADD18-97E0-BF43-9980-0329250666DA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9D78282-3A29-6A49-8368-90B5F730E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379DD87-79D8-4D48-A2F6-96ECBDFA6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E809C-AD18-D648-992C-40F89FB28C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3799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D8FA0E-560D-5B4C-A94F-6BA8F4979A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E5149A5-D220-114A-B062-424F3A8F70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2ED8CD6-08D9-0D44-B287-865F8623E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ADD18-97E0-BF43-9980-0329250666DA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4AE97B-BCB1-5442-9B25-9C19F91B1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1DBC6CF-B112-9445-9929-99154F4F4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E809C-AD18-D648-992C-40F89FB28C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4309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366ABC-1087-EC46-A6E9-9AFCBD4941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7447149-CA23-2346-B2DA-EAE321795B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1960C3F-1859-3843-A380-888D21F763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ADD18-97E0-BF43-9980-0329250666DA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689AA1B-0F0D-064E-B3CB-741140EEB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DA88574-689A-8346-B5FA-66D2F08E0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E809C-AD18-D648-992C-40F89FB28C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4722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8252F-EAA2-CA4A-A537-51AAA2C0AF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34DDBB-A8AC-5C40-825F-2705D23DE7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746E3C5-AEF0-9C4C-A6C6-20AF3DB84E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E8BA21E-6C26-E744-8800-1B52A366D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ADD18-97E0-BF43-9980-0329250666DA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135CDA1-A64D-E948-B5E6-7658B59C8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AD73156-9F97-D244-A556-62E51B537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E809C-AD18-D648-992C-40F89FB28C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8616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18D49D-BE9F-F844-B71E-3FD52C226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69091D-E73C-9241-892F-CB069BE4F7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091EBFB-7C6B-F041-AB5A-18E7D52A7B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2E01CD9-961C-1643-88C8-8A5067AB77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B2166F9-8FEA-0A46-AF96-69527B959E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24D49E3-6D80-9847-AFDC-1BD870C66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ADD18-97E0-BF43-9980-0329250666DA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9AD030E-5B1E-4940-80AD-E668FC822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87AFBA8-7BC5-234B-94D3-8506DA97D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E809C-AD18-D648-992C-40F89FB28C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9733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D00750-F87B-B74D-A953-15621F1F3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524DE08-CF90-2347-B32F-8B36CB836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ADD18-97E0-BF43-9980-0329250666DA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8F9D637-6338-B545-83D6-DB54CE5D2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79B30EC-6C54-3849-B5B1-42F632D6A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E809C-AD18-D648-992C-40F89FB28C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5994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3CEAA1D-731F-8A4C-B05D-CDA37749A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ADD18-97E0-BF43-9980-0329250666DA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7ADB7F2-B1B9-8F44-B868-316FEABAB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E3EA91A-CF3F-0044-96B2-CB698064A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E809C-AD18-D648-992C-40F89FB28C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8389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34AD24-6E0D-9C45-92A3-92481040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611242F-5054-5F4F-BBA6-D5469FA91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874BB39-C7DD-4440-BF7D-5CC7980D23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BD9134E-0AF4-E045-934F-B745DA98CF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ADD18-97E0-BF43-9980-0329250666DA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B8C204F-AC1A-094A-97BC-D29DA79FA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63A4148-F350-FD40-8846-D56F2C2CB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E809C-AD18-D648-992C-40F89FB28C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0962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D21FB7-9CEB-5244-8843-1357EB32E9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3AEE64A-CDCA-BE46-8E42-0911CD795C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48342CD-2032-9F45-AB5B-5C416B91DC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6B9632E-9717-C54C-A0DE-4B19C13BC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ADD18-97E0-BF43-9980-0329250666DA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834F7AB-6758-FA4B-9961-5F39F4B74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30B8542-FB71-E348-8F92-0CE38B407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E809C-AD18-D648-992C-40F89FB28C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7112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96FF07-A207-6F41-BD16-80634DAD0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A4CBA4A-609B-B745-BC89-2A89B13D0E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B0F679E-1C7C-9B4F-ADA4-B7C4E1006B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FADD18-97E0-BF43-9980-0329250666DA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6CB7AC5-85DA-A64D-A056-381FE1D4E7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A2C4FF-D250-F444-A064-B65A83B89A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BE809C-AD18-D648-992C-40F89FB28C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364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1538" y="33614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49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34589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4E32F9-7748-6F43-A4E9-0589DFA684C4}"/>
              </a:ext>
            </a:extLst>
          </p:cNvPr>
          <p:cNvSpPr txBox="1"/>
          <p:nvPr/>
        </p:nvSpPr>
        <p:spPr>
          <a:xfrm>
            <a:off x="569629" y="878874"/>
            <a:ext cx="1104663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/>
              <a:t>   </a:t>
            </a:r>
            <a:r>
              <a:rPr lang="en-GB" sz="3600" b="1" dirty="0" err="1">
                <a:solidFill>
                  <a:srgbClr val="002060"/>
                </a:solidFill>
              </a:rPr>
              <a:t>Temuriylar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davrida</a:t>
            </a:r>
            <a:r>
              <a:rPr lang="en-GB" sz="3600" b="1" dirty="0">
                <a:solidFill>
                  <a:srgbClr val="002060"/>
                </a:solidFill>
              </a:rPr>
              <a:t> Samarqand </a:t>
            </a:r>
            <a:r>
              <a:rPr lang="en-GB" sz="3600" b="1" dirty="0" err="1">
                <a:solidFill>
                  <a:srgbClr val="002060"/>
                </a:solidFill>
              </a:rPr>
              <a:t>shahri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juda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go‘zallashib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ketdi</a:t>
            </a:r>
            <a:r>
              <a:rPr lang="en-GB" sz="3600" b="1" dirty="0">
                <a:solidFill>
                  <a:srgbClr val="002060"/>
                </a:solidFill>
              </a:rPr>
              <a:t>. </a:t>
            </a:r>
            <a:r>
              <a:rPr lang="en-GB" sz="3600" b="1" dirty="0" err="1">
                <a:solidFill>
                  <a:srgbClr val="002060"/>
                </a:solidFill>
              </a:rPr>
              <a:t>Registon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maydoni</a:t>
            </a:r>
            <a:r>
              <a:rPr lang="en-GB" sz="3600" b="1" dirty="0">
                <a:solidFill>
                  <a:srgbClr val="002060"/>
                </a:solidFill>
              </a:rPr>
              <a:t> ham </a:t>
            </a:r>
            <a:r>
              <a:rPr lang="en-GB" sz="3600" b="1" dirty="0" err="1">
                <a:solidFill>
                  <a:srgbClr val="002060"/>
                </a:solidFill>
              </a:rPr>
              <a:t>ayni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shu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davrlarda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qurilgan</a:t>
            </a:r>
            <a:r>
              <a:rPr lang="en-GB" sz="3600" b="1" dirty="0">
                <a:solidFill>
                  <a:srgbClr val="002060"/>
                </a:solidFill>
              </a:rPr>
              <a:t>. Bu </a:t>
            </a:r>
            <a:r>
              <a:rPr lang="en-GB" sz="3600" b="1" dirty="0" err="1">
                <a:solidFill>
                  <a:srgbClr val="002060"/>
                </a:solidFill>
              </a:rPr>
              <a:t>maydonda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hozir</a:t>
            </a:r>
            <a:r>
              <a:rPr lang="en-GB" sz="3600" b="1" dirty="0">
                <a:solidFill>
                  <a:srgbClr val="002060"/>
                </a:solidFill>
              </a:rPr>
              <a:t> “</a:t>
            </a:r>
            <a:r>
              <a:rPr lang="en-GB" sz="3600" b="1" dirty="0" err="1">
                <a:solidFill>
                  <a:srgbClr val="002060"/>
                </a:solidFill>
              </a:rPr>
              <a:t>Sharq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taronalari</a:t>
            </a:r>
            <a:r>
              <a:rPr lang="en-GB" sz="3600" b="1" dirty="0">
                <a:solidFill>
                  <a:srgbClr val="002060"/>
                </a:solidFill>
              </a:rPr>
              <a:t>” </a:t>
            </a:r>
            <a:r>
              <a:rPr lang="en-GB" sz="3600" b="1" dirty="0" err="1">
                <a:solidFill>
                  <a:srgbClr val="002060"/>
                </a:solidFill>
              </a:rPr>
              <a:t>xalqaro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festivali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o‘tkaziladi</a:t>
            </a:r>
            <a:r>
              <a:rPr lang="en-GB" sz="3600" b="1" dirty="0">
                <a:solidFill>
                  <a:srgbClr val="002060"/>
                </a:solidFill>
              </a:rPr>
              <a:t>. </a:t>
            </a:r>
          </a:p>
          <a:p>
            <a:r>
              <a:rPr lang="en-GB" sz="3600" b="1" dirty="0">
                <a:solidFill>
                  <a:srgbClr val="002060"/>
                </a:solidFill>
              </a:rPr>
              <a:t>  1925-yildan 1930-yilgacha Samarqand </a:t>
            </a:r>
            <a:r>
              <a:rPr lang="en-GB" sz="3600" b="1" dirty="0" err="1">
                <a:solidFill>
                  <a:srgbClr val="002060"/>
                </a:solidFill>
              </a:rPr>
              <a:t>davlatimiz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poytaxti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edi</a:t>
            </a:r>
            <a:r>
              <a:rPr lang="en-GB" sz="3600" b="1" dirty="0">
                <a:solidFill>
                  <a:srgbClr val="002060"/>
                </a:solidFill>
              </a:rPr>
              <a:t>. </a:t>
            </a:r>
            <a:r>
              <a:rPr lang="en-GB" sz="3600" b="1" dirty="0" err="1">
                <a:solidFill>
                  <a:srgbClr val="002060"/>
                </a:solidFill>
              </a:rPr>
              <a:t>Olimlarning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aniqlashicha</a:t>
            </a:r>
            <a:r>
              <a:rPr lang="en-GB" sz="3600" b="1" dirty="0">
                <a:solidFill>
                  <a:srgbClr val="002060"/>
                </a:solidFill>
              </a:rPr>
              <a:t>, </a:t>
            </a:r>
            <a:r>
              <a:rPr lang="en-GB" sz="3600" b="1" dirty="0" err="1">
                <a:solidFill>
                  <a:srgbClr val="002060"/>
                </a:solidFill>
              </a:rPr>
              <a:t>Samarqandning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yoshi</a:t>
            </a:r>
            <a:r>
              <a:rPr lang="en-GB" sz="3600" b="1" dirty="0">
                <a:solidFill>
                  <a:srgbClr val="002060"/>
                </a:solidFill>
              </a:rPr>
              <a:t> 2700 </a:t>
            </a:r>
            <a:r>
              <a:rPr lang="en-GB" sz="3600" b="1" dirty="0" err="1">
                <a:solidFill>
                  <a:srgbClr val="002060"/>
                </a:solidFill>
              </a:rPr>
              <a:t>yildan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oshgan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ekan</a:t>
            </a:r>
            <a:r>
              <a:rPr lang="en-GB" sz="3600" b="1" dirty="0">
                <a:solidFill>
                  <a:srgbClr val="002060"/>
                </a:solidFill>
              </a:rPr>
              <a:t>. Samarqand </a:t>
            </a:r>
            <a:r>
              <a:rPr lang="en-GB" sz="3600" b="1" dirty="0" err="1">
                <a:solidFill>
                  <a:srgbClr val="002060"/>
                </a:solidFill>
              </a:rPr>
              <a:t>albatta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borish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kerak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bo‘lgan</a:t>
            </a:r>
            <a:r>
              <a:rPr lang="en-GB" sz="3600" b="1" dirty="0">
                <a:solidFill>
                  <a:srgbClr val="002060"/>
                </a:solidFill>
              </a:rPr>
              <a:t> 50 </a:t>
            </a:r>
            <a:r>
              <a:rPr lang="en-GB" sz="3600" b="1" dirty="0" err="1">
                <a:solidFill>
                  <a:srgbClr val="002060"/>
                </a:solidFill>
              </a:rPr>
              <a:t>shaharning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biri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hisoblanadi</a:t>
            </a:r>
            <a:r>
              <a:rPr lang="en-GB" sz="3600" b="1" dirty="0">
                <a:solidFill>
                  <a:srgbClr val="002060"/>
                </a:solidFill>
              </a:rPr>
              <a:t>. </a:t>
            </a:r>
          </a:p>
          <a:p>
            <a:r>
              <a:rPr lang="en-GB" sz="3600" b="1" dirty="0">
                <a:solidFill>
                  <a:srgbClr val="002060"/>
                </a:solidFill>
              </a:rPr>
              <a:t>                             </a:t>
            </a:r>
            <a:r>
              <a:rPr lang="en-GB" sz="3600" b="1" dirty="0" err="1">
                <a:solidFill>
                  <a:srgbClr val="7030A0"/>
                </a:solidFill>
              </a:rPr>
              <a:t>Bolalar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ensiklopediyasidan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56313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41487" y="354025"/>
            <a:ext cx="11689035" cy="634589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718330" y="323868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>
            <a:extLst>
              <a:ext uri="{FF2B5EF4-FFF2-40B4-BE49-F238E27FC236}">
                <a16:creationId xmlns:a16="http://schemas.microsoft.com/office/drawing/2014/main" id="{6B4A6E43-AA8D-1044-9815-36E9127E599A}"/>
              </a:ext>
            </a:extLst>
          </p:cNvPr>
          <p:cNvSpPr/>
          <p:nvPr/>
        </p:nvSpPr>
        <p:spPr>
          <a:xfrm>
            <a:off x="2497275" y="855134"/>
            <a:ext cx="7036191" cy="990594"/>
          </a:xfrm>
          <a:prstGeom prst="roundRect">
            <a:avLst/>
          </a:prstGeom>
          <a:gradFill flip="none" rotWithShape="1">
            <a:gsLst>
              <a:gs pos="0">
                <a:srgbClr val="D883FF">
                  <a:tint val="66000"/>
                  <a:satMod val="160000"/>
                </a:srgbClr>
              </a:gs>
              <a:gs pos="50000">
                <a:srgbClr val="D883FF">
                  <a:tint val="44500"/>
                  <a:satMod val="160000"/>
                </a:srgbClr>
              </a:gs>
              <a:gs pos="100000">
                <a:srgbClr val="D883FF">
                  <a:tint val="23500"/>
                  <a:satMod val="160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 dirty="0" err="1">
                <a:solidFill>
                  <a:srgbClr val="002060"/>
                </a:solidFill>
              </a:rPr>
              <a:t>Lig‘at</a:t>
            </a:r>
            <a:r>
              <a:rPr lang="en-GB" sz="4800" b="1" dirty="0">
                <a:solidFill>
                  <a:srgbClr val="002060"/>
                </a:solidFill>
              </a:rPr>
              <a:t> </a:t>
            </a:r>
            <a:r>
              <a:rPr lang="en-GB" sz="4800" b="1" dirty="0" err="1">
                <a:solidFill>
                  <a:srgbClr val="002060"/>
                </a:solidFill>
              </a:rPr>
              <a:t>ishi</a:t>
            </a:r>
            <a:endParaRPr lang="ru-RU" sz="4800" b="1" dirty="0">
              <a:solidFill>
                <a:srgbClr val="C0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AEAA486-13C6-7C49-BE27-A5DFC8DC8B5D}"/>
              </a:ext>
            </a:extLst>
          </p:cNvPr>
          <p:cNvSpPr txBox="1"/>
          <p:nvPr/>
        </p:nvSpPr>
        <p:spPr>
          <a:xfrm>
            <a:off x="406404" y="2753265"/>
            <a:ext cx="561883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b="1" dirty="0" err="1">
                <a:solidFill>
                  <a:srgbClr val="00B050"/>
                </a:solidFill>
              </a:rPr>
              <a:t>Urushlarga</a:t>
            </a:r>
            <a:r>
              <a:rPr lang="en-GB" sz="3600" b="1" dirty="0">
                <a:solidFill>
                  <a:srgbClr val="00B050"/>
                </a:solidFill>
              </a:rPr>
              <a:t> </a:t>
            </a:r>
            <a:r>
              <a:rPr lang="en-GB" sz="3600" b="1" dirty="0" err="1">
                <a:solidFill>
                  <a:srgbClr val="00B050"/>
                </a:solidFill>
              </a:rPr>
              <a:t>guvoh</a:t>
            </a:r>
            <a:r>
              <a:rPr lang="en-GB" sz="3600" b="1" dirty="0">
                <a:solidFill>
                  <a:srgbClr val="00B050"/>
                </a:solidFill>
              </a:rPr>
              <a:t> </a:t>
            </a:r>
            <a:r>
              <a:rPr lang="en-GB" sz="3600" b="1" dirty="0" err="1">
                <a:solidFill>
                  <a:srgbClr val="00B050"/>
                </a:solidFill>
              </a:rPr>
              <a:t>bo‘lgan</a:t>
            </a:r>
            <a:r>
              <a:rPr lang="en-GB" sz="3600" b="1" dirty="0">
                <a:solidFill>
                  <a:srgbClr val="00B050"/>
                </a:solidFill>
              </a:rPr>
              <a:t> –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184F9E-D6A6-2640-AC11-5F34C8DAF926}"/>
              </a:ext>
            </a:extLst>
          </p:cNvPr>
          <p:cNvSpPr txBox="1"/>
          <p:nvPr/>
        </p:nvSpPr>
        <p:spPr>
          <a:xfrm>
            <a:off x="558801" y="4124866"/>
            <a:ext cx="2540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b="1" dirty="0" err="1">
                <a:solidFill>
                  <a:srgbClr val="00B050"/>
                </a:solidFill>
              </a:rPr>
              <a:t>vayronaga</a:t>
            </a:r>
            <a:r>
              <a:rPr lang="en-GB" sz="3600" b="1" dirty="0">
                <a:solidFill>
                  <a:srgbClr val="00B050"/>
                </a:solidFill>
              </a:rPr>
              <a:t> –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7D091AC-6678-1147-8057-E56CC918B5BF}"/>
              </a:ext>
            </a:extLst>
          </p:cNvPr>
          <p:cNvSpPr txBox="1"/>
          <p:nvPr/>
        </p:nvSpPr>
        <p:spPr>
          <a:xfrm>
            <a:off x="5588012" y="2787134"/>
            <a:ext cx="621010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b="1" dirty="0">
                <a:solidFill>
                  <a:schemeClr val="accent1"/>
                </a:solidFill>
              </a:rPr>
              <a:t> </a:t>
            </a:r>
            <a:r>
              <a:rPr lang="en-GB" sz="3600" b="1" dirty="0" err="1">
                <a:solidFill>
                  <a:schemeClr val="accent1"/>
                </a:solidFill>
              </a:rPr>
              <a:t>bo‘lib</a:t>
            </a:r>
            <a:r>
              <a:rPr lang="en-GB" sz="3600" b="1" dirty="0">
                <a:solidFill>
                  <a:schemeClr val="accent1"/>
                </a:solidFill>
              </a:rPr>
              <a:t> </a:t>
            </a:r>
            <a:r>
              <a:rPr lang="en-GB" sz="3600" b="1" dirty="0" err="1">
                <a:solidFill>
                  <a:schemeClr val="accent1"/>
                </a:solidFill>
              </a:rPr>
              <a:t>o‘tgan</a:t>
            </a:r>
            <a:r>
              <a:rPr lang="en-GB" sz="3600" b="1" dirty="0">
                <a:solidFill>
                  <a:schemeClr val="accent1"/>
                </a:solidFill>
              </a:rPr>
              <a:t> </a:t>
            </a:r>
            <a:r>
              <a:rPr lang="en-GB" sz="3600" b="1" dirty="0" err="1">
                <a:solidFill>
                  <a:schemeClr val="accent1"/>
                </a:solidFill>
              </a:rPr>
              <a:t>voqea-hodisalarni</a:t>
            </a:r>
            <a:r>
              <a:rPr lang="en-GB" sz="3600" b="1" dirty="0">
                <a:solidFill>
                  <a:schemeClr val="accent1"/>
                </a:solidFill>
              </a:rPr>
              <a:t> </a:t>
            </a:r>
            <a:r>
              <a:rPr lang="en-GB" sz="3600" b="1" dirty="0" err="1">
                <a:solidFill>
                  <a:schemeClr val="accent1"/>
                </a:solidFill>
              </a:rPr>
              <a:t>o‘z</a:t>
            </a:r>
            <a:r>
              <a:rPr lang="en-GB" sz="3600" b="1" dirty="0">
                <a:solidFill>
                  <a:schemeClr val="accent1"/>
                </a:solidFill>
              </a:rPr>
              <a:t> </a:t>
            </a:r>
            <a:r>
              <a:rPr lang="en-GB" sz="3600" b="1" dirty="0" err="1">
                <a:solidFill>
                  <a:schemeClr val="accent1"/>
                </a:solidFill>
              </a:rPr>
              <a:t>ko‘zi</a:t>
            </a:r>
            <a:r>
              <a:rPr lang="en-GB" sz="3600" b="1" dirty="0">
                <a:solidFill>
                  <a:schemeClr val="accent1"/>
                </a:solidFill>
              </a:rPr>
              <a:t> </a:t>
            </a:r>
            <a:r>
              <a:rPr lang="en-GB" sz="3600" b="1" dirty="0" err="1">
                <a:solidFill>
                  <a:schemeClr val="accent1"/>
                </a:solidFill>
              </a:rPr>
              <a:t>bilan</a:t>
            </a:r>
            <a:r>
              <a:rPr lang="en-GB" sz="3600" b="1" dirty="0">
                <a:solidFill>
                  <a:schemeClr val="accent1"/>
                </a:solidFill>
              </a:rPr>
              <a:t> </a:t>
            </a:r>
            <a:r>
              <a:rPr lang="en-GB" sz="3600" b="1" dirty="0" err="1">
                <a:solidFill>
                  <a:schemeClr val="accent1"/>
                </a:solidFill>
              </a:rPr>
              <a:t>ko‘rgan</a:t>
            </a:r>
            <a:endParaRPr lang="en-GB" sz="3600" b="1" dirty="0">
              <a:solidFill>
                <a:schemeClr val="accent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8D65342-FDD6-A748-8F21-DEDDD9A5F503}"/>
              </a:ext>
            </a:extLst>
          </p:cNvPr>
          <p:cNvSpPr txBox="1"/>
          <p:nvPr/>
        </p:nvSpPr>
        <p:spPr>
          <a:xfrm>
            <a:off x="3098801" y="4124869"/>
            <a:ext cx="539881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b="1" dirty="0" err="1">
                <a:solidFill>
                  <a:schemeClr val="accent1"/>
                </a:solidFill>
              </a:rPr>
              <a:t>vayron</a:t>
            </a:r>
            <a:r>
              <a:rPr lang="en-GB" sz="3600" b="1" dirty="0">
                <a:solidFill>
                  <a:schemeClr val="accent1"/>
                </a:solidFill>
              </a:rPr>
              <a:t> </a:t>
            </a:r>
            <a:r>
              <a:rPr lang="en-GB" sz="3600" b="1" dirty="0" err="1">
                <a:solidFill>
                  <a:schemeClr val="accent1"/>
                </a:solidFill>
              </a:rPr>
              <a:t>bo‘lgan</a:t>
            </a:r>
            <a:r>
              <a:rPr lang="en-GB" sz="3600" b="1" dirty="0">
                <a:solidFill>
                  <a:schemeClr val="accent1"/>
                </a:solidFill>
              </a:rPr>
              <a:t> joy, </a:t>
            </a:r>
            <a:r>
              <a:rPr lang="en-GB" sz="3600" b="1" dirty="0" err="1">
                <a:solidFill>
                  <a:schemeClr val="accent1"/>
                </a:solidFill>
              </a:rPr>
              <a:t>xaroba</a:t>
            </a:r>
            <a:r>
              <a:rPr lang="en-GB" sz="3600" b="1" dirty="0">
                <a:solidFill>
                  <a:schemeClr val="accent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74907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41487" y="354025"/>
            <a:ext cx="11689035" cy="634589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718330" y="323868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82A68EB4-CE74-604D-914B-FFFBFAA230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578" y="305492"/>
            <a:ext cx="11231724" cy="1291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0">
            <a:extLst>
              <a:ext uri="{FF2B5EF4-FFF2-40B4-BE49-F238E27FC236}">
                <a16:creationId xmlns:a16="http://schemas.microsoft.com/office/drawing/2014/main" id="{84E29C07-8E44-B04F-B81F-49DF531141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970" y="1732523"/>
            <a:ext cx="11060519" cy="902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Скругленный прямоугольник 18">
            <a:extLst>
              <a:ext uri="{FF2B5EF4-FFF2-40B4-BE49-F238E27FC236}">
                <a16:creationId xmlns:a16="http://schemas.microsoft.com/office/drawing/2014/main" id="{6B4A6E43-AA8D-1044-9815-36E9127E599A}"/>
              </a:ext>
            </a:extLst>
          </p:cNvPr>
          <p:cNvSpPr/>
          <p:nvPr/>
        </p:nvSpPr>
        <p:spPr>
          <a:xfrm>
            <a:off x="1041011" y="3429000"/>
            <a:ext cx="9507576" cy="1154259"/>
          </a:xfrm>
          <a:prstGeom prst="roundRect">
            <a:avLst/>
          </a:prstGeom>
          <a:gradFill flip="none" rotWithShape="1">
            <a:gsLst>
              <a:gs pos="0">
                <a:srgbClr val="D883FF">
                  <a:tint val="66000"/>
                  <a:satMod val="160000"/>
                </a:srgbClr>
              </a:gs>
              <a:gs pos="50000">
                <a:srgbClr val="D883FF">
                  <a:tint val="44500"/>
                  <a:satMod val="160000"/>
                </a:srgbClr>
              </a:gs>
              <a:gs pos="100000">
                <a:srgbClr val="D883FF">
                  <a:tint val="23500"/>
                  <a:satMod val="160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600" dirty="0">
                <a:solidFill>
                  <a:srgbClr val="002060"/>
                </a:solidFill>
              </a:rPr>
              <a:t>U </a:t>
            </a:r>
            <a:r>
              <a:rPr lang="en-GB" sz="3600" dirty="0" err="1">
                <a:solidFill>
                  <a:srgbClr val="002060"/>
                </a:solidFill>
              </a:rPr>
              <a:t>o‘rta</a:t>
            </a:r>
            <a:r>
              <a:rPr lang="en-GB" sz="3600" dirty="0">
                <a:solidFill>
                  <a:srgbClr val="002060"/>
                </a:solidFill>
              </a:rPr>
              <a:t> </a:t>
            </a:r>
            <a:r>
              <a:rPr lang="en-GB" sz="3600" dirty="0" err="1">
                <a:solidFill>
                  <a:srgbClr val="002060"/>
                </a:solidFill>
              </a:rPr>
              <a:t>asrlarda</a:t>
            </a:r>
            <a:r>
              <a:rPr lang="en-GB" sz="3600" dirty="0">
                <a:solidFill>
                  <a:srgbClr val="002060"/>
                </a:solidFill>
              </a:rPr>
              <a:t> “</a:t>
            </a:r>
            <a:r>
              <a:rPr lang="en-GB" sz="3600" dirty="0" err="1">
                <a:solidFill>
                  <a:srgbClr val="002060"/>
                </a:solidFill>
              </a:rPr>
              <a:t>Yer</a:t>
            </a:r>
            <a:r>
              <a:rPr lang="en-GB" sz="3600" dirty="0">
                <a:solidFill>
                  <a:srgbClr val="002060"/>
                </a:solidFill>
              </a:rPr>
              <a:t> </a:t>
            </a:r>
            <a:r>
              <a:rPr lang="en-GB" sz="3600" dirty="0" err="1">
                <a:solidFill>
                  <a:srgbClr val="002060"/>
                </a:solidFill>
              </a:rPr>
              <a:t>yuzining</a:t>
            </a:r>
            <a:r>
              <a:rPr lang="en-GB" sz="3600" dirty="0">
                <a:solidFill>
                  <a:srgbClr val="002060"/>
                </a:solidFill>
              </a:rPr>
              <a:t> </a:t>
            </a:r>
            <a:r>
              <a:rPr lang="en-GB" sz="3600" dirty="0" err="1">
                <a:solidFill>
                  <a:srgbClr val="002060"/>
                </a:solidFill>
              </a:rPr>
              <a:t>sayqali</a:t>
            </a:r>
            <a:r>
              <a:rPr lang="en-GB" sz="3600" dirty="0">
                <a:solidFill>
                  <a:srgbClr val="002060"/>
                </a:solidFill>
              </a:rPr>
              <a:t>” </a:t>
            </a:r>
            <a:r>
              <a:rPr lang="en-GB" sz="3600" dirty="0" err="1">
                <a:solidFill>
                  <a:srgbClr val="002060"/>
                </a:solidFill>
              </a:rPr>
              <a:t>deya</a:t>
            </a:r>
            <a:r>
              <a:rPr lang="en-GB" sz="3600" dirty="0">
                <a:solidFill>
                  <a:srgbClr val="002060"/>
                </a:solidFill>
              </a:rPr>
              <a:t> </a:t>
            </a:r>
            <a:r>
              <a:rPr lang="en-GB" sz="3600" dirty="0" err="1">
                <a:solidFill>
                  <a:srgbClr val="002060"/>
                </a:solidFill>
              </a:rPr>
              <a:t>e’tirof</a:t>
            </a:r>
            <a:r>
              <a:rPr lang="en-GB" sz="3600" dirty="0">
                <a:solidFill>
                  <a:srgbClr val="002060"/>
                </a:solidFill>
              </a:rPr>
              <a:t> </a:t>
            </a:r>
            <a:r>
              <a:rPr lang="en-GB" sz="3600" dirty="0" err="1">
                <a:solidFill>
                  <a:srgbClr val="002060"/>
                </a:solidFill>
              </a:rPr>
              <a:t>etilgan</a:t>
            </a:r>
            <a:r>
              <a:rPr lang="en-GB" sz="3600" dirty="0">
                <a:solidFill>
                  <a:srgbClr val="002060"/>
                </a:solidFill>
              </a:rPr>
              <a:t>.</a:t>
            </a:r>
            <a:endParaRPr lang="ru-RU" sz="3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880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34589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84517877-8CB2-E14B-8EBA-C89D977EE8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1970" y="620010"/>
            <a:ext cx="9228157" cy="883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10283464-2DF1-4346-81C1-3354BA583E9E}"/>
              </a:ext>
            </a:extLst>
          </p:cNvPr>
          <p:cNvSpPr/>
          <p:nvPr/>
        </p:nvSpPr>
        <p:spPr>
          <a:xfrm>
            <a:off x="1041010" y="1811214"/>
            <a:ext cx="10466361" cy="1353603"/>
          </a:xfrm>
          <a:prstGeom prst="roundRect">
            <a:avLst/>
          </a:prstGeom>
          <a:gradFill flip="none" rotWithShape="1">
            <a:gsLst>
              <a:gs pos="0">
                <a:srgbClr val="D883FF">
                  <a:tint val="66000"/>
                  <a:satMod val="160000"/>
                </a:srgbClr>
              </a:gs>
              <a:gs pos="50000">
                <a:srgbClr val="D883FF">
                  <a:tint val="44500"/>
                  <a:satMod val="160000"/>
                </a:srgbClr>
              </a:gs>
              <a:gs pos="100000">
                <a:srgbClr val="D883FF">
                  <a:tint val="23500"/>
                  <a:satMod val="160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600" b="1" dirty="0" err="1">
                <a:solidFill>
                  <a:srgbClr val="002060"/>
                </a:solidFill>
              </a:rPr>
              <a:t>Qal’a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mustahkam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bo‘lsa</a:t>
            </a:r>
            <a:r>
              <a:rPr lang="en-GB" sz="3600" b="1" dirty="0">
                <a:solidFill>
                  <a:srgbClr val="002060"/>
                </a:solidFill>
              </a:rPr>
              <a:t> ham, u </a:t>
            </a:r>
            <a:r>
              <a:rPr lang="en-GB" sz="3600" b="1" dirty="0" err="1">
                <a:solidFill>
                  <a:srgbClr val="002060"/>
                </a:solidFill>
              </a:rPr>
              <a:t>juda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ko‘p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hujumlarga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uchragan</a:t>
            </a:r>
            <a:r>
              <a:rPr lang="en-GB" sz="3600" b="1" dirty="0">
                <a:solidFill>
                  <a:srgbClr val="002060"/>
                </a:solidFill>
              </a:rPr>
              <a:t>, </a:t>
            </a:r>
            <a:r>
              <a:rPr lang="en-GB" sz="3600" b="1" dirty="0" err="1">
                <a:solidFill>
                  <a:srgbClr val="00B050"/>
                </a:solidFill>
              </a:rPr>
              <a:t>urushlarga</a:t>
            </a:r>
            <a:r>
              <a:rPr lang="en-GB" sz="3600" b="1" dirty="0">
                <a:solidFill>
                  <a:srgbClr val="00B050"/>
                </a:solidFill>
              </a:rPr>
              <a:t> </a:t>
            </a:r>
            <a:r>
              <a:rPr lang="en-GB" sz="3600" b="1" dirty="0" err="1">
                <a:solidFill>
                  <a:srgbClr val="00B050"/>
                </a:solidFill>
              </a:rPr>
              <a:t>guvoh</a:t>
            </a:r>
            <a:r>
              <a:rPr lang="en-GB" sz="3600" b="1" dirty="0">
                <a:solidFill>
                  <a:srgbClr val="00B050"/>
                </a:solidFill>
              </a:rPr>
              <a:t> </a:t>
            </a:r>
            <a:r>
              <a:rPr lang="en-GB" sz="3600" b="1" dirty="0" err="1">
                <a:solidFill>
                  <a:srgbClr val="00B050"/>
                </a:solidFill>
              </a:rPr>
              <a:t>bo‘lgan</a:t>
            </a:r>
            <a:r>
              <a:rPr lang="en-GB" sz="3600" b="1" dirty="0">
                <a:solidFill>
                  <a:srgbClr val="002060"/>
                </a:solidFill>
              </a:rPr>
              <a:t>.</a:t>
            </a:r>
            <a:endParaRPr lang="ru-RU" sz="3600" dirty="0">
              <a:solidFill>
                <a:srgbClr val="C00000"/>
              </a:solidFill>
            </a:endParaRPr>
          </a:p>
        </p:txBody>
      </p:sp>
      <p:pic>
        <p:nvPicPr>
          <p:cNvPr id="18" name="Picture 4">
            <a:extLst>
              <a:ext uri="{FF2B5EF4-FFF2-40B4-BE49-F238E27FC236}">
                <a16:creationId xmlns:a16="http://schemas.microsoft.com/office/drawing/2014/main" id="{CC9EE84D-EB50-1E44-B0A0-F7CA119BF2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8290" y="3432014"/>
            <a:ext cx="8364631" cy="1256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Скругленный прямоугольник 18">
            <a:extLst>
              <a:ext uri="{FF2B5EF4-FFF2-40B4-BE49-F238E27FC236}">
                <a16:creationId xmlns:a16="http://schemas.microsoft.com/office/drawing/2014/main" id="{C5B36A59-8A7A-6443-8418-6C0539392E06}"/>
              </a:ext>
            </a:extLst>
          </p:cNvPr>
          <p:cNvSpPr/>
          <p:nvPr/>
        </p:nvSpPr>
        <p:spPr>
          <a:xfrm>
            <a:off x="2023402" y="4889697"/>
            <a:ext cx="7609328" cy="1045026"/>
          </a:xfrm>
          <a:prstGeom prst="roundRect">
            <a:avLst/>
          </a:prstGeom>
          <a:gradFill flip="none" rotWithShape="1">
            <a:gsLst>
              <a:gs pos="0">
                <a:srgbClr val="D883FF">
                  <a:tint val="66000"/>
                  <a:satMod val="160000"/>
                </a:srgbClr>
              </a:gs>
              <a:gs pos="50000">
                <a:srgbClr val="D883FF">
                  <a:tint val="44500"/>
                  <a:satMod val="160000"/>
                </a:srgbClr>
              </a:gs>
              <a:gs pos="100000">
                <a:srgbClr val="D883FF">
                  <a:tint val="23500"/>
                  <a:satMod val="160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600" b="1" dirty="0">
                <a:solidFill>
                  <a:srgbClr val="002060"/>
                </a:solidFill>
              </a:rPr>
              <a:t>Bir </a:t>
            </a:r>
            <a:r>
              <a:rPr lang="en-GB" sz="3600" b="1" dirty="0" err="1">
                <a:solidFill>
                  <a:srgbClr val="002060"/>
                </a:solidFill>
              </a:rPr>
              <a:t>necha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bor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B050"/>
                </a:solidFill>
              </a:rPr>
              <a:t>vayronaga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aylantirilgan</a:t>
            </a:r>
            <a:r>
              <a:rPr lang="en-GB" sz="3600" b="1" dirty="0">
                <a:solidFill>
                  <a:srgbClr val="002060"/>
                </a:solidFill>
              </a:rPr>
              <a:t>.</a:t>
            </a:r>
            <a:endParaRPr lang="ru-RU" sz="3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1002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34589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6">
            <a:extLst>
              <a:ext uri="{FF2B5EF4-FFF2-40B4-BE49-F238E27FC236}">
                <a16:creationId xmlns:a16="http://schemas.microsoft.com/office/drawing/2014/main" id="{2A82F67E-7330-0744-8BAC-100DAB2B72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553" y="843998"/>
            <a:ext cx="10890071" cy="900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>
            <a:extLst>
              <a:ext uri="{FF2B5EF4-FFF2-40B4-BE49-F238E27FC236}">
                <a16:creationId xmlns:a16="http://schemas.microsoft.com/office/drawing/2014/main" id="{1D5BAD5A-F0DC-4C49-A58D-9CD7EC068B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973" y="3667370"/>
            <a:ext cx="9425464" cy="1254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BAEB8133-1C70-DE48-A7A2-7D2434F166C9}"/>
              </a:ext>
            </a:extLst>
          </p:cNvPr>
          <p:cNvSpPr/>
          <p:nvPr/>
        </p:nvSpPr>
        <p:spPr>
          <a:xfrm>
            <a:off x="1041011" y="2008166"/>
            <a:ext cx="8907032" cy="1126116"/>
          </a:xfrm>
          <a:prstGeom prst="roundRect">
            <a:avLst/>
          </a:prstGeom>
          <a:gradFill flip="none" rotWithShape="1">
            <a:gsLst>
              <a:gs pos="0">
                <a:srgbClr val="D883FF">
                  <a:tint val="66000"/>
                  <a:satMod val="160000"/>
                </a:srgbClr>
              </a:gs>
              <a:gs pos="50000">
                <a:srgbClr val="D883FF">
                  <a:tint val="44500"/>
                  <a:satMod val="160000"/>
                </a:srgbClr>
              </a:gs>
              <a:gs pos="100000">
                <a:srgbClr val="D883FF">
                  <a:tint val="23500"/>
                  <a:satMod val="160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600" dirty="0">
                <a:solidFill>
                  <a:srgbClr val="002060"/>
                </a:solidFill>
              </a:rPr>
              <a:t>Amir </a:t>
            </a:r>
            <a:r>
              <a:rPr lang="en-GB" sz="3600" dirty="0" err="1">
                <a:solidFill>
                  <a:srgbClr val="002060"/>
                </a:solidFill>
              </a:rPr>
              <a:t>Temur</a:t>
            </a:r>
            <a:r>
              <a:rPr lang="en-GB" sz="3600" dirty="0">
                <a:solidFill>
                  <a:srgbClr val="002060"/>
                </a:solidFill>
              </a:rPr>
              <a:t> </a:t>
            </a:r>
            <a:r>
              <a:rPr lang="en-GB" sz="3600" dirty="0" err="1">
                <a:solidFill>
                  <a:srgbClr val="002060"/>
                </a:solidFill>
              </a:rPr>
              <a:t>bobomiz</a:t>
            </a:r>
            <a:r>
              <a:rPr lang="en-GB" sz="3600" dirty="0">
                <a:solidFill>
                  <a:srgbClr val="002060"/>
                </a:solidFill>
              </a:rPr>
              <a:t> Samarqand </a:t>
            </a:r>
            <a:r>
              <a:rPr lang="en-GB" sz="3600" dirty="0" err="1">
                <a:solidFill>
                  <a:srgbClr val="002060"/>
                </a:solidFill>
              </a:rPr>
              <a:t>shahrini</a:t>
            </a:r>
            <a:r>
              <a:rPr lang="en-GB" sz="3600" dirty="0">
                <a:solidFill>
                  <a:srgbClr val="002060"/>
                </a:solidFill>
              </a:rPr>
              <a:t> </a:t>
            </a:r>
            <a:r>
              <a:rPr lang="en-GB" sz="3600" dirty="0" err="1">
                <a:solidFill>
                  <a:srgbClr val="002060"/>
                </a:solidFill>
              </a:rPr>
              <a:t>o‘z</a:t>
            </a:r>
            <a:r>
              <a:rPr lang="en-GB" sz="3600" dirty="0">
                <a:solidFill>
                  <a:srgbClr val="002060"/>
                </a:solidFill>
              </a:rPr>
              <a:t> </a:t>
            </a:r>
            <a:r>
              <a:rPr lang="en-GB" sz="3600" dirty="0" err="1">
                <a:solidFill>
                  <a:srgbClr val="002060"/>
                </a:solidFill>
              </a:rPr>
              <a:t>davlatining</a:t>
            </a:r>
            <a:r>
              <a:rPr lang="en-GB" sz="3600" dirty="0">
                <a:solidFill>
                  <a:srgbClr val="002060"/>
                </a:solidFill>
              </a:rPr>
              <a:t> </a:t>
            </a:r>
            <a:r>
              <a:rPr lang="en-GB" sz="3600" dirty="0" err="1">
                <a:solidFill>
                  <a:srgbClr val="002060"/>
                </a:solidFill>
              </a:rPr>
              <a:t>poytaxti</a:t>
            </a:r>
            <a:r>
              <a:rPr lang="en-GB" sz="3600" dirty="0">
                <a:solidFill>
                  <a:srgbClr val="002060"/>
                </a:solidFill>
              </a:rPr>
              <a:t> deb </a:t>
            </a:r>
            <a:r>
              <a:rPr lang="en-GB" sz="3600" dirty="0" err="1">
                <a:solidFill>
                  <a:srgbClr val="002060"/>
                </a:solidFill>
              </a:rPr>
              <a:t>e’lon</a:t>
            </a:r>
            <a:r>
              <a:rPr lang="en-GB" sz="3600" dirty="0">
                <a:solidFill>
                  <a:srgbClr val="002060"/>
                </a:solidFill>
              </a:rPr>
              <a:t> </a:t>
            </a:r>
            <a:r>
              <a:rPr lang="en-GB" sz="3600" dirty="0" err="1">
                <a:solidFill>
                  <a:srgbClr val="002060"/>
                </a:solidFill>
              </a:rPr>
              <a:t>qilgan</a:t>
            </a:r>
            <a:r>
              <a:rPr lang="en-GB" sz="3600" dirty="0">
                <a:solidFill>
                  <a:srgbClr val="002060"/>
                </a:solidFill>
              </a:rPr>
              <a:t>.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97990C4E-F54A-5748-A69C-6967EA487C10}"/>
              </a:ext>
            </a:extLst>
          </p:cNvPr>
          <p:cNvSpPr/>
          <p:nvPr/>
        </p:nvSpPr>
        <p:spPr>
          <a:xfrm>
            <a:off x="912052" y="5030369"/>
            <a:ext cx="10466361" cy="1353603"/>
          </a:xfrm>
          <a:prstGeom prst="roundRect">
            <a:avLst/>
          </a:prstGeom>
          <a:gradFill flip="none" rotWithShape="1">
            <a:gsLst>
              <a:gs pos="0">
                <a:srgbClr val="D883FF">
                  <a:tint val="66000"/>
                  <a:satMod val="160000"/>
                </a:srgbClr>
              </a:gs>
              <a:gs pos="50000">
                <a:srgbClr val="D883FF">
                  <a:tint val="44500"/>
                  <a:satMod val="160000"/>
                </a:srgbClr>
              </a:gs>
              <a:gs pos="100000">
                <a:srgbClr val="D883FF">
                  <a:tint val="23500"/>
                  <a:satMod val="160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600" dirty="0" err="1">
                <a:solidFill>
                  <a:srgbClr val="002060"/>
                </a:solidFill>
              </a:rPr>
              <a:t>Temuriylar</a:t>
            </a:r>
            <a:r>
              <a:rPr lang="en-GB" sz="3600" dirty="0">
                <a:solidFill>
                  <a:srgbClr val="002060"/>
                </a:solidFill>
              </a:rPr>
              <a:t> </a:t>
            </a:r>
            <a:r>
              <a:rPr lang="en-GB" sz="3600" dirty="0" err="1">
                <a:solidFill>
                  <a:srgbClr val="002060"/>
                </a:solidFill>
              </a:rPr>
              <a:t>davrida</a:t>
            </a:r>
            <a:r>
              <a:rPr lang="en-GB" sz="3600" dirty="0">
                <a:solidFill>
                  <a:srgbClr val="002060"/>
                </a:solidFill>
              </a:rPr>
              <a:t> Samarqand </a:t>
            </a:r>
            <a:r>
              <a:rPr lang="en-GB" sz="3600" dirty="0" err="1">
                <a:solidFill>
                  <a:srgbClr val="002060"/>
                </a:solidFill>
              </a:rPr>
              <a:t>shahri</a:t>
            </a:r>
            <a:r>
              <a:rPr lang="en-GB" sz="3600" dirty="0">
                <a:solidFill>
                  <a:srgbClr val="002060"/>
                </a:solidFill>
              </a:rPr>
              <a:t> </a:t>
            </a:r>
            <a:r>
              <a:rPr lang="en-GB" sz="3600" dirty="0" err="1">
                <a:solidFill>
                  <a:srgbClr val="002060"/>
                </a:solidFill>
              </a:rPr>
              <a:t>juda</a:t>
            </a:r>
            <a:r>
              <a:rPr lang="en-GB" sz="3600" dirty="0">
                <a:solidFill>
                  <a:srgbClr val="002060"/>
                </a:solidFill>
              </a:rPr>
              <a:t> </a:t>
            </a:r>
            <a:r>
              <a:rPr lang="en-GB" sz="3600" dirty="0" err="1">
                <a:solidFill>
                  <a:srgbClr val="002060"/>
                </a:solidFill>
              </a:rPr>
              <a:t>go‘zallashib</a:t>
            </a:r>
            <a:r>
              <a:rPr lang="en-GB" sz="3600" dirty="0">
                <a:solidFill>
                  <a:srgbClr val="002060"/>
                </a:solidFill>
              </a:rPr>
              <a:t> </a:t>
            </a:r>
            <a:r>
              <a:rPr lang="en-GB" sz="3600" dirty="0" err="1">
                <a:solidFill>
                  <a:srgbClr val="002060"/>
                </a:solidFill>
              </a:rPr>
              <a:t>ketdi</a:t>
            </a:r>
            <a:r>
              <a:rPr lang="en-GB" sz="3600" dirty="0">
                <a:solidFill>
                  <a:srgbClr val="002060"/>
                </a:solidFill>
              </a:rPr>
              <a:t>.</a:t>
            </a:r>
            <a:endParaRPr lang="ru-RU" sz="3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5718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34589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E81D36EB-CF16-9642-9300-3BD157BFA9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525"/>
          <a:stretch/>
        </p:blipFill>
        <p:spPr bwMode="auto">
          <a:xfrm>
            <a:off x="791867" y="670954"/>
            <a:ext cx="10739332" cy="2273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0AF59666-5A99-7D41-AF2B-1F4AF47AA8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754" y="3536582"/>
            <a:ext cx="2167402" cy="931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001A9A23-920F-C442-B3AE-473CC7D538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644" y="4804092"/>
            <a:ext cx="2106634" cy="992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>
            <a:extLst>
              <a:ext uri="{FF2B5EF4-FFF2-40B4-BE49-F238E27FC236}">
                <a16:creationId xmlns:a16="http://schemas.microsoft.com/office/drawing/2014/main" id="{9112699B-2C70-ED45-919B-A70ABB3B7C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583" y="3217503"/>
            <a:ext cx="2086378" cy="992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>
            <a:extLst>
              <a:ext uri="{FF2B5EF4-FFF2-40B4-BE49-F238E27FC236}">
                <a16:creationId xmlns:a16="http://schemas.microsoft.com/office/drawing/2014/main" id="{4D6460C7-60C9-C744-895F-0404A42F2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1601" y="4456445"/>
            <a:ext cx="2167402" cy="97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0">
            <a:extLst>
              <a:ext uri="{FF2B5EF4-FFF2-40B4-BE49-F238E27FC236}">
                <a16:creationId xmlns:a16="http://schemas.microsoft.com/office/drawing/2014/main" id="{74B6746B-63E4-B74D-A5D4-14A45A5BF8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2617" y="3263786"/>
            <a:ext cx="1762280" cy="992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933C847A-5E5F-5F49-80CC-85E1A24B4270}"/>
              </a:ext>
            </a:extLst>
          </p:cNvPr>
          <p:cNvSpPr txBox="1"/>
          <p:nvPr/>
        </p:nvSpPr>
        <p:spPr>
          <a:xfrm>
            <a:off x="-272077" y="2948393"/>
            <a:ext cx="147320" cy="262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20" name="Picture 12">
            <a:extLst>
              <a:ext uri="{FF2B5EF4-FFF2-40B4-BE49-F238E27FC236}">
                <a16:creationId xmlns:a16="http://schemas.microsoft.com/office/drawing/2014/main" id="{84A6EB9F-8D87-F849-BEB7-433ADE3D9B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8088" y="4436188"/>
            <a:ext cx="2126890" cy="992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3598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1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1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1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211015"/>
            <a:ext cx="11480651" cy="6488904"/>
          </a:xfrm>
          <a:prstGeom prst="roundRect">
            <a:avLst>
              <a:gd name="adj" fmla="val 14229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E49E6865-56F9-FD45-BA52-637A7CACCE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9" t="5804" r="5263" b="36325"/>
          <a:stretch/>
        </p:blipFill>
        <p:spPr bwMode="auto">
          <a:xfrm>
            <a:off x="586599" y="742847"/>
            <a:ext cx="10981343" cy="1934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936FF75F-4FCF-B74F-A76A-C7DA1BF5E6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2825" y="2983469"/>
            <a:ext cx="3800665" cy="968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57DD8122-3384-FD49-98F8-68044C0DD8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4432" y="3122582"/>
            <a:ext cx="2107574" cy="1124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>
            <a:extLst>
              <a:ext uri="{FF2B5EF4-FFF2-40B4-BE49-F238E27FC236}">
                <a16:creationId xmlns:a16="http://schemas.microsoft.com/office/drawing/2014/main" id="{89DCD358-A733-F14F-93B9-3B40306AEF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803" y="3133486"/>
            <a:ext cx="2053469" cy="1017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>
            <a:extLst>
              <a:ext uri="{FF2B5EF4-FFF2-40B4-BE49-F238E27FC236}">
                <a16:creationId xmlns:a16="http://schemas.microsoft.com/office/drawing/2014/main" id="{667A6247-D6B2-E545-A7AD-7D24BAB1CA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0138" y="4393346"/>
            <a:ext cx="2750831" cy="1121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0">
            <a:extLst>
              <a:ext uri="{FF2B5EF4-FFF2-40B4-BE49-F238E27FC236}">
                <a16:creationId xmlns:a16="http://schemas.microsoft.com/office/drawing/2014/main" id="{4B3B030C-D929-3D49-90C2-21C33F5314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428" y="4414049"/>
            <a:ext cx="4037271" cy="994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5688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34589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6">
            <a:extLst>
              <a:ext uri="{FF2B5EF4-FFF2-40B4-BE49-F238E27FC236}">
                <a16:creationId xmlns:a16="http://schemas.microsoft.com/office/drawing/2014/main" id="{3B46A96E-1DFC-DB46-9840-30E2F3E67A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9" t="5312" r="4113" b="43139"/>
          <a:stretch/>
        </p:blipFill>
        <p:spPr bwMode="auto">
          <a:xfrm>
            <a:off x="506796" y="970935"/>
            <a:ext cx="11158416" cy="1475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14623248-09BA-5A47-81B2-6E072306AE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2243" y="2863889"/>
            <a:ext cx="1587098" cy="931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5477CD22-00CB-8842-86EC-79BD621EFA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192" y="3176240"/>
            <a:ext cx="1989163" cy="909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>
            <a:extLst>
              <a:ext uri="{FF2B5EF4-FFF2-40B4-BE49-F238E27FC236}">
                <a16:creationId xmlns:a16="http://schemas.microsoft.com/office/drawing/2014/main" id="{372B37AF-B77D-9142-8D46-646655CD8A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2315" y="4233461"/>
            <a:ext cx="2264260" cy="88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0">
            <a:extLst>
              <a:ext uri="{FF2B5EF4-FFF2-40B4-BE49-F238E27FC236}">
                <a16:creationId xmlns:a16="http://schemas.microsoft.com/office/drawing/2014/main" id="{9048FB71-429A-9342-AFED-C0DAAA00D4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699" y="3216786"/>
            <a:ext cx="2094970" cy="952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2">
            <a:extLst>
              <a:ext uri="{FF2B5EF4-FFF2-40B4-BE49-F238E27FC236}">
                <a16:creationId xmlns:a16="http://schemas.microsoft.com/office/drawing/2014/main" id="{8CE2ABED-3DF7-1347-A5B9-D11CB94021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1332" y="3684419"/>
            <a:ext cx="2073808" cy="931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7197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34589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>
            <a:extLst>
              <a:ext uri="{FF2B5EF4-FFF2-40B4-BE49-F238E27FC236}">
                <a16:creationId xmlns:a16="http://schemas.microsoft.com/office/drawing/2014/main" id="{C5D9E2B7-A52C-C04E-B0EF-55713BD5A347}"/>
              </a:ext>
            </a:extLst>
          </p:cNvPr>
          <p:cNvSpPr/>
          <p:nvPr/>
        </p:nvSpPr>
        <p:spPr>
          <a:xfrm>
            <a:off x="2924727" y="883812"/>
            <a:ext cx="6968519" cy="652143"/>
          </a:xfrm>
          <a:prstGeom prst="roundRect">
            <a:avLst/>
          </a:prstGeom>
          <a:gradFill flip="none" rotWithShape="1">
            <a:gsLst>
              <a:gs pos="0">
                <a:srgbClr val="D883FF">
                  <a:tint val="66000"/>
                  <a:satMod val="160000"/>
                </a:srgbClr>
              </a:gs>
              <a:gs pos="50000">
                <a:srgbClr val="D883FF">
                  <a:tint val="44500"/>
                  <a:satMod val="160000"/>
                </a:srgbClr>
              </a:gs>
              <a:gs pos="100000">
                <a:srgbClr val="D883FF">
                  <a:tint val="23500"/>
                  <a:satMod val="160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rgbClr val="C00000"/>
                </a:solidFill>
              </a:rPr>
              <a:t>Mustaqil</a:t>
            </a:r>
            <a:r>
              <a:rPr lang="en-GB" sz="4000" b="1" dirty="0">
                <a:solidFill>
                  <a:srgbClr val="C00000"/>
                </a:solidFill>
              </a:rPr>
              <a:t> </a:t>
            </a:r>
            <a:r>
              <a:rPr lang="en-GB" sz="4000" b="1" dirty="0" err="1">
                <a:solidFill>
                  <a:srgbClr val="C00000"/>
                </a:solidFill>
              </a:rPr>
              <a:t>topshiriq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19" name="Picture 6">
            <a:extLst>
              <a:ext uri="{FF2B5EF4-FFF2-40B4-BE49-F238E27FC236}">
                <a16:creationId xmlns:a16="http://schemas.microsoft.com/office/drawing/2014/main" id="{C18B2A44-760B-F642-8733-259BB0E350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091" b="90260" l="4487" r="89744">
                        <a14:foregroundMark x1="35897" y1="14286" x2="13462" y2="5195"/>
                        <a14:foregroundMark x1="13462" y1="5195" x2="5128" y2="28571"/>
                        <a14:foregroundMark x1="5128" y1="28571" x2="21795" y2="25325"/>
                        <a14:foregroundMark x1="41026" y1="38961" x2="45513" y2="46104"/>
                        <a14:foregroundMark x1="60256" y1="38312" x2="58333" y2="46753"/>
                        <a14:foregroundMark x1="35256" y1="82468" x2="39103" y2="87013"/>
                        <a14:foregroundMark x1="39103" y1="86364" x2="39103" y2="86364"/>
                        <a14:foregroundMark x1="53205" y1="82468" x2="57692" y2="902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26" y="1412146"/>
            <a:ext cx="2441030" cy="2409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Скругленный прямоугольник 19">
            <a:extLst>
              <a:ext uri="{FF2B5EF4-FFF2-40B4-BE49-F238E27FC236}">
                <a16:creationId xmlns:a16="http://schemas.microsoft.com/office/drawing/2014/main" id="{1DEF733F-7B47-994B-BF10-921C124006EE}"/>
              </a:ext>
            </a:extLst>
          </p:cNvPr>
          <p:cNvSpPr/>
          <p:nvPr/>
        </p:nvSpPr>
        <p:spPr>
          <a:xfrm>
            <a:off x="3047149" y="2700117"/>
            <a:ext cx="7610859" cy="1045765"/>
          </a:xfrm>
          <a:prstGeom prst="roundRect">
            <a:avLst/>
          </a:prstGeom>
          <a:gradFill flip="none" rotWithShape="1">
            <a:gsLst>
              <a:gs pos="0">
                <a:srgbClr val="D883FF">
                  <a:tint val="66000"/>
                  <a:satMod val="160000"/>
                </a:srgbClr>
              </a:gs>
              <a:gs pos="50000">
                <a:srgbClr val="D883FF">
                  <a:tint val="44500"/>
                  <a:satMod val="160000"/>
                </a:srgbClr>
              </a:gs>
              <a:gs pos="100000">
                <a:srgbClr val="D883FF">
                  <a:tint val="23500"/>
                  <a:satMod val="160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600" b="1" dirty="0">
                <a:solidFill>
                  <a:srgbClr val="002060"/>
                </a:solidFill>
              </a:rPr>
              <a:t>1. Samarqand </a:t>
            </a:r>
            <a:r>
              <a:rPr lang="en-GB" sz="3600" b="1" dirty="0" err="1">
                <a:solidFill>
                  <a:srgbClr val="002060"/>
                </a:solidFill>
              </a:rPr>
              <a:t>shahri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haqida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nimalarni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bilasiz</a:t>
            </a:r>
            <a:r>
              <a:rPr lang="en-GB" sz="3600" b="1" dirty="0">
                <a:solidFill>
                  <a:srgbClr val="002060"/>
                </a:solidFill>
              </a:rPr>
              <a:t>?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22" name="Скругленный прямоугольник 21">
            <a:extLst>
              <a:ext uri="{FF2B5EF4-FFF2-40B4-BE49-F238E27FC236}">
                <a16:creationId xmlns:a16="http://schemas.microsoft.com/office/drawing/2014/main" id="{D908C536-8674-CD4E-87CF-36368CFE3C35}"/>
              </a:ext>
            </a:extLst>
          </p:cNvPr>
          <p:cNvSpPr/>
          <p:nvPr/>
        </p:nvSpPr>
        <p:spPr>
          <a:xfrm>
            <a:off x="2518349" y="4231606"/>
            <a:ext cx="8721025" cy="1045765"/>
          </a:xfrm>
          <a:prstGeom prst="roundRect">
            <a:avLst/>
          </a:prstGeom>
          <a:gradFill flip="none" rotWithShape="1">
            <a:gsLst>
              <a:gs pos="0">
                <a:srgbClr val="D883FF">
                  <a:tint val="66000"/>
                  <a:satMod val="160000"/>
                </a:srgbClr>
              </a:gs>
              <a:gs pos="50000">
                <a:srgbClr val="D883FF">
                  <a:tint val="44500"/>
                  <a:satMod val="160000"/>
                </a:srgbClr>
              </a:gs>
              <a:gs pos="100000">
                <a:srgbClr val="D883FF">
                  <a:tint val="23500"/>
                  <a:satMod val="160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600" b="1" dirty="0">
                <a:solidFill>
                  <a:srgbClr val="002060"/>
                </a:solidFill>
              </a:rPr>
              <a:t>2. “</a:t>
            </a:r>
            <a:r>
              <a:rPr lang="en-GB" sz="3600" b="1" dirty="0" err="1">
                <a:solidFill>
                  <a:srgbClr val="002060"/>
                </a:solidFill>
              </a:rPr>
              <a:t>Qadimgi</a:t>
            </a:r>
            <a:r>
              <a:rPr lang="en-GB" sz="3600" b="1" dirty="0">
                <a:solidFill>
                  <a:srgbClr val="002060"/>
                </a:solidFill>
              </a:rPr>
              <a:t>“ </a:t>
            </a:r>
            <a:r>
              <a:rPr lang="en-GB" sz="3600" b="1" dirty="0" err="1">
                <a:solidFill>
                  <a:srgbClr val="002060"/>
                </a:solidFill>
              </a:rPr>
              <a:t>deganda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nimani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tushunasiz</a:t>
            </a:r>
            <a:r>
              <a:rPr lang="en-GB" sz="3600" b="1" dirty="0">
                <a:solidFill>
                  <a:srgbClr val="002060"/>
                </a:solidFill>
              </a:rPr>
              <a:t>?</a:t>
            </a:r>
          </a:p>
          <a:p>
            <a:r>
              <a:rPr lang="en-GB" sz="3600" b="1" dirty="0">
                <a:solidFill>
                  <a:srgbClr val="002060"/>
                </a:solidFill>
              </a:rPr>
              <a:t>      “</a:t>
            </a:r>
            <a:r>
              <a:rPr lang="en-GB" sz="3600" b="1" dirty="0" err="1">
                <a:solidFill>
                  <a:srgbClr val="002060"/>
                </a:solidFill>
              </a:rPr>
              <a:t>Qadimgi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shahar</a:t>
            </a:r>
            <a:r>
              <a:rPr lang="en-GB" sz="3600" b="1" dirty="0">
                <a:solidFill>
                  <a:srgbClr val="002060"/>
                </a:solidFill>
              </a:rPr>
              <a:t>” </a:t>
            </a:r>
            <a:r>
              <a:rPr lang="en-GB" sz="3600" b="1" dirty="0" err="1">
                <a:solidFill>
                  <a:srgbClr val="002060"/>
                </a:solidFill>
              </a:rPr>
              <a:t>deganda</a:t>
            </a:r>
            <a:r>
              <a:rPr lang="en-GB" sz="3600" b="1" dirty="0">
                <a:solidFill>
                  <a:srgbClr val="002060"/>
                </a:solidFill>
              </a:rPr>
              <a:t>-chi?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664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977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12530" y="3335858"/>
            <a:ext cx="9144000" cy="919163"/>
          </a:xfrm>
        </p:spPr>
        <p:txBody>
          <a:bodyPr/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58044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47FB69-C5FB-6841-8D92-D145BD4363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E4F6D17-2C19-F140-AF3F-76D3E3BBEE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6927FBA-D3D1-B344-80DE-8D472379B3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D3BD52D4-522B-C347-BE41-177F9AD495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666" y="198310"/>
            <a:ext cx="9660467" cy="895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AB271609-4DD3-8E49-B653-1A3B40F623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11" b="98438" l="2198" r="97253">
                        <a14:foregroundMark x1="31664" y1="24878" x2="41209" y2="9766"/>
                        <a14:foregroundMark x1="14973" y1="51302" x2="16277" y2="49237"/>
                        <a14:foregroundMark x1="41209" y1="9766" x2="64423" y2="28776"/>
                        <a14:foregroundMark x1="64423" y1="28776" x2="77198" y2="48307"/>
                        <a14:foregroundMark x1="77198" y1="48307" x2="97253" y2="58203"/>
                        <a14:foregroundMark x1="82967" y1="61979" x2="51923" y2="56901"/>
                        <a14:foregroundMark x1="51923" y1="56901" x2="22527" y2="58854"/>
                        <a14:foregroundMark x1="22527" y1="58854" x2="9753" y2="70833"/>
                        <a14:foregroundMark x1="38187" y1="36198" x2="40385" y2="39323"/>
                        <a14:foregroundMark x1="52335" y1="38672" x2="50137" y2="43750"/>
                        <a14:foregroundMark x1="52335" y1="38021" x2="53159" y2="44922"/>
                        <a14:foregroundMark x1="52335" y1="38672" x2="57555" y2="44271"/>
                        <a14:foregroundMark x1="34478" y1="39323" x2="36676" y2="47526"/>
                        <a14:foregroundMark x1="38874" y1="39323" x2="41209" y2="46875"/>
                        <a14:foregroundMark x1="30632" y1="51302" x2="30632" y2="51302"/>
                        <a14:foregroundMark x1="31456" y1="49349" x2="31456" y2="49349"/>
                        <a14:foregroundMark x1="31456" y1="49349" x2="31456" y2="49349"/>
                        <a14:foregroundMark x1="39698" y1="4036" x2="35852" y2="2214"/>
                        <a14:foregroundMark x1="35852" y1="1563" x2="35852" y2="1563"/>
                        <a14:foregroundMark x1="37363" y1="2214" x2="37363" y2="2214"/>
                        <a14:foregroundMark x1="3709" y1="60026" x2="3709" y2="60026"/>
                        <a14:foregroundMark x1="3709" y1="60026" x2="2335" y2="67578"/>
                        <a14:foregroundMark x1="29945" y1="91536" x2="41896" y2="92188"/>
                        <a14:foregroundMark x1="41896" y1="93490" x2="24725" y2="98438"/>
                        <a14:foregroundMark x1="24725" y1="97266" x2="24725" y2="97266"/>
                        <a14:foregroundMark x1="41896" y1="88411" x2="41896" y2="88411"/>
                        <a14:foregroundMark x1="51648" y1="87109" x2="51648" y2="87109"/>
                        <a14:foregroundMark x1="49313" y1="87760" x2="53159" y2="93490"/>
                        <a14:foregroundMark x1="53159" y1="92188" x2="64286" y2="96615"/>
                        <a14:foregroundMark x1="30618" y1="29467" x2="35165" y2="24219"/>
                        <a14:foregroundMark x1="30040" y1="30134" x2="30495" y2="29609"/>
                        <a14:foregroundMark x1="33654" y1="4688" x2="33328" y2="6212"/>
                        <a14:foregroundMark x1="37363" y1="1563" x2="40385" y2="5990"/>
                        <a14:foregroundMark x1="40385" y1="5339" x2="40385" y2="5339"/>
                        <a14:foregroundMark x1="36676" y1="911" x2="74038" y2="44922"/>
                        <a14:foregroundMark x1="77747" y1="49349" x2="77747" y2="49349"/>
                        <a14:foregroundMark x1="74725" y1="46875" x2="64560" y2="26172"/>
                        <a14:foregroundMark x1="64560" y1="26172" x2="39698" y2="1563"/>
                        <a14:backgroundMark x1="33516" y1="6250" x2="28297" y2="29167"/>
                        <a14:backgroundMark x1="28297" y1="29167" x2="14835" y2="48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4440" y="4660550"/>
            <a:ext cx="1911196" cy="226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54587B7-B2F0-F34E-9625-11A5035825BA}"/>
              </a:ext>
            </a:extLst>
          </p:cNvPr>
          <p:cNvSpPr/>
          <p:nvPr/>
        </p:nvSpPr>
        <p:spPr>
          <a:xfrm>
            <a:off x="10120990" y="5896563"/>
            <a:ext cx="237816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175-dars</a:t>
            </a:r>
            <a:endParaRPr lang="en-US" sz="36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14701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203200"/>
            <a:ext cx="11676988" cy="650240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A2084F56-51A8-A842-96C4-D9F11B19A2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104" y="516675"/>
            <a:ext cx="11135217" cy="1997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>
            <a:extLst>
              <a:ext uri="{FF2B5EF4-FFF2-40B4-BE49-F238E27FC236}">
                <a16:creationId xmlns:a16="http://schemas.microsoft.com/office/drawing/2014/main" id="{7FCC100E-4AF4-8646-9364-8F8ABDF646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52"/>
          <a:stretch/>
        </p:blipFill>
        <p:spPr bwMode="auto">
          <a:xfrm>
            <a:off x="1770993" y="2559450"/>
            <a:ext cx="9022609" cy="3803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9206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34589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DDC45889-2AD2-494C-AA0C-63BED93A8E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714" y="2612568"/>
            <a:ext cx="11277600" cy="324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D202F88-079A-4545-90B1-EC0DBC3C5396}"/>
              </a:ext>
            </a:extLst>
          </p:cNvPr>
          <p:cNvSpPr/>
          <p:nvPr/>
        </p:nvSpPr>
        <p:spPr>
          <a:xfrm>
            <a:off x="787791" y="761249"/>
            <a:ext cx="10691446" cy="1378807"/>
          </a:xfrm>
          <a:prstGeom prst="rect">
            <a:avLst/>
          </a:prstGeom>
          <a:gradFill flip="none" rotWithShape="1">
            <a:gsLst>
              <a:gs pos="0">
                <a:srgbClr val="D883FF">
                  <a:tint val="66000"/>
                  <a:satMod val="160000"/>
                </a:srgbClr>
              </a:gs>
              <a:gs pos="50000">
                <a:srgbClr val="D883FF">
                  <a:tint val="44500"/>
                  <a:satMod val="160000"/>
                </a:srgbClr>
              </a:gs>
              <a:gs pos="100000">
                <a:srgbClr val="D883FF">
                  <a:tint val="23500"/>
                  <a:satMod val="160000"/>
                </a:srgb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Tanlab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olingan</a:t>
            </a:r>
            <a:r>
              <a:rPr lang="en-GB" sz="4000" b="1" dirty="0">
                <a:solidFill>
                  <a:srgbClr val="7030A0"/>
                </a:solidFill>
              </a:rPr>
              <a:t> 5 </a:t>
            </a:r>
            <a:r>
              <a:rPr lang="en-GB" sz="4000" b="1" dirty="0" err="1">
                <a:solidFill>
                  <a:srgbClr val="7030A0"/>
                </a:solidFill>
              </a:rPr>
              <a:t>tadan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o‘quvchi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navbat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bilan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chiqib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shu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so‘zlarni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quyidagi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jadvalga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joylaydilar</a:t>
            </a:r>
            <a:r>
              <a:rPr lang="en-GB" sz="4000" b="1" dirty="0">
                <a:solidFill>
                  <a:srgbClr val="7030A0"/>
                </a:solidFill>
              </a:rPr>
              <a:t>: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1884D23-E5A7-974F-9D73-33064788F770}"/>
              </a:ext>
            </a:extLst>
          </p:cNvPr>
          <p:cNvSpPr txBox="1"/>
          <p:nvPr/>
        </p:nvSpPr>
        <p:spPr>
          <a:xfrm>
            <a:off x="6358604" y="3274252"/>
            <a:ext cx="29381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7030A0"/>
                </a:solidFill>
              </a:rPr>
              <a:t>Samarqand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08D2594-D184-CF4A-809B-767C3904F1A7}"/>
              </a:ext>
            </a:extLst>
          </p:cNvPr>
          <p:cNvSpPr txBox="1"/>
          <p:nvPr/>
        </p:nvSpPr>
        <p:spPr>
          <a:xfrm>
            <a:off x="6370324" y="3806488"/>
            <a:ext cx="29381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solidFill>
                  <a:srgbClr val="7030A0"/>
                </a:solidFill>
              </a:rPr>
              <a:t>Buxoro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999A5EA-861F-C44A-9A47-3F822E2179B7}"/>
              </a:ext>
            </a:extLst>
          </p:cNvPr>
          <p:cNvSpPr txBox="1"/>
          <p:nvPr/>
        </p:nvSpPr>
        <p:spPr>
          <a:xfrm>
            <a:off x="6367982" y="4437183"/>
            <a:ext cx="29381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7030A0"/>
                </a:solidFill>
              </a:rPr>
              <a:t>Toshkent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0AE0E33-7D55-1945-8A3F-B9C8B48EAD9B}"/>
              </a:ext>
            </a:extLst>
          </p:cNvPr>
          <p:cNvSpPr txBox="1"/>
          <p:nvPr/>
        </p:nvSpPr>
        <p:spPr>
          <a:xfrm>
            <a:off x="6379702" y="5025681"/>
            <a:ext cx="29381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7030A0"/>
                </a:solidFill>
              </a:rPr>
              <a:t>London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6ABDAC5-534E-E149-8905-E2EBBDE73B70}"/>
              </a:ext>
            </a:extLst>
          </p:cNvPr>
          <p:cNvSpPr txBox="1"/>
          <p:nvPr/>
        </p:nvSpPr>
        <p:spPr>
          <a:xfrm>
            <a:off x="1024601" y="3257841"/>
            <a:ext cx="29381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solidFill>
                  <a:srgbClr val="7030A0"/>
                </a:solidFill>
              </a:rPr>
              <a:t>O‘zbekiston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FDD6545-0AE4-A34B-804F-7D902D4295B9}"/>
              </a:ext>
            </a:extLst>
          </p:cNvPr>
          <p:cNvSpPr txBox="1"/>
          <p:nvPr/>
        </p:nvSpPr>
        <p:spPr>
          <a:xfrm>
            <a:off x="1050389" y="3818206"/>
            <a:ext cx="29381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solidFill>
                  <a:srgbClr val="7030A0"/>
                </a:solidFill>
              </a:rPr>
              <a:t>Qozog‘iston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A70D76E-DC41-2F48-B764-4DAACECB9A86}"/>
              </a:ext>
            </a:extLst>
          </p:cNvPr>
          <p:cNvSpPr txBox="1"/>
          <p:nvPr/>
        </p:nvSpPr>
        <p:spPr>
          <a:xfrm>
            <a:off x="1062108" y="4434842"/>
            <a:ext cx="32720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solidFill>
                  <a:srgbClr val="7030A0"/>
                </a:solidFill>
              </a:rPr>
              <a:t>Turkmaniston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22C8306-FF12-9C44-BB57-C72FB360916C}"/>
              </a:ext>
            </a:extLst>
          </p:cNvPr>
          <p:cNvSpPr txBox="1"/>
          <p:nvPr/>
        </p:nvSpPr>
        <p:spPr>
          <a:xfrm>
            <a:off x="1073834" y="5023340"/>
            <a:ext cx="29381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solidFill>
                  <a:srgbClr val="7030A0"/>
                </a:solidFill>
              </a:rPr>
              <a:t>Germaniya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10C25309-7825-D542-99F4-C5D185707ACC}"/>
              </a:ext>
            </a:extLst>
          </p:cNvPr>
          <p:cNvSpPr/>
          <p:nvPr/>
        </p:nvSpPr>
        <p:spPr>
          <a:xfrm>
            <a:off x="2349304" y="5894361"/>
            <a:ext cx="6968519" cy="652143"/>
          </a:xfrm>
          <a:prstGeom prst="roundRect">
            <a:avLst/>
          </a:prstGeom>
          <a:gradFill flip="none" rotWithShape="1">
            <a:gsLst>
              <a:gs pos="0">
                <a:srgbClr val="D883FF">
                  <a:tint val="66000"/>
                  <a:satMod val="160000"/>
                </a:srgbClr>
              </a:gs>
              <a:gs pos="50000">
                <a:srgbClr val="D883FF">
                  <a:tint val="44500"/>
                  <a:satMod val="160000"/>
                </a:srgbClr>
              </a:gs>
              <a:gs pos="100000">
                <a:srgbClr val="D883FF">
                  <a:tint val="23500"/>
                  <a:satMod val="160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C00000"/>
                </a:solidFill>
              </a:rPr>
              <a:t>Davomini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mustaqil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bajaring</a:t>
            </a:r>
            <a:r>
              <a:rPr lang="en-GB" sz="3600" b="1" dirty="0">
                <a:solidFill>
                  <a:srgbClr val="C00000"/>
                </a:solidFill>
              </a:rPr>
              <a:t>.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4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fon\Fotoshoplar\8888.jpg">
            <a:extLst>
              <a:ext uri="{FF2B5EF4-FFF2-40B4-BE49-F238E27FC236}">
                <a16:creationId xmlns:a16="http://schemas.microsoft.com/office/drawing/2014/main" id="{CC6BFD64-A573-7F4A-BEBC-EC33B811C6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7B00D211-1C89-8C49-8F94-253FDE0C050B}"/>
              </a:ext>
            </a:extLst>
          </p:cNvPr>
          <p:cNvSpPr/>
          <p:nvPr/>
        </p:nvSpPr>
        <p:spPr>
          <a:xfrm>
            <a:off x="345679" y="359706"/>
            <a:ext cx="11480651" cy="634589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4" name="Таблица 6">
            <a:extLst>
              <a:ext uri="{FF2B5EF4-FFF2-40B4-BE49-F238E27FC236}">
                <a16:creationId xmlns:a16="http://schemas.microsoft.com/office/drawing/2014/main" id="{5463C7B9-4D54-D446-A28E-C8194E06E2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5449819"/>
              </p:ext>
            </p:extLst>
          </p:nvPr>
        </p:nvGraphicFramePr>
        <p:xfrm>
          <a:off x="1659987" y="1893659"/>
          <a:ext cx="8975187" cy="34520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88749">
                  <a:extLst>
                    <a:ext uri="{9D8B030D-6E8A-4147-A177-3AD203B41FA5}">
                      <a16:colId xmlns:a16="http://schemas.microsoft.com/office/drawing/2014/main" val="1051945647"/>
                    </a:ext>
                  </a:extLst>
                </a:gridCol>
                <a:gridCol w="4486438">
                  <a:extLst>
                    <a:ext uri="{9D8B030D-6E8A-4147-A177-3AD203B41FA5}">
                      <a16:colId xmlns:a16="http://schemas.microsoft.com/office/drawing/2014/main" val="1683551145"/>
                    </a:ext>
                  </a:extLst>
                </a:gridCol>
              </a:tblGrid>
              <a:tr h="66903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0881885"/>
                  </a:ext>
                </a:extLst>
              </a:tr>
              <a:tr h="669033">
                <a:tc>
                  <a:txBody>
                    <a:bodyPr/>
                    <a:lstStyle/>
                    <a:p>
                      <a:pPr algn="ctr"/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0344729"/>
                  </a:ext>
                </a:extLst>
              </a:tr>
              <a:tr h="775933">
                <a:tc>
                  <a:txBody>
                    <a:bodyPr/>
                    <a:lstStyle/>
                    <a:p>
                      <a:pPr algn="ctr"/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3439724"/>
                  </a:ext>
                </a:extLst>
              </a:tr>
              <a:tr h="669033">
                <a:tc>
                  <a:txBody>
                    <a:bodyPr/>
                    <a:lstStyle/>
                    <a:p>
                      <a:pPr algn="ctr"/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783713"/>
                  </a:ext>
                </a:extLst>
              </a:tr>
              <a:tr h="669033">
                <a:tc>
                  <a:txBody>
                    <a:bodyPr/>
                    <a:lstStyle/>
                    <a:p>
                      <a:pPr algn="ctr"/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4413577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F0413B29-3CCF-DD44-A7A8-8322ED983584}"/>
              </a:ext>
            </a:extLst>
          </p:cNvPr>
          <p:cNvSpPr txBox="1"/>
          <p:nvPr/>
        </p:nvSpPr>
        <p:spPr>
          <a:xfrm>
            <a:off x="3205097" y="2498187"/>
            <a:ext cx="29381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solidFill>
                  <a:srgbClr val="7030A0"/>
                </a:solidFill>
              </a:rPr>
              <a:t>Turkiya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7D8CEC3-D172-1A41-B6E2-4C4BF6DDEC9D}"/>
              </a:ext>
            </a:extLst>
          </p:cNvPr>
          <p:cNvSpPr txBox="1"/>
          <p:nvPr/>
        </p:nvSpPr>
        <p:spPr>
          <a:xfrm>
            <a:off x="3146478" y="3213298"/>
            <a:ext cx="29381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solidFill>
                  <a:srgbClr val="7030A0"/>
                </a:solidFill>
              </a:rPr>
              <a:t>Fransiya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7F2D61-E22E-4D41-AD9B-B4FCD3DCE462}"/>
              </a:ext>
            </a:extLst>
          </p:cNvPr>
          <p:cNvSpPr txBox="1"/>
          <p:nvPr/>
        </p:nvSpPr>
        <p:spPr>
          <a:xfrm>
            <a:off x="3355153" y="3942469"/>
            <a:ext cx="16810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solidFill>
                  <a:srgbClr val="7030A0"/>
                </a:solidFill>
              </a:rPr>
              <a:t>Polsha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0E0DF52-5798-364C-8FC9-7A9F11052382}"/>
              </a:ext>
            </a:extLst>
          </p:cNvPr>
          <p:cNvSpPr txBox="1"/>
          <p:nvPr/>
        </p:nvSpPr>
        <p:spPr>
          <a:xfrm>
            <a:off x="3015176" y="4559107"/>
            <a:ext cx="29381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solidFill>
                  <a:srgbClr val="7030A0"/>
                </a:solidFill>
              </a:rPr>
              <a:t>Hindiston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EB3F0C-47C6-3141-AE20-5FC9CA588B64}"/>
              </a:ext>
            </a:extLst>
          </p:cNvPr>
          <p:cNvSpPr txBox="1"/>
          <p:nvPr/>
        </p:nvSpPr>
        <p:spPr>
          <a:xfrm>
            <a:off x="7683314" y="2516945"/>
            <a:ext cx="17701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7030A0"/>
                </a:solidFill>
              </a:rPr>
              <a:t>Berlin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28225A2-0657-5C4D-9A5F-1B1367EC3FBC}"/>
              </a:ext>
            </a:extLst>
          </p:cNvPr>
          <p:cNvSpPr txBox="1"/>
          <p:nvPr/>
        </p:nvSpPr>
        <p:spPr>
          <a:xfrm>
            <a:off x="7821651" y="3232054"/>
            <a:ext cx="14770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solidFill>
                  <a:srgbClr val="7030A0"/>
                </a:solidFill>
              </a:rPr>
              <a:t>Parij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F0492EB-7A01-5749-974C-CC63E3D8C904}"/>
              </a:ext>
            </a:extLst>
          </p:cNvPr>
          <p:cNvSpPr txBox="1"/>
          <p:nvPr/>
        </p:nvSpPr>
        <p:spPr>
          <a:xfrm>
            <a:off x="7706756" y="3975300"/>
            <a:ext cx="29381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solidFill>
                  <a:srgbClr val="7030A0"/>
                </a:solidFill>
              </a:rPr>
              <a:t>Dehli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FCA263B-FCC5-7D4C-9F61-554466CE09A7}"/>
              </a:ext>
            </a:extLst>
          </p:cNvPr>
          <p:cNvSpPr txBox="1"/>
          <p:nvPr/>
        </p:nvSpPr>
        <p:spPr>
          <a:xfrm>
            <a:off x="7507468" y="4549730"/>
            <a:ext cx="29381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solidFill>
                  <a:srgbClr val="7030A0"/>
                </a:solidFill>
              </a:rPr>
              <a:t>Mumbay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F994AA7-CD5A-E04B-B53D-C0F38FEB9D62}"/>
              </a:ext>
            </a:extLst>
          </p:cNvPr>
          <p:cNvSpPr txBox="1"/>
          <p:nvPr/>
        </p:nvSpPr>
        <p:spPr>
          <a:xfrm>
            <a:off x="7465264" y="1820590"/>
            <a:ext cx="29381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solidFill>
                  <a:srgbClr val="C00000"/>
                </a:solidFill>
              </a:rPr>
              <a:t>Shaharlar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712F8BB-6A71-F849-B203-769167A535C3}"/>
              </a:ext>
            </a:extLst>
          </p:cNvPr>
          <p:cNvSpPr txBox="1"/>
          <p:nvPr/>
        </p:nvSpPr>
        <p:spPr>
          <a:xfrm>
            <a:off x="3059732" y="1832319"/>
            <a:ext cx="29381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solidFill>
                  <a:srgbClr val="C00000"/>
                </a:solidFill>
              </a:rPr>
              <a:t>Davlatlar</a:t>
            </a:r>
            <a:r>
              <a:rPr lang="en-GB" sz="4000" b="1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D06070D6-B7D6-8C4E-8206-2CE6BA2ECD2B}"/>
              </a:ext>
            </a:extLst>
          </p:cNvPr>
          <p:cNvSpPr/>
          <p:nvPr/>
        </p:nvSpPr>
        <p:spPr>
          <a:xfrm>
            <a:off x="2844443" y="617129"/>
            <a:ext cx="6454887" cy="867732"/>
          </a:xfrm>
          <a:prstGeom prst="roundRect">
            <a:avLst/>
          </a:prstGeom>
          <a:gradFill flip="none" rotWithShape="1">
            <a:gsLst>
              <a:gs pos="0">
                <a:srgbClr val="D883FF">
                  <a:tint val="66000"/>
                  <a:satMod val="160000"/>
                </a:srgbClr>
              </a:gs>
              <a:gs pos="50000">
                <a:srgbClr val="D883FF">
                  <a:tint val="44500"/>
                  <a:satMod val="160000"/>
                </a:srgbClr>
              </a:gs>
              <a:gs pos="100000">
                <a:srgbClr val="D883FF">
                  <a:tint val="23500"/>
                  <a:satMod val="160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C00000"/>
                </a:solidFill>
              </a:rPr>
              <a:t>Mustaqil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topshiriqni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tekshirish</a:t>
            </a:r>
            <a:r>
              <a:rPr lang="en-GB" sz="3600" b="1" dirty="0">
                <a:solidFill>
                  <a:srgbClr val="C00000"/>
                </a:solidFill>
              </a:rPr>
              <a:t>: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6232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47FB69-C5FB-6841-8D92-D145BD4363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E4F6D17-2C19-F140-AF3F-76D3E3BBEE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6927FBA-D3D1-B344-80DE-8D472379B3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75"/>
          <a:stretch/>
        </p:blipFill>
        <p:spPr bwMode="auto">
          <a:xfrm>
            <a:off x="-1" y="14703"/>
            <a:ext cx="12192001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D3BD52D4-522B-C347-BE41-177F9AD495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666" y="198310"/>
            <a:ext cx="9660467" cy="895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43483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80435" y="150353"/>
            <a:ext cx="11631130" cy="634589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A689FACE-3B8B-494C-A9B3-561A7B089D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415" y="140903"/>
            <a:ext cx="11545896" cy="158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CFD8A0D-B39A-B64D-B5D8-5D080CDDE64A}"/>
              </a:ext>
            </a:extLst>
          </p:cNvPr>
          <p:cNvSpPr txBox="1"/>
          <p:nvPr/>
        </p:nvSpPr>
        <p:spPr>
          <a:xfrm>
            <a:off x="534573" y="1840048"/>
            <a:ext cx="1137699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002060"/>
                </a:solidFill>
              </a:rPr>
              <a:t>Samarqand – </a:t>
            </a:r>
            <a:r>
              <a:rPr lang="en-GB" sz="3600" b="1" dirty="0" err="1">
                <a:solidFill>
                  <a:srgbClr val="002060"/>
                </a:solidFill>
              </a:rPr>
              <a:t>dunyoning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eng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qadimgi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shaharlaridan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biri</a:t>
            </a:r>
            <a:r>
              <a:rPr lang="en-GB" sz="3600" b="1" dirty="0">
                <a:solidFill>
                  <a:srgbClr val="002060"/>
                </a:solidFill>
              </a:rPr>
              <a:t>. U </a:t>
            </a:r>
            <a:r>
              <a:rPr lang="en-GB" sz="3600" b="1" dirty="0" err="1">
                <a:solidFill>
                  <a:srgbClr val="002060"/>
                </a:solidFill>
              </a:rPr>
              <a:t>o‘rta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asrlarda</a:t>
            </a:r>
            <a:r>
              <a:rPr lang="en-GB" sz="3600" b="1" dirty="0">
                <a:solidFill>
                  <a:srgbClr val="002060"/>
                </a:solidFill>
              </a:rPr>
              <a:t> “</a:t>
            </a:r>
            <a:r>
              <a:rPr lang="en-GB" sz="3600" b="1" dirty="0" err="1">
                <a:solidFill>
                  <a:srgbClr val="002060"/>
                </a:solidFill>
              </a:rPr>
              <a:t>Yer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yuzining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sayqali</a:t>
            </a:r>
            <a:r>
              <a:rPr lang="en-GB" sz="3600" b="1" dirty="0">
                <a:solidFill>
                  <a:srgbClr val="002060"/>
                </a:solidFill>
              </a:rPr>
              <a:t>” </a:t>
            </a:r>
            <a:r>
              <a:rPr lang="en-GB" sz="3600" b="1" dirty="0" err="1">
                <a:solidFill>
                  <a:srgbClr val="002060"/>
                </a:solidFill>
              </a:rPr>
              <a:t>deya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e’tirof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etilgan</a:t>
            </a:r>
            <a:r>
              <a:rPr lang="en-GB" sz="3600" b="1" dirty="0">
                <a:solidFill>
                  <a:srgbClr val="002060"/>
                </a:solidFill>
              </a:rPr>
              <a:t>. </a:t>
            </a:r>
            <a:r>
              <a:rPr lang="en-GB" sz="3600" b="1" dirty="0" err="1">
                <a:solidFill>
                  <a:srgbClr val="002060"/>
                </a:solidFill>
              </a:rPr>
              <a:t>Samarqandning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qadimgi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nomlaridan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biri</a:t>
            </a:r>
            <a:r>
              <a:rPr lang="en-GB" sz="3600" b="1" dirty="0">
                <a:solidFill>
                  <a:srgbClr val="002060"/>
                </a:solidFill>
              </a:rPr>
              <a:t> “</a:t>
            </a:r>
            <a:r>
              <a:rPr lang="en-GB" sz="3600" b="1" dirty="0" err="1">
                <a:solidFill>
                  <a:srgbClr val="002060"/>
                </a:solidFill>
              </a:rPr>
              <a:t>Smarakansa</a:t>
            </a:r>
            <a:r>
              <a:rPr lang="en-GB" sz="3600" b="1" dirty="0">
                <a:solidFill>
                  <a:srgbClr val="002060"/>
                </a:solidFill>
              </a:rPr>
              <a:t>” </a:t>
            </a:r>
            <a:r>
              <a:rPr lang="en-GB" sz="3600" b="1" dirty="0" err="1">
                <a:solidFill>
                  <a:srgbClr val="002060"/>
                </a:solidFill>
              </a:rPr>
              <a:t>bo‘lib</a:t>
            </a:r>
            <a:r>
              <a:rPr lang="en-GB" sz="3600" b="1" dirty="0">
                <a:solidFill>
                  <a:srgbClr val="002060"/>
                </a:solidFill>
              </a:rPr>
              <a:t>, “</a:t>
            </a:r>
            <a:r>
              <a:rPr lang="en-GB" sz="3600" b="1" dirty="0" err="1">
                <a:solidFill>
                  <a:srgbClr val="002060"/>
                </a:solidFill>
              </a:rPr>
              <a:t>ulug</a:t>
            </a:r>
            <a:r>
              <a:rPr lang="en-GB" sz="3600" b="1" dirty="0">
                <a:solidFill>
                  <a:srgbClr val="002060"/>
                </a:solidFill>
              </a:rPr>
              <a:t>‘ </a:t>
            </a:r>
            <a:r>
              <a:rPr lang="en-GB" sz="3600" b="1" dirty="0" err="1">
                <a:solidFill>
                  <a:srgbClr val="002060"/>
                </a:solidFill>
              </a:rPr>
              <a:t>shahar</a:t>
            </a:r>
            <a:r>
              <a:rPr lang="en-GB" sz="3600" b="1" dirty="0">
                <a:solidFill>
                  <a:srgbClr val="002060"/>
                </a:solidFill>
              </a:rPr>
              <a:t>” </a:t>
            </a:r>
            <a:r>
              <a:rPr lang="en-GB" sz="3600" b="1" dirty="0" err="1">
                <a:solidFill>
                  <a:srgbClr val="002060"/>
                </a:solidFill>
              </a:rPr>
              <a:t>degan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ma’noni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anglatgan</a:t>
            </a:r>
            <a:r>
              <a:rPr lang="en-GB" sz="3600" b="1" dirty="0">
                <a:solidFill>
                  <a:srgbClr val="002060"/>
                </a:solidFill>
              </a:rPr>
              <a:t>. </a:t>
            </a:r>
            <a:r>
              <a:rPr lang="en-GB" sz="3600" b="1" dirty="0" err="1">
                <a:solidFill>
                  <a:srgbClr val="002060"/>
                </a:solidFill>
              </a:rPr>
              <a:t>Turkiy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tilda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so‘zlovchi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aholi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esa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uni</a:t>
            </a:r>
            <a:r>
              <a:rPr lang="en-GB" sz="3600" b="1" dirty="0">
                <a:solidFill>
                  <a:srgbClr val="002060"/>
                </a:solidFill>
              </a:rPr>
              <a:t> “</a:t>
            </a:r>
            <a:r>
              <a:rPr lang="en-GB" sz="3600" b="1" dirty="0" err="1">
                <a:solidFill>
                  <a:srgbClr val="002060"/>
                </a:solidFill>
              </a:rPr>
              <a:t>Semizkent</a:t>
            </a:r>
            <a:r>
              <a:rPr lang="en-GB" sz="3600" b="1" dirty="0">
                <a:solidFill>
                  <a:srgbClr val="002060"/>
                </a:solidFill>
              </a:rPr>
              <a:t>” deb </a:t>
            </a:r>
            <a:r>
              <a:rPr lang="en-GB" sz="3600" b="1" dirty="0" err="1">
                <a:solidFill>
                  <a:srgbClr val="002060"/>
                </a:solidFill>
              </a:rPr>
              <a:t>atagan</a:t>
            </a:r>
            <a:r>
              <a:rPr lang="en-GB" sz="3600" b="1" dirty="0">
                <a:solidFill>
                  <a:srgbClr val="002060"/>
                </a:solidFill>
              </a:rPr>
              <a:t>. </a:t>
            </a:r>
          </a:p>
          <a:p>
            <a:r>
              <a:rPr lang="en-GB" sz="3600" b="1" dirty="0" err="1">
                <a:solidFill>
                  <a:srgbClr val="002060"/>
                </a:solidFill>
              </a:rPr>
              <a:t>Qadimda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Samarqandni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baland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devor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bilan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o‘rab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chiqishgan</a:t>
            </a:r>
            <a:r>
              <a:rPr lang="en-GB" sz="3600" b="1" dirty="0">
                <a:solidFill>
                  <a:srgbClr val="002060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72768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34589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DDAFE8-9490-1947-983F-231C0962538A}"/>
              </a:ext>
            </a:extLst>
          </p:cNvPr>
          <p:cNvSpPr txBox="1"/>
          <p:nvPr/>
        </p:nvSpPr>
        <p:spPr>
          <a:xfrm>
            <a:off x="5111646" y="530492"/>
            <a:ext cx="6660629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/>
              <a:t>   </a:t>
            </a:r>
            <a:r>
              <a:rPr lang="en-GB" sz="3600" b="1" dirty="0" err="1">
                <a:solidFill>
                  <a:srgbClr val="002060"/>
                </a:solidFill>
              </a:rPr>
              <a:t>O‘sha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devorlar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shaharni</a:t>
            </a:r>
            <a:r>
              <a:rPr lang="en-GB" sz="3600" b="1" dirty="0">
                <a:solidFill>
                  <a:srgbClr val="002060"/>
                </a:solidFill>
              </a:rPr>
              <a:t> dush-</a:t>
            </a:r>
            <a:r>
              <a:rPr lang="en-GB" sz="3600" b="1" dirty="0" err="1">
                <a:solidFill>
                  <a:srgbClr val="002060"/>
                </a:solidFill>
              </a:rPr>
              <a:t>manlar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hujumidan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himoya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qilib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turgan</a:t>
            </a:r>
            <a:r>
              <a:rPr lang="en-GB" sz="3600" b="1" dirty="0">
                <a:solidFill>
                  <a:srgbClr val="002060"/>
                </a:solidFill>
              </a:rPr>
              <a:t>. </a:t>
            </a:r>
            <a:r>
              <a:rPr lang="en-GB" sz="3600" b="1" dirty="0" err="1">
                <a:solidFill>
                  <a:srgbClr val="002060"/>
                </a:solidFill>
              </a:rPr>
              <a:t>Devor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bilan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o‘ralgan</a:t>
            </a:r>
            <a:r>
              <a:rPr lang="en-GB" sz="3600" b="1" dirty="0">
                <a:solidFill>
                  <a:srgbClr val="002060"/>
                </a:solidFill>
              </a:rPr>
              <a:t> sha-</a:t>
            </a:r>
            <a:r>
              <a:rPr lang="en-GB" sz="3600" b="1" dirty="0" err="1">
                <a:solidFill>
                  <a:srgbClr val="002060"/>
                </a:solidFill>
              </a:rPr>
              <a:t>harlar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qal’a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deyilgan</a:t>
            </a:r>
            <a:r>
              <a:rPr lang="en-GB" sz="3600" b="1" dirty="0">
                <a:solidFill>
                  <a:srgbClr val="002060"/>
                </a:solidFill>
              </a:rPr>
              <a:t>. </a:t>
            </a:r>
            <a:r>
              <a:rPr lang="en-GB" sz="3600" b="1" dirty="0" err="1">
                <a:solidFill>
                  <a:srgbClr val="002060"/>
                </a:solidFill>
              </a:rPr>
              <a:t>Uning</a:t>
            </a:r>
            <a:r>
              <a:rPr lang="en-GB" sz="3600" b="1" dirty="0">
                <a:solidFill>
                  <a:srgbClr val="002060"/>
                </a:solidFill>
              </a:rPr>
              <a:t> 3 ta </a:t>
            </a:r>
            <a:r>
              <a:rPr lang="en-GB" sz="3600" b="1" dirty="0" err="1">
                <a:solidFill>
                  <a:srgbClr val="002060"/>
                </a:solidFill>
              </a:rPr>
              <a:t>darvozasi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bo‘lgan</a:t>
            </a:r>
            <a:r>
              <a:rPr lang="en-GB" sz="3600" b="1" dirty="0">
                <a:solidFill>
                  <a:srgbClr val="002060"/>
                </a:solidFill>
              </a:rPr>
              <a:t>. Samarqand </a:t>
            </a:r>
            <a:r>
              <a:rPr lang="en-GB" sz="3600" b="1" dirty="0" err="1">
                <a:solidFill>
                  <a:srgbClr val="002060"/>
                </a:solidFill>
              </a:rPr>
              <a:t>qal’asiga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kirish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va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chiqish</a:t>
            </a:r>
            <a:r>
              <a:rPr lang="en-GB" sz="3600" b="1" dirty="0">
                <a:solidFill>
                  <a:srgbClr val="002060"/>
                </a:solidFill>
              </a:rPr>
              <a:t> ana </a:t>
            </a:r>
            <a:r>
              <a:rPr lang="en-GB" sz="3600" b="1" dirty="0" err="1">
                <a:solidFill>
                  <a:srgbClr val="002060"/>
                </a:solidFill>
              </a:rPr>
              <a:t>shu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darvozalar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orqali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amalga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oshi-rilgan</a:t>
            </a:r>
            <a:r>
              <a:rPr lang="en-GB" sz="3600" b="1" dirty="0">
                <a:solidFill>
                  <a:srgbClr val="002060"/>
                </a:solidFill>
              </a:rPr>
              <a:t>. </a:t>
            </a:r>
            <a:r>
              <a:rPr lang="en-GB" sz="3600" b="1" dirty="0" err="1">
                <a:solidFill>
                  <a:srgbClr val="002060"/>
                </a:solidFill>
              </a:rPr>
              <a:t>Qal’a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mustahkam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bo‘lsa</a:t>
            </a:r>
            <a:r>
              <a:rPr lang="en-GB" sz="3600" b="1" dirty="0">
                <a:solidFill>
                  <a:srgbClr val="002060"/>
                </a:solidFill>
              </a:rPr>
              <a:t> ham, u </a:t>
            </a:r>
            <a:r>
              <a:rPr lang="en-GB" sz="3600" b="1" dirty="0" err="1">
                <a:solidFill>
                  <a:srgbClr val="002060"/>
                </a:solidFill>
              </a:rPr>
              <a:t>juda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ko‘p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hujumlarga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uch-ragan</a:t>
            </a:r>
            <a:r>
              <a:rPr lang="en-GB" sz="3600" b="1" dirty="0">
                <a:solidFill>
                  <a:srgbClr val="002060"/>
                </a:solidFill>
              </a:rPr>
              <a:t>, </a:t>
            </a:r>
            <a:r>
              <a:rPr lang="en-GB" sz="3600" b="1" dirty="0" err="1">
                <a:solidFill>
                  <a:srgbClr val="00B050"/>
                </a:solidFill>
              </a:rPr>
              <a:t>urushlarga</a:t>
            </a:r>
            <a:r>
              <a:rPr lang="en-GB" sz="3600" b="1" dirty="0">
                <a:solidFill>
                  <a:srgbClr val="00B050"/>
                </a:solidFill>
              </a:rPr>
              <a:t> </a:t>
            </a:r>
            <a:r>
              <a:rPr lang="en-GB" sz="3600" b="1" dirty="0" err="1">
                <a:solidFill>
                  <a:srgbClr val="00B050"/>
                </a:solidFill>
              </a:rPr>
              <a:t>guvoh</a:t>
            </a:r>
            <a:r>
              <a:rPr lang="en-GB" sz="3600" b="1" dirty="0">
                <a:solidFill>
                  <a:srgbClr val="00B050"/>
                </a:solidFill>
              </a:rPr>
              <a:t> </a:t>
            </a:r>
            <a:r>
              <a:rPr lang="en-GB" sz="3600" b="1" dirty="0" err="1">
                <a:solidFill>
                  <a:srgbClr val="00B050"/>
                </a:solidFill>
              </a:rPr>
              <a:t>bo‘lgan</a:t>
            </a:r>
            <a:r>
              <a:rPr lang="en-GB" sz="3600" b="1" dirty="0">
                <a:solidFill>
                  <a:srgbClr val="002060"/>
                </a:solidFill>
              </a:rPr>
              <a:t>. </a:t>
            </a:r>
            <a:endParaRPr lang="en-GB" sz="6000" b="1" dirty="0">
              <a:solidFill>
                <a:srgbClr val="002060"/>
              </a:solidFill>
            </a:endParaRPr>
          </a:p>
          <a:p>
            <a:endParaRPr lang="en-GB" sz="3600" b="1" dirty="0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100C14FF-D4CE-524A-ADC4-F4D0807C9C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826" y="1662810"/>
            <a:ext cx="4458614" cy="3283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2405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34589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3D3C153-1EDF-A64E-BE5B-E74978338833}"/>
              </a:ext>
            </a:extLst>
          </p:cNvPr>
          <p:cNvSpPr txBox="1"/>
          <p:nvPr/>
        </p:nvSpPr>
        <p:spPr>
          <a:xfrm>
            <a:off x="689543" y="704543"/>
            <a:ext cx="662346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002060"/>
                </a:solidFill>
              </a:rPr>
              <a:t>Bir </a:t>
            </a:r>
            <a:r>
              <a:rPr lang="en-GB" sz="3600" b="1" dirty="0" err="1">
                <a:solidFill>
                  <a:srgbClr val="002060"/>
                </a:solidFill>
              </a:rPr>
              <a:t>necha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bor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B050"/>
                </a:solidFill>
              </a:rPr>
              <a:t>vayronaga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aylanti-rilgan</a:t>
            </a:r>
            <a:r>
              <a:rPr lang="en-GB" sz="3600" b="1" dirty="0">
                <a:solidFill>
                  <a:srgbClr val="002060"/>
                </a:solidFill>
              </a:rPr>
              <a:t>. Ana </a:t>
            </a:r>
            <a:r>
              <a:rPr lang="en-GB" sz="3600" b="1" dirty="0" err="1">
                <a:solidFill>
                  <a:srgbClr val="002060"/>
                </a:solidFill>
              </a:rPr>
              <a:t>o‘sha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vayronalar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ba’zi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manbalarda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Afrosiyob</a:t>
            </a:r>
            <a:r>
              <a:rPr lang="en-GB" sz="3600" b="1" dirty="0">
                <a:solidFill>
                  <a:srgbClr val="002060"/>
                </a:solidFill>
              </a:rPr>
              <a:t> deb ham </a:t>
            </a:r>
            <a:r>
              <a:rPr lang="en-GB" sz="3600" b="1" dirty="0" err="1">
                <a:solidFill>
                  <a:srgbClr val="002060"/>
                </a:solidFill>
              </a:rPr>
              <a:t>ataladi</a:t>
            </a:r>
            <a:r>
              <a:rPr lang="en-GB" sz="3600" b="1" dirty="0">
                <a:solidFill>
                  <a:srgbClr val="002060"/>
                </a:solidFill>
              </a:rPr>
              <a:t>. </a:t>
            </a:r>
            <a:r>
              <a:rPr lang="en-GB" sz="3600" b="1" dirty="0" err="1">
                <a:solidFill>
                  <a:srgbClr val="002060"/>
                </a:solidFill>
              </a:rPr>
              <a:t>Bundan</a:t>
            </a:r>
            <a:r>
              <a:rPr lang="en-GB" sz="3600" b="1" dirty="0">
                <a:solidFill>
                  <a:srgbClr val="002060"/>
                </a:solidFill>
              </a:rPr>
              <a:t> 650 </a:t>
            </a:r>
            <a:r>
              <a:rPr lang="en-GB" sz="3600" b="1" dirty="0" err="1">
                <a:solidFill>
                  <a:srgbClr val="002060"/>
                </a:solidFill>
              </a:rPr>
              <a:t>yil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oldin</a:t>
            </a:r>
            <a:r>
              <a:rPr lang="en-GB" sz="3600" b="1" dirty="0">
                <a:solidFill>
                  <a:srgbClr val="002060"/>
                </a:solidFill>
              </a:rPr>
              <a:t> Amir </a:t>
            </a:r>
            <a:r>
              <a:rPr lang="en-GB" sz="3600" b="1" dirty="0" err="1">
                <a:solidFill>
                  <a:srgbClr val="002060"/>
                </a:solidFill>
              </a:rPr>
              <a:t>Temur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bobomiz</a:t>
            </a:r>
            <a:r>
              <a:rPr lang="en-GB" sz="3600" b="1" dirty="0">
                <a:solidFill>
                  <a:srgbClr val="002060"/>
                </a:solidFill>
              </a:rPr>
              <a:t> Samarqand shah-</a:t>
            </a:r>
            <a:r>
              <a:rPr lang="en-GB" sz="3600" b="1" dirty="0" err="1">
                <a:solidFill>
                  <a:srgbClr val="002060"/>
                </a:solidFill>
              </a:rPr>
              <a:t>rini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o‘z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davlatining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poytaxti</a:t>
            </a:r>
            <a:r>
              <a:rPr lang="en-GB" sz="3600" b="1" dirty="0">
                <a:solidFill>
                  <a:srgbClr val="002060"/>
                </a:solidFill>
              </a:rPr>
              <a:t> deb </a:t>
            </a:r>
            <a:r>
              <a:rPr lang="en-GB" sz="3600" b="1" dirty="0" err="1">
                <a:solidFill>
                  <a:srgbClr val="002060"/>
                </a:solidFill>
              </a:rPr>
              <a:t>e’lon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qilgan</a:t>
            </a:r>
            <a:r>
              <a:rPr lang="en-GB" sz="3600" b="1" dirty="0">
                <a:solidFill>
                  <a:srgbClr val="002060"/>
                </a:solidFill>
              </a:rPr>
              <a:t>. Shahar </a:t>
            </a:r>
            <a:r>
              <a:rPr lang="en-GB" sz="3600" b="1" dirty="0" err="1">
                <a:solidFill>
                  <a:srgbClr val="002060"/>
                </a:solidFill>
              </a:rPr>
              <a:t>yana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devor</a:t>
            </a:r>
            <a:r>
              <a:rPr lang="en-GB" sz="3600" b="1" dirty="0">
                <a:solidFill>
                  <a:srgbClr val="002060"/>
                </a:solidFill>
              </a:rPr>
              <a:t>-lar </a:t>
            </a:r>
            <a:r>
              <a:rPr lang="en-GB" sz="3600" b="1" dirty="0" err="1">
                <a:solidFill>
                  <a:srgbClr val="002060"/>
                </a:solidFill>
              </a:rPr>
              <a:t>bilan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o‘rab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olingan</a:t>
            </a:r>
            <a:r>
              <a:rPr lang="en-GB" sz="3600" b="1" dirty="0">
                <a:solidFill>
                  <a:srgbClr val="002060"/>
                </a:solidFill>
              </a:rPr>
              <a:t>. </a:t>
            </a:r>
            <a:r>
              <a:rPr lang="en-GB" sz="3600" b="1" dirty="0" err="1">
                <a:solidFill>
                  <a:srgbClr val="002060"/>
                </a:solidFill>
              </a:rPr>
              <a:t>O‘shanda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shaharga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kirib-chiqish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uchun</a:t>
            </a:r>
            <a:r>
              <a:rPr lang="en-GB" sz="3600" b="1" dirty="0">
                <a:solidFill>
                  <a:srgbClr val="002060"/>
                </a:solidFill>
              </a:rPr>
              <a:t> 6 ta </a:t>
            </a:r>
            <a:r>
              <a:rPr lang="en-GB" sz="3600" b="1" dirty="0" err="1">
                <a:solidFill>
                  <a:srgbClr val="002060"/>
                </a:solidFill>
              </a:rPr>
              <a:t>darvoza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qurilgan</a:t>
            </a:r>
            <a:r>
              <a:rPr lang="en-GB" sz="3600" b="1" dirty="0">
                <a:solidFill>
                  <a:srgbClr val="002060"/>
                </a:solidFill>
              </a:rPr>
              <a:t>. 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F462C5B4-DF34-0841-8363-F025020480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3006" y="1581864"/>
            <a:ext cx="4381362" cy="356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6675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6053</TotalTime>
  <Words>432</Words>
  <Application>Microsoft Macintosh PowerPoint</Application>
  <PresentationFormat>Широкоэкранный</PresentationFormat>
  <Paragraphs>45</Paragraphs>
  <Slides>19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E’tiboringiz uchun rahmat!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8</cp:revision>
  <dcterms:created xsi:type="dcterms:W3CDTF">2021-12-27T14:24:51Z</dcterms:created>
  <dcterms:modified xsi:type="dcterms:W3CDTF">2022-01-15T07:21:44Z</dcterms:modified>
</cp:coreProperties>
</file>