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892" r:id="rId3"/>
    <p:sldId id="344" r:id="rId4"/>
    <p:sldId id="901" r:id="rId5"/>
    <p:sldId id="905" r:id="rId6"/>
    <p:sldId id="896" r:id="rId7"/>
    <p:sldId id="902" r:id="rId8"/>
    <p:sldId id="894" r:id="rId9"/>
    <p:sldId id="903" r:id="rId10"/>
    <p:sldId id="904" r:id="rId11"/>
    <p:sldId id="883" r:id="rId12"/>
  </p:sldIdLst>
  <p:sldSz cx="12192000" cy="6858000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6600"/>
    <a:srgbClr val="FF00FF"/>
    <a:srgbClr val="0807E3"/>
    <a:srgbClr val="FFCCFF"/>
    <a:srgbClr val="99FFCC"/>
    <a:srgbClr val="FFFF66"/>
    <a:srgbClr val="FF99FF"/>
    <a:srgbClr val="99CC00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9239" y="307153"/>
            <a:ext cx="11335409" cy="6195859"/>
          </a:xfrm>
          <a:prstGeom prst="roundRect">
            <a:avLst>
              <a:gd name="adj" fmla="val 4332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09672" y="265472"/>
            <a:ext cx="104142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</a:rPr>
              <a:t>Daftardagi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mashqni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bajaring</a:t>
            </a:r>
            <a:r>
              <a:rPr lang="en-US" sz="4000" b="1" dirty="0">
                <a:solidFill>
                  <a:srgbClr val="000066"/>
                </a:solidFill>
              </a:rPr>
              <a:t>.</a:t>
            </a:r>
            <a:endParaRPr lang="ru-RU" sz="4000" dirty="0">
              <a:solidFill>
                <a:srgbClr val="000066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0" y="-20528"/>
            <a:ext cx="1809650" cy="139456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1230905" y="1046746"/>
            <a:ext cx="9182337" cy="646332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300988" y="1046747"/>
            <a:ext cx="91122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000066"/>
                </a:solidFill>
              </a:rPr>
              <a:t>She’rda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yashiringan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qo‘shma</a:t>
            </a:r>
            <a:r>
              <a:rPr lang="en-US" sz="3600" dirty="0">
                <a:solidFill>
                  <a:srgbClr val="000066"/>
                </a:solidFill>
              </a:rPr>
              <a:t> so ‘</a:t>
            </a:r>
            <a:r>
              <a:rPr lang="en-US" sz="3600" dirty="0" err="1">
                <a:solidFill>
                  <a:srgbClr val="000066"/>
                </a:solidFill>
              </a:rPr>
              <a:t>zlarni</a:t>
            </a:r>
            <a:r>
              <a:rPr lang="en-US" sz="3600" dirty="0">
                <a:solidFill>
                  <a:srgbClr val="000066"/>
                </a:solidFill>
              </a:rPr>
              <a:t> toping</a:t>
            </a:r>
            <a:endParaRPr lang="ru-RU" sz="3600" dirty="0">
              <a:solidFill>
                <a:srgbClr val="000066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2" t="8764" r="18909" b="25945"/>
          <a:stretch/>
        </p:blipFill>
        <p:spPr bwMode="auto">
          <a:xfrm>
            <a:off x="8914866" y="3101564"/>
            <a:ext cx="2739657" cy="31725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Вертикальный свиток 2"/>
          <p:cNvSpPr/>
          <p:nvPr/>
        </p:nvSpPr>
        <p:spPr>
          <a:xfrm>
            <a:off x="354842" y="2029023"/>
            <a:ext cx="6346209" cy="3468124"/>
          </a:xfrm>
          <a:prstGeom prst="verticalScroll">
            <a:avLst/>
          </a:prstGeom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917687" y="2491553"/>
            <a:ext cx="517831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</a:rPr>
              <a:t>Soʻzboyloqchi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soʻz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saylab</a:t>
            </a:r>
            <a:r>
              <a:rPr lang="en-US" sz="3600" b="1" dirty="0">
                <a:solidFill>
                  <a:srgbClr val="000066"/>
                </a:solidFill>
              </a:rPr>
              <a:t>,</a:t>
            </a:r>
            <a:endParaRPr lang="ru-RU" sz="3600" b="1" dirty="0">
              <a:solidFill>
                <a:srgbClr val="000066"/>
              </a:solidFill>
            </a:endParaRPr>
          </a:p>
          <a:p>
            <a:r>
              <a:rPr lang="en-US" sz="3600" b="1" dirty="0" err="1" smtClean="0">
                <a:solidFill>
                  <a:srgbClr val="000066"/>
                </a:solidFill>
              </a:rPr>
              <a:t>Ko'ngillarni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xushlasin</a:t>
            </a:r>
            <a:r>
              <a:rPr lang="en-US" sz="3600" b="1" dirty="0">
                <a:solidFill>
                  <a:srgbClr val="000066"/>
                </a:solidFill>
              </a:rPr>
              <a:t>. </a:t>
            </a:r>
            <a:endParaRPr lang="ru-RU" sz="3600" b="1" dirty="0">
              <a:solidFill>
                <a:srgbClr val="000066"/>
              </a:solidFill>
            </a:endParaRPr>
          </a:p>
          <a:p>
            <a:r>
              <a:rPr lang="en-US" sz="3600" b="1" dirty="0" err="1">
                <a:solidFill>
                  <a:srgbClr val="000066"/>
                </a:solidFill>
              </a:rPr>
              <a:t>Lekin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sira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koʻz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boylab</a:t>
            </a:r>
            <a:r>
              <a:rPr lang="en-US" sz="3600" b="1" dirty="0">
                <a:solidFill>
                  <a:srgbClr val="000066"/>
                </a:solidFill>
              </a:rPr>
              <a:t>, </a:t>
            </a:r>
            <a:endParaRPr lang="ru-RU" sz="3600" b="1" dirty="0">
              <a:solidFill>
                <a:srgbClr val="000066"/>
              </a:solidFill>
            </a:endParaRPr>
          </a:p>
          <a:p>
            <a:r>
              <a:rPr lang="en-US" sz="3600" b="1" dirty="0">
                <a:solidFill>
                  <a:srgbClr val="000066"/>
                </a:solidFill>
              </a:rPr>
              <a:t>«</a:t>
            </a:r>
            <a:r>
              <a:rPr lang="en-US" sz="3600" b="1" dirty="0" err="1">
                <a:solidFill>
                  <a:srgbClr val="000066"/>
                </a:solidFill>
              </a:rPr>
              <a:t>Nay»ga</a:t>
            </a:r>
            <a:r>
              <a:rPr lang="en-US" sz="3600" b="1" dirty="0">
                <a:solidFill>
                  <a:srgbClr val="000066"/>
                </a:solidFill>
              </a:rPr>
              <a:t> «rang »</a:t>
            </a:r>
            <a:r>
              <a:rPr lang="en-US" sz="3600" b="1" dirty="0" err="1">
                <a:solidFill>
                  <a:srgbClr val="000066"/>
                </a:solidFill>
              </a:rPr>
              <a:t>ni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endParaRPr lang="en-US" sz="3600" b="1" dirty="0" smtClean="0">
              <a:solidFill>
                <a:srgbClr val="000066"/>
              </a:solidFill>
            </a:endParaRPr>
          </a:p>
          <a:p>
            <a:r>
              <a:rPr lang="en-US" sz="3600" b="1" dirty="0" err="1" smtClean="0">
                <a:solidFill>
                  <a:srgbClr val="000066"/>
                </a:solidFill>
              </a:rPr>
              <a:t>qo'shmasin</a:t>
            </a:r>
            <a:r>
              <a:rPr lang="en-US" sz="3600" b="1" dirty="0">
                <a:solidFill>
                  <a:srgbClr val="000066"/>
                </a:solidFill>
              </a:rPr>
              <a:t>.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21" name="Скругленная прямоугольная выноска 20"/>
          <p:cNvSpPr/>
          <p:nvPr/>
        </p:nvSpPr>
        <p:spPr>
          <a:xfrm>
            <a:off x="6880153" y="2470245"/>
            <a:ext cx="2515738" cy="631319"/>
          </a:xfrm>
          <a:prstGeom prst="wedgeRoundRectCallout">
            <a:avLst>
              <a:gd name="adj1" fmla="val -72913"/>
              <a:gd name="adj2" fmla="val 49529"/>
              <a:gd name="adj3" fmla="val 16667"/>
            </a:avLst>
          </a:prstGeom>
          <a:ln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7030281" y="2455233"/>
            <a:ext cx="25157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6600"/>
                </a:solidFill>
              </a:rPr>
              <a:t>nayrang</a:t>
            </a:r>
            <a:endParaRPr lang="ru-RU" sz="36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718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6971"/>
          <a:stretch/>
        </p:blipFill>
        <p:spPr bwMode="auto">
          <a:xfrm>
            <a:off x="7663544" y="587233"/>
            <a:ext cx="3589532" cy="55016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00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45537" y="5238421"/>
            <a:ext cx="298304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2" t="8764" r="18909" b="25945"/>
          <a:stretch/>
        </p:blipFill>
        <p:spPr bwMode="auto">
          <a:xfrm flipH="1">
            <a:off x="476827" y="776313"/>
            <a:ext cx="4180734" cy="51179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5077550" y="619988"/>
            <a:ext cx="6155503" cy="15081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en-US" sz="4400" b="1" dirty="0" smtClean="0">
                <a:solidFill>
                  <a:srgbClr val="006600"/>
                </a:solidFill>
              </a:rPr>
              <a:t>SO‘ZNI </a:t>
            </a:r>
            <a:r>
              <a:rPr lang="en-US" sz="4400" b="1" dirty="0">
                <a:solidFill>
                  <a:srgbClr val="006600"/>
                </a:solidFill>
              </a:rPr>
              <a:t>TOPIB ISHLATING</a:t>
            </a:r>
            <a:endParaRPr lang="ru-RU" sz="44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61224" y="2861754"/>
            <a:ext cx="525034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0807E3"/>
                </a:solidFill>
              </a:rPr>
              <a:t>Mavzu</a:t>
            </a:r>
            <a:r>
              <a:rPr lang="en-US" sz="4400" b="1" dirty="0" smtClean="0">
                <a:solidFill>
                  <a:srgbClr val="0807E3"/>
                </a:solidFill>
              </a:rPr>
              <a:t>: </a:t>
            </a:r>
            <a:r>
              <a:rPr lang="en-US" sz="4400" b="1" dirty="0" err="1" smtClean="0">
                <a:solidFill>
                  <a:srgbClr val="0807E3"/>
                </a:solidFill>
              </a:rPr>
              <a:t>So‘zboyloqchi</a:t>
            </a:r>
            <a:endParaRPr lang="ru-RU" sz="4400" dirty="0">
              <a:solidFill>
                <a:srgbClr val="0807E3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547212" y="3630007"/>
            <a:ext cx="25202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006600"/>
                </a:solidFill>
              </a:rPr>
              <a:t>Dilshod</a:t>
            </a:r>
            <a:r>
              <a:rPr lang="en-US" sz="3200" b="1" dirty="0">
                <a:solidFill>
                  <a:srgbClr val="006600"/>
                </a:solidFill>
              </a:rPr>
              <a:t> Rajab</a:t>
            </a:r>
            <a:endParaRPr lang="ru-RU" sz="32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5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060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90486"/>
            <a:ext cx="11335409" cy="6195859"/>
          </a:xfrm>
          <a:prstGeom prst="roundRect">
            <a:avLst>
              <a:gd name="adj" fmla="val 4332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0" y="0"/>
            <a:ext cx="1392072" cy="16800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2492247" y="1669659"/>
            <a:ext cx="571931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000066"/>
                </a:solidFill>
              </a:rPr>
              <a:t>So‘z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sehrli</a:t>
            </a:r>
            <a:r>
              <a:rPr lang="en-US" sz="3200" dirty="0" smtClean="0">
                <a:solidFill>
                  <a:srgbClr val="000066"/>
                </a:solidFill>
              </a:rPr>
              <a:t>, </a:t>
            </a:r>
            <a:r>
              <a:rPr lang="en-US" sz="3200" dirty="0" err="1">
                <a:solidFill>
                  <a:srgbClr val="000066"/>
                </a:solidFill>
              </a:rPr>
              <a:t>deydilar</a:t>
            </a:r>
            <a:r>
              <a:rPr lang="en-US" sz="3200" dirty="0">
                <a:solidFill>
                  <a:srgbClr val="000066"/>
                </a:solidFill>
              </a:rPr>
              <a:t>,</a:t>
            </a:r>
          </a:p>
          <a:p>
            <a:r>
              <a:rPr lang="en-US" sz="3200" dirty="0" err="1" smtClean="0">
                <a:solidFill>
                  <a:srgbClr val="000066"/>
                </a:solidFill>
              </a:rPr>
              <a:t>Demak</a:t>
            </a:r>
            <a:r>
              <a:rPr lang="en-US" sz="3200" dirty="0" smtClean="0">
                <a:solidFill>
                  <a:srgbClr val="000066"/>
                </a:solidFill>
              </a:rPr>
              <a:t>, </a:t>
            </a:r>
            <a:r>
              <a:rPr lang="en-US" sz="3200" dirty="0" err="1">
                <a:solidFill>
                  <a:srgbClr val="000066"/>
                </a:solidFill>
              </a:rPr>
              <a:t>tilchi</a:t>
            </a:r>
            <a:r>
              <a:rPr lang="en-US" sz="3200" dirty="0">
                <a:solidFill>
                  <a:srgbClr val="000066"/>
                </a:solidFill>
              </a:rPr>
              <a:t> – </a:t>
            </a:r>
            <a:r>
              <a:rPr lang="en-US" sz="3200" dirty="0" err="1">
                <a:solidFill>
                  <a:srgbClr val="000066"/>
                </a:solidFill>
              </a:rPr>
              <a:t>sehrgar</a:t>
            </a:r>
            <a:r>
              <a:rPr lang="en-US" sz="3200" dirty="0">
                <a:solidFill>
                  <a:srgbClr val="000066"/>
                </a:solidFill>
              </a:rPr>
              <a:t>.</a:t>
            </a:r>
          </a:p>
          <a:p>
            <a:r>
              <a:rPr lang="pt-BR" sz="3200" dirty="0">
                <a:solidFill>
                  <a:srgbClr val="000066"/>
                </a:solidFill>
              </a:rPr>
              <a:t>“S” o‘rniga “M” qo‘ysa,</a:t>
            </a:r>
          </a:p>
          <a:p>
            <a:r>
              <a:rPr lang="en-US" sz="3200" dirty="0">
                <a:solidFill>
                  <a:srgbClr val="000066"/>
                </a:solidFill>
              </a:rPr>
              <a:t>“</a:t>
            </a:r>
            <a:r>
              <a:rPr lang="en-US" sz="3200" dirty="0" err="1">
                <a:solidFill>
                  <a:srgbClr val="000066"/>
                </a:solidFill>
              </a:rPr>
              <a:t>Sehr</a:t>
            </a:r>
            <a:r>
              <a:rPr lang="en-US" sz="3200" dirty="0">
                <a:solidFill>
                  <a:srgbClr val="000066"/>
                </a:solidFill>
              </a:rPr>
              <a:t>” </a:t>
            </a:r>
            <a:r>
              <a:rPr lang="en-US" sz="3200" dirty="0" err="1">
                <a:solidFill>
                  <a:srgbClr val="000066"/>
                </a:solidFill>
              </a:rPr>
              <a:t>do‘nar</a:t>
            </a:r>
            <a:r>
              <a:rPr lang="en-US" sz="3200" dirty="0">
                <a:solidFill>
                  <a:srgbClr val="000066"/>
                </a:solidFill>
              </a:rPr>
              <a:t> “</a:t>
            </a:r>
            <a:r>
              <a:rPr lang="en-US" sz="3200" dirty="0" err="1">
                <a:solidFill>
                  <a:srgbClr val="000066"/>
                </a:solidFill>
              </a:rPr>
              <a:t>mehr”ga</a:t>
            </a:r>
            <a:r>
              <a:rPr lang="en-US" sz="3200" dirty="0" smtClean="0">
                <a:solidFill>
                  <a:srgbClr val="000066"/>
                </a:solidFill>
              </a:rPr>
              <a:t>.</a:t>
            </a:r>
            <a:endParaRPr lang="en-US" sz="3200" dirty="0">
              <a:solidFill>
                <a:srgbClr val="000066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18" t="29105" r="33241" b="61753"/>
          <a:stretch/>
        </p:blipFill>
        <p:spPr bwMode="auto">
          <a:xfrm>
            <a:off x="1970018" y="513886"/>
            <a:ext cx="6215927" cy="9611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7751928" y="1182625"/>
            <a:ext cx="25202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006600"/>
                </a:solidFill>
              </a:rPr>
              <a:t>Dilshod</a:t>
            </a:r>
            <a:r>
              <a:rPr lang="en-US" sz="3200" b="1" dirty="0">
                <a:solidFill>
                  <a:srgbClr val="006600"/>
                </a:solidFill>
              </a:rPr>
              <a:t> Rajab</a:t>
            </a:r>
            <a:endParaRPr lang="ru-RU" sz="3200" b="1" dirty="0">
              <a:solidFill>
                <a:srgbClr val="0066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59808" y="3862957"/>
            <a:ext cx="571931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0066"/>
                </a:solidFill>
              </a:rPr>
              <a:t>“</a:t>
            </a:r>
            <a:r>
              <a:rPr lang="en-US" sz="3200" dirty="0" err="1">
                <a:solidFill>
                  <a:srgbClr val="000066"/>
                </a:solidFill>
              </a:rPr>
              <a:t>A”ni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olib</a:t>
            </a:r>
            <a:r>
              <a:rPr lang="en-US" sz="3200" dirty="0" smtClean="0">
                <a:solidFill>
                  <a:srgbClr val="000066"/>
                </a:solidFill>
              </a:rPr>
              <a:t>, </a:t>
            </a:r>
            <a:r>
              <a:rPr lang="en-US" sz="3200" dirty="0" err="1">
                <a:solidFill>
                  <a:srgbClr val="000066"/>
                </a:solidFill>
              </a:rPr>
              <a:t>bir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zumda</a:t>
            </a:r>
            <a:r>
              <a:rPr lang="en-US" sz="3200" dirty="0" smtClean="0">
                <a:solidFill>
                  <a:srgbClr val="000066"/>
                </a:solidFill>
              </a:rPr>
              <a:t>,</a:t>
            </a:r>
            <a:endParaRPr lang="en-US" sz="3200" dirty="0">
              <a:solidFill>
                <a:srgbClr val="000066"/>
              </a:solidFill>
            </a:endParaRPr>
          </a:p>
          <a:p>
            <a:r>
              <a:rPr lang="en-US" sz="3200" dirty="0">
                <a:solidFill>
                  <a:srgbClr val="000066"/>
                </a:solidFill>
              </a:rPr>
              <a:t>“</a:t>
            </a:r>
            <a:r>
              <a:rPr lang="en-US" sz="3200" dirty="0" err="1">
                <a:solidFill>
                  <a:srgbClr val="000066"/>
                </a:solidFill>
              </a:rPr>
              <a:t>Ayoz”ni</a:t>
            </a:r>
            <a:r>
              <a:rPr lang="en-US" sz="3200" dirty="0">
                <a:solidFill>
                  <a:srgbClr val="000066"/>
                </a:solidFill>
              </a:rPr>
              <a:t> “</a:t>
            </a:r>
            <a:r>
              <a:rPr lang="en-US" sz="3200" dirty="0" err="1">
                <a:solidFill>
                  <a:srgbClr val="000066"/>
                </a:solidFill>
              </a:rPr>
              <a:t>yoz</a:t>
            </a:r>
            <a:r>
              <a:rPr lang="en-US" sz="3200" dirty="0">
                <a:solidFill>
                  <a:srgbClr val="000066"/>
                </a:solidFill>
              </a:rPr>
              <a:t>” </a:t>
            </a:r>
            <a:r>
              <a:rPr lang="en-US" sz="3200" dirty="0" err="1">
                <a:solidFill>
                  <a:srgbClr val="000066"/>
                </a:solidFill>
              </a:rPr>
              <a:t>qiladi</a:t>
            </a:r>
            <a:r>
              <a:rPr lang="en-US" sz="3200" dirty="0">
                <a:solidFill>
                  <a:srgbClr val="000066"/>
                </a:solidFill>
              </a:rPr>
              <a:t>.</a:t>
            </a:r>
          </a:p>
          <a:p>
            <a:r>
              <a:rPr lang="en-US" sz="3200" dirty="0">
                <a:solidFill>
                  <a:srgbClr val="000066"/>
                </a:solidFill>
              </a:rPr>
              <a:t>“Oz” </a:t>
            </a:r>
            <a:r>
              <a:rPr lang="en-US" sz="3200" dirty="0" err="1">
                <a:solidFill>
                  <a:srgbClr val="000066"/>
                </a:solidFill>
              </a:rPr>
              <a:t>oldiga</a:t>
            </a:r>
            <a:r>
              <a:rPr lang="en-US" sz="3200" dirty="0">
                <a:solidFill>
                  <a:srgbClr val="000066"/>
                </a:solidFill>
              </a:rPr>
              <a:t> “S” </a:t>
            </a:r>
            <a:r>
              <a:rPr lang="en-US" sz="3200" dirty="0" err="1">
                <a:solidFill>
                  <a:srgbClr val="000066"/>
                </a:solidFill>
              </a:rPr>
              <a:t>yozib</a:t>
            </a:r>
            <a:r>
              <a:rPr lang="en-US" sz="3200" dirty="0">
                <a:solidFill>
                  <a:srgbClr val="000066"/>
                </a:solidFill>
              </a:rPr>
              <a:t>,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Ajoyib</a:t>
            </a:r>
            <a:r>
              <a:rPr lang="en-US" sz="3200" dirty="0">
                <a:solidFill>
                  <a:srgbClr val="000066"/>
                </a:solidFill>
              </a:rPr>
              <a:t> “</a:t>
            </a:r>
            <a:r>
              <a:rPr lang="en-US" sz="3200" dirty="0" err="1">
                <a:solidFill>
                  <a:srgbClr val="000066"/>
                </a:solidFill>
              </a:rPr>
              <a:t>soz</a:t>
            </a:r>
            <a:r>
              <a:rPr lang="en-US" sz="3200" dirty="0">
                <a:solidFill>
                  <a:srgbClr val="000066"/>
                </a:solidFill>
              </a:rPr>
              <a:t>” </a:t>
            </a:r>
            <a:r>
              <a:rPr lang="en-US" sz="3200" dirty="0" err="1">
                <a:solidFill>
                  <a:srgbClr val="000066"/>
                </a:solidFill>
              </a:rPr>
              <a:t>qiladi</a:t>
            </a:r>
            <a:r>
              <a:rPr lang="en-US" sz="3200" dirty="0">
                <a:solidFill>
                  <a:srgbClr val="000066"/>
                </a:solidFill>
              </a:rPr>
              <a:t>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21" t="41371" r="19317" b="9290"/>
          <a:stretch/>
        </p:blipFill>
        <p:spPr bwMode="auto">
          <a:xfrm>
            <a:off x="7751928" y="2797790"/>
            <a:ext cx="3781232" cy="3609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060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9239" y="290486"/>
            <a:ext cx="11335409" cy="6195859"/>
          </a:xfrm>
          <a:prstGeom prst="roundRect">
            <a:avLst>
              <a:gd name="adj" fmla="val 4332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2187017" y="390861"/>
            <a:ext cx="481244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66"/>
                </a:solidFill>
              </a:rPr>
              <a:t>Uchiradi</a:t>
            </a:r>
            <a:r>
              <a:rPr lang="en-US" sz="3200" dirty="0">
                <a:solidFill>
                  <a:srgbClr val="000066"/>
                </a:solidFill>
              </a:rPr>
              <a:t> “</a:t>
            </a:r>
            <a:r>
              <a:rPr lang="en-US" sz="3200" dirty="0" err="1">
                <a:solidFill>
                  <a:srgbClr val="000066"/>
                </a:solidFill>
              </a:rPr>
              <a:t>qovoq”ni</a:t>
            </a:r>
            <a:endParaRPr lang="en-US" sz="3200" dirty="0">
              <a:solidFill>
                <a:srgbClr val="000066"/>
              </a:solidFill>
            </a:endParaRPr>
          </a:p>
          <a:p>
            <a:r>
              <a:rPr lang="en-US" sz="3200" dirty="0">
                <a:solidFill>
                  <a:srgbClr val="000066"/>
                </a:solidFill>
              </a:rPr>
              <a:t>“Ari” </a:t>
            </a:r>
            <a:r>
              <a:rPr lang="en-US" sz="3200" dirty="0" err="1">
                <a:solidFill>
                  <a:srgbClr val="000066"/>
                </a:solidFill>
              </a:rPr>
              <a:t>qo‘yib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yoniga</a:t>
            </a:r>
            <a:r>
              <a:rPr lang="en-US" sz="3200" dirty="0">
                <a:solidFill>
                  <a:srgbClr val="000066"/>
                </a:solidFill>
              </a:rPr>
              <a:t>,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Yurgizadi</a:t>
            </a:r>
            <a:r>
              <a:rPr lang="en-US" sz="3200" dirty="0">
                <a:solidFill>
                  <a:srgbClr val="000066"/>
                </a:solidFill>
              </a:rPr>
              <a:t> “</a:t>
            </a:r>
            <a:r>
              <a:rPr lang="en-US" sz="3200" dirty="0" err="1">
                <a:solidFill>
                  <a:srgbClr val="000066"/>
                </a:solidFill>
              </a:rPr>
              <a:t>oyoq”ni</a:t>
            </a:r>
            <a:endParaRPr lang="en-US" sz="3200" dirty="0">
              <a:solidFill>
                <a:srgbClr val="000066"/>
              </a:solidFill>
            </a:endParaRPr>
          </a:p>
          <a:p>
            <a:r>
              <a:rPr lang="en-US" sz="3200" dirty="0" err="1">
                <a:solidFill>
                  <a:srgbClr val="000066"/>
                </a:solidFill>
              </a:rPr>
              <a:t>Qo‘shib</a:t>
            </a:r>
            <a:r>
              <a:rPr lang="en-US" sz="3200" dirty="0">
                <a:solidFill>
                  <a:srgbClr val="000066"/>
                </a:solidFill>
              </a:rPr>
              <a:t> “</a:t>
            </a:r>
            <a:r>
              <a:rPr lang="en-US" sz="3200" dirty="0" err="1">
                <a:solidFill>
                  <a:srgbClr val="000066"/>
                </a:solidFill>
              </a:rPr>
              <a:t>sakkiz</a:t>
            </a:r>
            <a:r>
              <a:rPr lang="en-US" sz="3200" dirty="0">
                <a:solidFill>
                  <a:srgbClr val="000066"/>
                </a:solidFill>
              </a:rPr>
              <a:t>” </a:t>
            </a:r>
            <a:r>
              <a:rPr lang="en-US" sz="3200" dirty="0" err="1">
                <a:solidFill>
                  <a:srgbClr val="000066"/>
                </a:solidFill>
              </a:rPr>
              <a:t>soniga</a:t>
            </a:r>
            <a:r>
              <a:rPr lang="en-US" sz="3200" dirty="0">
                <a:solidFill>
                  <a:srgbClr val="000066"/>
                </a:solidFill>
              </a:rPr>
              <a:t>.</a:t>
            </a:r>
            <a:endParaRPr lang="en-US" sz="3200" dirty="0" smtClean="0">
              <a:solidFill>
                <a:srgbClr val="000066"/>
              </a:solidFill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-1" y="0"/>
            <a:ext cx="1665027" cy="20094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341664" y="4304866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dirty="0" err="1" smtClean="0">
                <a:solidFill>
                  <a:srgbClr val="000066"/>
                </a:solidFill>
              </a:rPr>
              <a:t>So‘zboyloqchi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so‘z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saylab</a:t>
            </a:r>
            <a:r>
              <a:rPr lang="en-US" sz="3200" dirty="0">
                <a:solidFill>
                  <a:srgbClr val="000066"/>
                </a:solidFill>
              </a:rPr>
              <a:t>,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Ko‘ngillarni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xushlasin</a:t>
            </a:r>
            <a:r>
              <a:rPr lang="en-US" sz="3200" dirty="0">
                <a:solidFill>
                  <a:srgbClr val="000066"/>
                </a:solidFill>
              </a:rPr>
              <a:t>.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Lekin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sira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ko‘z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boylab</a:t>
            </a:r>
            <a:r>
              <a:rPr lang="en-US" sz="3200" dirty="0">
                <a:solidFill>
                  <a:srgbClr val="000066"/>
                </a:solidFill>
              </a:rPr>
              <a:t>,</a:t>
            </a:r>
          </a:p>
          <a:p>
            <a:r>
              <a:rPr lang="en-US" sz="3200" dirty="0">
                <a:solidFill>
                  <a:srgbClr val="000066"/>
                </a:solidFill>
              </a:rPr>
              <a:t>“</a:t>
            </a:r>
            <a:r>
              <a:rPr lang="en-US" sz="3200" dirty="0" err="1">
                <a:solidFill>
                  <a:srgbClr val="000066"/>
                </a:solidFill>
              </a:rPr>
              <a:t>Nay”ga</a:t>
            </a:r>
            <a:r>
              <a:rPr lang="en-US" sz="3200" dirty="0">
                <a:solidFill>
                  <a:srgbClr val="000066"/>
                </a:solidFill>
              </a:rPr>
              <a:t> “</a:t>
            </a:r>
            <a:r>
              <a:rPr lang="en-US" sz="3200" dirty="0" err="1">
                <a:solidFill>
                  <a:srgbClr val="000066"/>
                </a:solidFill>
              </a:rPr>
              <a:t>rang”ni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qo‘shmasin</a:t>
            </a:r>
            <a:r>
              <a:rPr lang="en-US" sz="3200" dirty="0" smtClean="0">
                <a:solidFill>
                  <a:srgbClr val="000066"/>
                </a:solidFill>
              </a:rPr>
              <a:t>.</a:t>
            </a:r>
            <a:endParaRPr lang="en-US" sz="3200" dirty="0">
              <a:solidFill>
                <a:srgbClr val="000066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3" t="25373" r="53148" b="37313"/>
          <a:stretch/>
        </p:blipFill>
        <p:spPr bwMode="auto">
          <a:xfrm>
            <a:off x="374395" y="3086779"/>
            <a:ext cx="3986829" cy="32723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4162568" y="2365272"/>
            <a:ext cx="589322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66"/>
                </a:solidFill>
              </a:rPr>
              <a:t>Turli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gullar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ko‘p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r>
              <a:rPr lang="en-US" sz="3200" dirty="0" err="1">
                <a:solidFill>
                  <a:srgbClr val="000066"/>
                </a:solidFill>
              </a:rPr>
              <a:t>biroq</a:t>
            </a:r>
            <a:r>
              <a:rPr lang="en-US" sz="3200" dirty="0">
                <a:solidFill>
                  <a:srgbClr val="000066"/>
                </a:solidFill>
              </a:rPr>
              <a:t>,</a:t>
            </a:r>
          </a:p>
          <a:p>
            <a:r>
              <a:rPr lang="en-US" sz="3200" dirty="0">
                <a:solidFill>
                  <a:srgbClr val="000066"/>
                </a:solidFill>
              </a:rPr>
              <a:t>“</a:t>
            </a:r>
            <a:r>
              <a:rPr lang="en-US" sz="3200" dirty="0" err="1">
                <a:solidFill>
                  <a:srgbClr val="000066"/>
                </a:solidFill>
              </a:rPr>
              <a:t>Karnay”ni</a:t>
            </a:r>
            <a:r>
              <a:rPr lang="en-US" sz="3200" dirty="0">
                <a:solidFill>
                  <a:srgbClr val="000066"/>
                </a:solidFill>
              </a:rPr>
              <a:t> ham “</a:t>
            </a:r>
            <a:r>
              <a:rPr lang="en-US" sz="3200" dirty="0" err="1">
                <a:solidFill>
                  <a:srgbClr val="000066"/>
                </a:solidFill>
              </a:rPr>
              <a:t>gul</a:t>
            </a:r>
            <a:r>
              <a:rPr lang="en-US" sz="3200" dirty="0">
                <a:solidFill>
                  <a:srgbClr val="000066"/>
                </a:solidFill>
              </a:rPr>
              <a:t>” </a:t>
            </a:r>
            <a:r>
              <a:rPr lang="en-US" sz="3200" dirty="0" err="1">
                <a:solidFill>
                  <a:srgbClr val="000066"/>
                </a:solidFill>
              </a:rPr>
              <a:t>qilar</a:t>
            </a:r>
            <a:r>
              <a:rPr lang="en-US" sz="3200" dirty="0">
                <a:solidFill>
                  <a:srgbClr val="000066"/>
                </a:solidFill>
              </a:rPr>
              <a:t>.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Tartib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bilan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yuring</a:t>
            </a:r>
            <a:r>
              <a:rPr lang="en-US" sz="3200" dirty="0">
                <a:solidFill>
                  <a:srgbClr val="000066"/>
                </a:solidFill>
              </a:rPr>
              <a:t> deb,</a:t>
            </a:r>
          </a:p>
          <a:p>
            <a:r>
              <a:rPr lang="en-US" sz="3200" dirty="0">
                <a:solidFill>
                  <a:srgbClr val="000066"/>
                </a:solidFill>
              </a:rPr>
              <a:t>“</a:t>
            </a:r>
            <a:r>
              <a:rPr lang="en-US" sz="3200" dirty="0" err="1">
                <a:solidFill>
                  <a:srgbClr val="000066"/>
                </a:solidFill>
              </a:rPr>
              <a:t>Yo‘l”larga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chiroq</a:t>
            </a:r>
            <a:r>
              <a:rPr lang="en-US" sz="3200" dirty="0">
                <a:solidFill>
                  <a:srgbClr val="000066"/>
                </a:solidFill>
              </a:rPr>
              <a:t>” </a:t>
            </a:r>
            <a:r>
              <a:rPr lang="en-US" sz="3200" dirty="0" err="1">
                <a:solidFill>
                  <a:srgbClr val="000066"/>
                </a:solidFill>
              </a:rPr>
              <a:t>ilar</a:t>
            </a:r>
            <a:r>
              <a:rPr lang="en-US" sz="3200" dirty="0">
                <a:solidFill>
                  <a:srgbClr val="000066"/>
                </a:solidFill>
              </a:rPr>
              <a:t>.</a:t>
            </a:r>
            <a:endParaRPr lang="en-US" sz="3200" dirty="0" smtClean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8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060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9239" y="290486"/>
            <a:ext cx="11335409" cy="6195859"/>
          </a:xfrm>
          <a:prstGeom prst="roundRect">
            <a:avLst>
              <a:gd name="adj" fmla="val 4332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120389" y="-6700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1571903" y="764270"/>
            <a:ext cx="7954234" cy="684903"/>
          </a:xfrm>
          <a:prstGeom prst="round2DiagRect">
            <a:avLst>
              <a:gd name="adj1" fmla="val 28948"/>
              <a:gd name="adj2" fmla="val 0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957326" y="702360"/>
            <a:ext cx="90427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66"/>
                </a:solidFill>
              </a:rPr>
              <a:t>Shoir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nima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uchun</a:t>
            </a:r>
            <a:r>
              <a:rPr lang="en-US" sz="3200" dirty="0">
                <a:solidFill>
                  <a:srgbClr val="000066"/>
                </a:solidFill>
              </a:rPr>
              <a:t> “</a:t>
            </a:r>
            <a:r>
              <a:rPr lang="en-US" sz="3200" dirty="0" err="1">
                <a:solidFill>
                  <a:srgbClr val="000066"/>
                </a:solidFill>
              </a:rPr>
              <a:t>tilchi-sehrgar</a:t>
            </a:r>
            <a:r>
              <a:rPr lang="en-US" sz="3200" dirty="0">
                <a:solidFill>
                  <a:srgbClr val="000066"/>
                </a:solidFill>
              </a:rPr>
              <a:t>” </a:t>
            </a:r>
            <a:r>
              <a:rPr lang="en-US" sz="3200" dirty="0" err="1">
                <a:solidFill>
                  <a:srgbClr val="000066"/>
                </a:solidFill>
              </a:rPr>
              <a:t>deyapti</a:t>
            </a:r>
            <a:r>
              <a:rPr lang="en-US" sz="3200" dirty="0" smtClean="0">
                <a:solidFill>
                  <a:srgbClr val="000066"/>
                </a:solidFill>
              </a:rPr>
              <a:t>?</a:t>
            </a:r>
            <a:endParaRPr lang="en-US" sz="3200" dirty="0">
              <a:solidFill>
                <a:srgbClr val="000066"/>
              </a:solidFill>
            </a:endParaRPr>
          </a:p>
        </p:txBody>
      </p:sp>
      <p:sp>
        <p:nvSpPr>
          <p:cNvPr id="10" name="12-конечная звезда 9"/>
          <p:cNvSpPr/>
          <p:nvPr/>
        </p:nvSpPr>
        <p:spPr>
          <a:xfrm>
            <a:off x="957754" y="660129"/>
            <a:ext cx="895463" cy="888483"/>
          </a:xfrm>
          <a:prstGeom prst="star12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156860" y="654349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>
                <a:solidFill>
                  <a:srgbClr val="006600"/>
                </a:solidFill>
              </a:rPr>
              <a:t>1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1650639" y="134469"/>
            <a:ext cx="102358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</a:rPr>
              <a:t>Savollarga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javob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bering</a:t>
            </a:r>
            <a:r>
              <a:rPr lang="en-US" sz="3600" b="1" dirty="0" smtClean="0">
                <a:solidFill>
                  <a:srgbClr val="000066"/>
                </a:solidFill>
              </a:rPr>
              <a:t>.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24" name="Прямоугольник с двумя скругленными противолежащими углами 23"/>
          <p:cNvSpPr/>
          <p:nvPr/>
        </p:nvSpPr>
        <p:spPr>
          <a:xfrm>
            <a:off x="1080575" y="1515895"/>
            <a:ext cx="9933166" cy="1048628"/>
          </a:xfrm>
          <a:prstGeom prst="round2DiagRect">
            <a:avLst>
              <a:gd name="adj1" fmla="val 28948"/>
              <a:gd name="adj2" fmla="val 0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465997" y="1453984"/>
            <a:ext cx="904277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000066"/>
                </a:solidFill>
              </a:rPr>
              <a:t>Ko‘zboylo</a:t>
            </a:r>
            <a:r>
              <a:rPr lang="en-US" sz="3200" dirty="0" err="1">
                <a:solidFill>
                  <a:srgbClr val="000066"/>
                </a:solidFill>
              </a:rPr>
              <a:t>q</a:t>
            </a:r>
            <a:r>
              <a:rPr lang="en-US" sz="3200" dirty="0" err="1" smtClean="0">
                <a:solidFill>
                  <a:srgbClr val="000066"/>
                </a:solidFill>
              </a:rPr>
              <a:t>chi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kim</a:t>
            </a:r>
            <a:r>
              <a:rPr lang="en-US" sz="3200" dirty="0">
                <a:solidFill>
                  <a:srgbClr val="000066"/>
                </a:solidFill>
              </a:rPr>
              <a:t>? </a:t>
            </a:r>
            <a:endParaRPr lang="en-US" sz="3200" dirty="0" smtClean="0">
              <a:solidFill>
                <a:srgbClr val="000066"/>
              </a:solidFill>
            </a:endParaRPr>
          </a:p>
          <a:p>
            <a:r>
              <a:rPr lang="en-US" sz="3200" dirty="0" smtClean="0">
                <a:solidFill>
                  <a:srgbClr val="000066"/>
                </a:solidFill>
              </a:rPr>
              <a:t>U </a:t>
            </a:r>
            <a:r>
              <a:rPr lang="en-US" sz="3200" dirty="0" err="1">
                <a:solidFill>
                  <a:srgbClr val="000066"/>
                </a:solidFill>
              </a:rPr>
              <a:t>nima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uchun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ko‘zboyloqchi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smtClean="0">
                <a:solidFill>
                  <a:srgbClr val="000066"/>
                </a:solidFill>
              </a:rPr>
              <a:t>deb </a:t>
            </a:r>
            <a:r>
              <a:rPr lang="en-US" sz="3200" dirty="0" err="1">
                <a:solidFill>
                  <a:srgbClr val="000066"/>
                </a:solidFill>
              </a:rPr>
              <a:t>ataladi</a:t>
            </a:r>
            <a:r>
              <a:rPr lang="en-US" sz="3200" dirty="0">
                <a:solidFill>
                  <a:srgbClr val="000066"/>
                </a:solidFill>
              </a:rPr>
              <a:t>?</a:t>
            </a:r>
          </a:p>
        </p:txBody>
      </p:sp>
      <p:sp>
        <p:nvSpPr>
          <p:cNvPr id="26" name="12-конечная звезда 25"/>
          <p:cNvSpPr/>
          <p:nvPr/>
        </p:nvSpPr>
        <p:spPr>
          <a:xfrm>
            <a:off x="466426" y="1602825"/>
            <a:ext cx="895463" cy="888483"/>
          </a:xfrm>
          <a:prstGeom prst="star12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665532" y="1597045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rgbClr val="006600"/>
                </a:solidFill>
              </a:rPr>
              <a:t>2</a:t>
            </a:r>
            <a:endParaRPr lang="ru-RU" sz="4800" b="1" dirty="0">
              <a:solidFill>
                <a:srgbClr val="006600"/>
              </a:solidFill>
            </a:endParaRPr>
          </a:p>
        </p:txBody>
      </p:sp>
      <p:sp>
        <p:nvSpPr>
          <p:cNvPr id="28" name="Прямоугольник с двумя скругленными противолежащими углами 27"/>
          <p:cNvSpPr/>
          <p:nvPr/>
        </p:nvSpPr>
        <p:spPr>
          <a:xfrm>
            <a:off x="1074825" y="2648263"/>
            <a:ext cx="9933166" cy="960716"/>
          </a:xfrm>
          <a:prstGeom prst="round2DiagRect">
            <a:avLst>
              <a:gd name="adj1" fmla="val 28948"/>
              <a:gd name="adj2" fmla="val 0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460247" y="2531760"/>
            <a:ext cx="904277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000066"/>
                </a:solidFill>
              </a:rPr>
              <a:t>So‘zboyloqchi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so‘zining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ko‘zboyloqchiga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qanday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o‘xshashligi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bor</a:t>
            </a:r>
            <a:r>
              <a:rPr lang="en-US" sz="3200" dirty="0">
                <a:solidFill>
                  <a:srgbClr val="000066"/>
                </a:solidFill>
              </a:rPr>
              <a:t>?</a:t>
            </a:r>
          </a:p>
        </p:txBody>
      </p:sp>
      <p:sp>
        <p:nvSpPr>
          <p:cNvPr id="30" name="12-конечная звезда 29"/>
          <p:cNvSpPr/>
          <p:nvPr/>
        </p:nvSpPr>
        <p:spPr>
          <a:xfrm>
            <a:off x="460676" y="2707897"/>
            <a:ext cx="895463" cy="888483"/>
          </a:xfrm>
          <a:prstGeom prst="star12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659782" y="2702117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rgbClr val="006600"/>
                </a:solidFill>
              </a:rPr>
              <a:t>3</a:t>
            </a:r>
            <a:endParaRPr lang="ru-RU" sz="4800" b="1" dirty="0">
              <a:solidFill>
                <a:srgbClr val="006600"/>
              </a:solidFill>
            </a:endParaRPr>
          </a:p>
        </p:txBody>
      </p:sp>
      <p:sp>
        <p:nvSpPr>
          <p:cNvPr id="32" name="Прямоугольник с двумя скругленными противолежащими углами 31"/>
          <p:cNvSpPr/>
          <p:nvPr/>
        </p:nvSpPr>
        <p:spPr>
          <a:xfrm>
            <a:off x="1080575" y="3721377"/>
            <a:ext cx="10707708" cy="2764968"/>
          </a:xfrm>
          <a:prstGeom prst="round2DiagRect">
            <a:avLst>
              <a:gd name="adj1" fmla="val 28948"/>
              <a:gd name="adj2" fmla="val 0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1177750" y="3852524"/>
            <a:ext cx="1073674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0066"/>
                </a:solidFill>
              </a:rPr>
              <a:t>    </a:t>
            </a:r>
            <a:r>
              <a:rPr lang="en-US" sz="3200" dirty="0" err="1" smtClean="0">
                <a:solidFill>
                  <a:srgbClr val="000066"/>
                </a:solidFill>
              </a:rPr>
              <a:t>Shoir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she’rda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qo‘llagan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qo‘shma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so‘zlar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rostdan</a:t>
            </a:r>
            <a:r>
              <a:rPr lang="en-US" sz="3200" dirty="0" smtClean="0">
                <a:solidFill>
                  <a:srgbClr val="000066"/>
                </a:solidFill>
              </a:rPr>
              <a:t> ham </a:t>
            </a:r>
            <a:r>
              <a:rPr lang="en-US" sz="3200" dirty="0" err="1">
                <a:solidFill>
                  <a:srgbClr val="000066"/>
                </a:solidFill>
              </a:rPr>
              <a:t>aytib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o‘tilgan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so‘zlardan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hosil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bo‘lgan</a:t>
            </a:r>
            <a:r>
              <a:rPr lang="en-US" sz="3200" dirty="0">
                <a:solidFill>
                  <a:srgbClr val="000066"/>
                </a:solidFill>
              </a:rPr>
              <a:t>. </a:t>
            </a:r>
            <a:r>
              <a:rPr lang="en-US" sz="3200" dirty="0" err="1" smtClean="0">
                <a:solidFill>
                  <a:srgbClr val="000066"/>
                </a:solidFill>
              </a:rPr>
              <a:t>Masalan</a:t>
            </a:r>
            <a:r>
              <a:rPr lang="en-US" sz="3200" dirty="0" smtClean="0">
                <a:solidFill>
                  <a:srgbClr val="000066"/>
                </a:solidFill>
              </a:rPr>
              <a:t>, </a:t>
            </a:r>
            <a:r>
              <a:rPr lang="en-US" sz="3200" dirty="0" err="1" smtClean="0">
                <a:solidFill>
                  <a:srgbClr val="000066"/>
                </a:solidFill>
              </a:rPr>
              <a:t>sakkizoyoq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kabi</a:t>
            </a:r>
            <a:r>
              <a:rPr lang="en-US" sz="3200" dirty="0">
                <a:solidFill>
                  <a:srgbClr val="000066"/>
                </a:solidFill>
              </a:rPr>
              <a:t>. </a:t>
            </a:r>
            <a:r>
              <a:rPr lang="en-US" sz="3200" dirty="0" err="1">
                <a:solidFill>
                  <a:srgbClr val="000066"/>
                </a:solidFill>
              </a:rPr>
              <a:t>Lekin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bitta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so‘z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unday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emas</a:t>
            </a:r>
            <a:r>
              <a:rPr lang="en-US" sz="3200" dirty="0">
                <a:solidFill>
                  <a:srgbClr val="000066"/>
                </a:solidFill>
              </a:rPr>
              <a:t>. </a:t>
            </a:r>
            <a:r>
              <a:rPr lang="en-US" sz="3200" dirty="0" err="1">
                <a:solidFill>
                  <a:srgbClr val="000066"/>
                </a:solidFill>
              </a:rPr>
              <a:t>Undagi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qismlarning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qo‘shma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so‘z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bildiradigan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s-ES" sz="3200" dirty="0" smtClean="0">
                <a:solidFill>
                  <a:srgbClr val="000066"/>
                </a:solidFill>
              </a:rPr>
              <a:t>ma’noga </a:t>
            </a:r>
            <a:r>
              <a:rPr lang="es-ES" sz="3200" dirty="0">
                <a:solidFill>
                  <a:srgbClr val="000066"/>
                </a:solidFill>
              </a:rPr>
              <a:t>umuman aloqasi yo‘q. </a:t>
            </a:r>
            <a:r>
              <a:rPr lang="es-ES" sz="3200" dirty="0" smtClean="0">
                <a:solidFill>
                  <a:srgbClr val="000066"/>
                </a:solidFill>
              </a:rPr>
              <a:t>O‘xshashlik esa </a:t>
            </a:r>
            <a:r>
              <a:rPr lang="en-US" sz="3200" dirty="0" err="1" smtClean="0">
                <a:solidFill>
                  <a:srgbClr val="000066"/>
                </a:solidFill>
              </a:rPr>
              <a:t>tasodif</a:t>
            </a:r>
            <a:r>
              <a:rPr lang="en-US" sz="3200" dirty="0">
                <a:solidFill>
                  <a:srgbClr val="000066"/>
                </a:solidFill>
              </a:rPr>
              <a:t>. Bu </a:t>
            </a:r>
            <a:r>
              <a:rPr lang="en-US" sz="3200" dirty="0" err="1">
                <a:solidFill>
                  <a:srgbClr val="000066"/>
                </a:solidFill>
              </a:rPr>
              <a:t>qaysi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so‘z</a:t>
            </a:r>
            <a:r>
              <a:rPr lang="en-US" sz="3200" dirty="0">
                <a:solidFill>
                  <a:srgbClr val="000066"/>
                </a:solidFill>
              </a:rPr>
              <a:t>?</a:t>
            </a:r>
          </a:p>
        </p:txBody>
      </p:sp>
      <p:sp>
        <p:nvSpPr>
          <p:cNvPr id="34" name="12-конечная звезда 33"/>
          <p:cNvSpPr/>
          <p:nvPr/>
        </p:nvSpPr>
        <p:spPr>
          <a:xfrm>
            <a:off x="424744" y="3737309"/>
            <a:ext cx="895463" cy="888483"/>
          </a:xfrm>
          <a:prstGeom prst="star12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623850" y="3731529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rgbClr val="006600"/>
                </a:solidFill>
              </a:rPr>
              <a:t>4</a:t>
            </a:r>
            <a:endParaRPr lang="ru-RU" sz="48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97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5" grpId="0"/>
      <p:bldP spid="29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060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9239" y="290486"/>
            <a:ext cx="11335409" cy="6195859"/>
          </a:xfrm>
          <a:prstGeom prst="roundRect">
            <a:avLst>
              <a:gd name="adj" fmla="val 4332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120389" y="-6700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1217055" y="1050878"/>
            <a:ext cx="9933166" cy="684903"/>
          </a:xfrm>
          <a:prstGeom prst="round2DiagRect">
            <a:avLst>
              <a:gd name="adj1" fmla="val 28948"/>
              <a:gd name="adj2" fmla="val 0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602478" y="988968"/>
            <a:ext cx="105167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 smtClean="0">
                <a:solidFill>
                  <a:srgbClr val="000066"/>
                </a:solidFill>
              </a:rPr>
              <a:t>She’r</a:t>
            </a:r>
            <a:r>
              <a:rPr lang="en-US" sz="4000" dirty="0" smtClean="0">
                <a:solidFill>
                  <a:srgbClr val="000066"/>
                </a:solidFill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</a:rPr>
              <a:t>matnida</a:t>
            </a:r>
            <a:r>
              <a:rPr lang="en-US" sz="4000" dirty="0" smtClean="0">
                <a:solidFill>
                  <a:srgbClr val="000066"/>
                </a:solidFill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</a:rPr>
              <a:t>qaysi</a:t>
            </a:r>
            <a:r>
              <a:rPr lang="en-US" sz="4000" dirty="0" smtClean="0">
                <a:solidFill>
                  <a:srgbClr val="000066"/>
                </a:solidFill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</a:rPr>
              <a:t>harflar</a:t>
            </a:r>
            <a:r>
              <a:rPr lang="en-US" sz="4000" dirty="0" smtClean="0">
                <a:solidFill>
                  <a:srgbClr val="000066"/>
                </a:solidFill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</a:rPr>
              <a:t>haqida</a:t>
            </a:r>
            <a:r>
              <a:rPr lang="en-US" sz="4000" dirty="0" smtClean="0">
                <a:solidFill>
                  <a:srgbClr val="000066"/>
                </a:solidFill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</a:rPr>
              <a:t>aytilgan</a:t>
            </a:r>
            <a:r>
              <a:rPr lang="en-US" sz="4000" dirty="0" smtClean="0">
                <a:solidFill>
                  <a:srgbClr val="000066"/>
                </a:solidFill>
              </a:rPr>
              <a:t>?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10" name="12-конечная звезда 9"/>
          <p:cNvSpPr/>
          <p:nvPr/>
        </p:nvSpPr>
        <p:spPr>
          <a:xfrm>
            <a:off x="602906" y="946737"/>
            <a:ext cx="895463" cy="888483"/>
          </a:xfrm>
          <a:prstGeom prst="star12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802012" y="940957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>
                <a:solidFill>
                  <a:srgbClr val="006600"/>
                </a:solidFill>
              </a:rPr>
              <a:t>1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1650640" y="298245"/>
            <a:ext cx="24240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</a:rPr>
              <a:t>Topshiriq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8" name="12-конечная звезда 37"/>
          <p:cNvSpPr/>
          <p:nvPr/>
        </p:nvSpPr>
        <p:spPr>
          <a:xfrm>
            <a:off x="916541" y="3265470"/>
            <a:ext cx="895463" cy="888483"/>
          </a:xfrm>
          <a:prstGeom prst="star12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1126067" y="3259690"/>
            <a:ext cx="47641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6600"/>
                </a:solidFill>
              </a:rPr>
              <a:t>S</a:t>
            </a:r>
            <a:endParaRPr lang="ru-RU" sz="4800" b="1" dirty="0">
              <a:solidFill>
                <a:srgbClr val="006600"/>
              </a:solidFill>
            </a:endParaRPr>
          </a:p>
        </p:txBody>
      </p:sp>
      <p:sp>
        <p:nvSpPr>
          <p:cNvPr id="40" name="12-конечная звезда 39"/>
          <p:cNvSpPr/>
          <p:nvPr/>
        </p:nvSpPr>
        <p:spPr>
          <a:xfrm>
            <a:off x="3179196" y="3223699"/>
            <a:ext cx="895463" cy="888483"/>
          </a:xfrm>
          <a:prstGeom prst="star12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3265291" y="3217919"/>
            <a:ext cx="72327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6600"/>
                </a:solidFill>
              </a:rPr>
              <a:t>M</a:t>
            </a:r>
            <a:endParaRPr lang="ru-RU" sz="4800" b="1" dirty="0">
              <a:solidFill>
                <a:srgbClr val="006600"/>
              </a:solidFill>
            </a:endParaRPr>
          </a:p>
        </p:txBody>
      </p:sp>
      <p:sp>
        <p:nvSpPr>
          <p:cNvPr id="42" name="12-конечная звезда 41"/>
          <p:cNvSpPr/>
          <p:nvPr/>
        </p:nvSpPr>
        <p:spPr>
          <a:xfrm>
            <a:off x="6724791" y="3223699"/>
            <a:ext cx="895463" cy="888483"/>
          </a:xfrm>
          <a:prstGeom prst="star12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6893440" y="3217919"/>
            <a:ext cx="55816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6600"/>
                </a:solidFill>
              </a:rPr>
              <a:t>A</a:t>
            </a:r>
            <a:endParaRPr lang="ru-RU" sz="4800" b="1" dirty="0">
              <a:solidFill>
                <a:srgbClr val="006600"/>
              </a:solidFill>
            </a:endParaRPr>
          </a:p>
        </p:txBody>
      </p:sp>
      <p:sp>
        <p:nvSpPr>
          <p:cNvPr id="44" name="12-конечная звезда 43"/>
          <p:cNvSpPr/>
          <p:nvPr/>
        </p:nvSpPr>
        <p:spPr>
          <a:xfrm>
            <a:off x="8830269" y="3121296"/>
            <a:ext cx="895463" cy="888483"/>
          </a:xfrm>
          <a:prstGeom prst="star12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9039795" y="3115516"/>
            <a:ext cx="47641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6600"/>
                </a:solidFill>
              </a:rPr>
              <a:t>S</a:t>
            </a:r>
            <a:endParaRPr lang="ru-RU" sz="4800" b="1" dirty="0">
              <a:solidFill>
                <a:srgbClr val="0066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795952" y="1980783"/>
            <a:ext cx="5072585" cy="230832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0066"/>
                </a:solidFill>
              </a:rPr>
              <a:t>“</a:t>
            </a:r>
            <a:r>
              <a:rPr lang="en-US" sz="3600" dirty="0" err="1" smtClean="0">
                <a:solidFill>
                  <a:srgbClr val="000066"/>
                </a:solidFill>
              </a:rPr>
              <a:t>So‘z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sehrli</a:t>
            </a:r>
            <a:r>
              <a:rPr lang="en-US" sz="3600" dirty="0" smtClean="0">
                <a:solidFill>
                  <a:srgbClr val="000066"/>
                </a:solidFill>
              </a:rPr>
              <a:t>”, </a:t>
            </a:r>
            <a:r>
              <a:rPr lang="en-US" sz="3600" dirty="0" err="1">
                <a:solidFill>
                  <a:srgbClr val="000066"/>
                </a:solidFill>
              </a:rPr>
              <a:t>deydilar</a:t>
            </a:r>
            <a:r>
              <a:rPr lang="en-US" sz="3600" dirty="0">
                <a:solidFill>
                  <a:srgbClr val="000066"/>
                </a:solidFill>
              </a:rPr>
              <a:t>,</a:t>
            </a:r>
          </a:p>
          <a:p>
            <a:r>
              <a:rPr lang="en-US" sz="3600" dirty="0" err="1" smtClean="0">
                <a:solidFill>
                  <a:srgbClr val="000066"/>
                </a:solidFill>
              </a:rPr>
              <a:t>Demak</a:t>
            </a:r>
            <a:r>
              <a:rPr lang="en-US" sz="3600" dirty="0" smtClean="0">
                <a:solidFill>
                  <a:srgbClr val="000066"/>
                </a:solidFill>
              </a:rPr>
              <a:t>, </a:t>
            </a:r>
            <a:r>
              <a:rPr lang="en-US" sz="3600" dirty="0" err="1">
                <a:solidFill>
                  <a:srgbClr val="000066"/>
                </a:solidFill>
              </a:rPr>
              <a:t>tilchi</a:t>
            </a:r>
            <a:r>
              <a:rPr lang="en-US" sz="3600" dirty="0">
                <a:solidFill>
                  <a:srgbClr val="000066"/>
                </a:solidFill>
              </a:rPr>
              <a:t> – </a:t>
            </a:r>
            <a:r>
              <a:rPr lang="en-US" sz="3600" dirty="0" err="1">
                <a:solidFill>
                  <a:srgbClr val="000066"/>
                </a:solidFill>
              </a:rPr>
              <a:t>sehrgar</a:t>
            </a:r>
            <a:r>
              <a:rPr lang="en-US" sz="3600" dirty="0">
                <a:solidFill>
                  <a:srgbClr val="000066"/>
                </a:solidFill>
              </a:rPr>
              <a:t>.</a:t>
            </a:r>
          </a:p>
          <a:p>
            <a:r>
              <a:rPr lang="pt-BR" sz="3600" dirty="0">
                <a:solidFill>
                  <a:srgbClr val="000066"/>
                </a:solidFill>
              </a:rPr>
              <a:t>“S” o‘rniga “M” qo‘ysa,</a:t>
            </a:r>
          </a:p>
          <a:p>
            <a:r>
              <a:rPr lang="en-US" sz="3600" dirty="0">
                <a:solidFill>
                  <a:srgbClr val="000066"/>
                </a:solidFill>
              </a:rPr>
              <a:t>“</a:t>
            </a:r>
            <a:r>
              <a:rPr lang="en-US" sz="3600" dirty="0" err="1">
                <a:solidFill>
                  <a:srgbClr val="000066"/>
                </a:solidFill>
              </a:rPr>
              <a:t>Sehr</a:t>
            </a:r>
            <a:r>
              <a:rPr lang="en-US" sz="3600" dirty="0">
                <a:solidFill>
                  <a:srgbClr val="000066"/>
                </a:solidFill>
              </a:rPr>
              <a:t>” </a:t>
            </a:r>
            <a:r>
              <a:rPr lang="en-US" sz="3600" dirty="0" err="1">
                <a:solidFill>
                  <a:srgbClr val="000066"/>
                </a:solidFill>
              </a:rPr>
              <a:t>do‘nar</a:t>
            </a:r>
            <a:r>
              <a:rPr lang="en-US" sz="3600" dirty="0">
                <a:solidFill>
                  <a:srgbClr val="000066"/>
                </a:solidFill>
              </a:rPr>
              <a:t> “</a:t>
            </a:r>
            <a:r>
              <a:rPr lang="en-US" sz="3600" dirty="0" err="1">
                <a:solidFill>
                  <a:srgbClr val="000066"/>
                </a:solidFill>
              </a:rPr>
              <a:t>mehr”ga</a:t>
            </a:r>
            <a:r>
              <a:rPr lang="en-US" sz="3600" dirty="0" smtClean="0">
                <a:solidFill>
                  <a:srgbClr val="000066"/>
                </a:solidFill>
              </a:rPr>
              <a:t>.</a:t>
            </a:r>
            <a:endParaRPr lang="en-US" sz="3600" dirty="0">
              <a:solidFill>
                <a:srgbClr val="000066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447025" y="1967134"/>
            <a:ext cx="4512127" cy="230832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0066"/>
                </a:solidFill>
              </a:rPr>
              <a:t>“</a:t>
            </a:r>
            <a:r>
              <a:rPr lang="en-US" sz="3600" dirty="0" err="1">
                <a:solidFill>
                  <a:srgbClr val="000066"/>
                </a:solidFill>
              </a:rPr>
              <a:t>A”ni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olib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bir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zumda</a:t>
            </a:r>
            <a:endParaRPr lang="en-US" sz="3600" dirty="0">
              <a:solidFill>
                <a:srgbClr val="000066"/>
              </a:solidFill>
            </a:endParaRPr>
          </a:p>
          <a:p>
            <a:r>
              <a:rPr lang="en-US" sz="3600" dirty="0">
                <a:solidFill>
                  <a:srgbClr val="000066"/>
                </a:solidFill>
              </a:rPr>
              <a:t>“</a:t>
            </a:r>
            <a:r>
              <a:rPr lang="en-US" sz="3600" dirty="0" err="1">
                <a:solidFill>
                  <a:srgbClr val="000066"/>
                </a:solidFill>
              </a:rPr>
              <a:t>Ayoz”ni</a:t>
            </a:r>
            <a:r>
              <a:rPr lang="en-US" sz="3600" dirty="0">
                <a:solidFill>
                  <a:srgbClr val="000066"/>
                </a:solidFill>
              </a:rPr>
              <a:t> “</a:t>
            </a:r>
            <a:r>
              <a:rPr lang="en-US" sz="3600" dirty="0" err="1">
                <a:solidFill>
                  <a:srgbClr val="000066"/>
                </a:solidFill>
              </a:rPr>
              <a:t>yoz</a:t>
            </a:r>
            <a:r>
              <a:rPr lang="en-US" sz="3600" dirty="0">
                <a:solidFill>
                  <a:srgbClr val="000066"/>
                </a:solidFill>
              </a:rPr>
              <a:t>” </a:t>
            </a:r>
            <a:r>
              <a:rPr lang="en-US" sz="3600" dirty="0" err="1">
                <a:solidFill>
                  <a:srgbClr val="000066"/>
                </a:solidFill>
              </a:rPr>
              <a:t>qiladi</a:t>
            </a:r>
            <a:r>
              <a:rPr lang="en-US" sz="3600" dirty="0">
                <a:solidFill>
                  <a:srgbClr val="000066"/>
                </a:solidFill>
              </a:rPr>
              <a:t>.</a:t>
            </a:r>
          </a:p>
          <a:p>
            <a:r>
              <a:rPr lang="en-US" sz="3600" dirty="0">
                <a:solidFill>
                  <a:srgbClr val="000066"/>
                </a:solidFill>
              </a:rPr>
              <a:t>“Oz” </a:t>
            </a:r>
            <a:r>
              <a:rPr lang="en-US" sz="3600" dirty="0" err="1">
                <a:solidFill>
                  <a:srgbClr val="000066"/>
                </a:solidFill>
              </a:rPr>
              <a:t>oldiga</a:t>
            </a:r>
            <a:r>
              <a:rPr lang="en-US" sz="3600" dirty="0">
                <a:solidFill>
                  <a:srgbClr val="000066"/>
                </a:solidFill>
              </a:rPr>
              <a:t> “S” </a:t>
            </a:r>
            <a:r>
              <a:rPr lang="en-US" sz="3600" dirty="0" err="1">
                <a:solidFill>
                  <a:srgbClr val="000066"/>
                </a:solidFill>
              </a:rPr>
              <a:t>yozib</a:t>
            </a:r>
            <a:r>
              <a:rPr lang="en-US" sz="3600" dirty="0">
                <a:solidFill>
                  <a:srgbClr val="000066"/>
                </a:solidFill>
              </a:rPr>
              <a:t>,</a:t>
            </a:r>
          </a:p>
          <a:p>
            <a:r>
              <a:rPr lang="en-US" sz="3600" dirty="0" err="1">
                <a:solidFill>
                  <a:srgbClr val="000066"/>
                </a:solidFill>
              </a:rPr>
              <a:t>Ajoyib</a:t>
            </a:r>
            <a:r>
              <a:rPr lang="en-US" sz="3600" dirty="0">
                <a:solidFill>
                  <a:srgbClr val="000066"/>
                </a:solidFill>
              </a:rPr>
              <a:t> “</a:t>
            </a:r>
            <a:r>
              <a:rPr lang="en-US" sz="3600" dirty="0" err="1">
                <a:solidFill>
                  <a:srgbClr val="000066"/>
                </a:solidFill>
              </a:rPr>
              <a:t>soz</a:t>
            </a:r>
            <a:r>
              <a:rPr lang="en-US" sz="3600" dirty="0">
                <a:solidFill>
                  <a:srgbClr val="000066"/>
                </a:solidFill>
              </a:rPr>
              <a:t>” </a:t>
            </a:r>
            <a:r>
              <a:rPr lang="en-US" sz="3600" dirty="0" err="1">
                <a:solidFill>
                  <a:srgbClr val="000066"/>
                </a:solidFill>
              </a:rPr>
              <a:t>qiladi</a:t>
            </a:r>
            <a:r>
              <a:rPr lang="en-US" sz="3600" dirty="0">
                <a:solidFill>
                  <a:srgbClr val="000066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79597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0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4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8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20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/>
      <p:bldP spid="40" grpId="0" animBg="1"/>
      <p:bldP spid="41" grpId="0"/>
      <p:bldP spid="42" grpId="0" animBg="1"/>
      <p:bldP spid="43" grpId="0"/>
      <p:bldP spid="44" grpId="0" animBg="1"/>
      <p:bldP spid="4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0389" y="-67009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93723" y="271037"/>
            <a:ext cx="11335409" cy="6195859"/>
          </a:xfrm>
          <a:prstGeom prst="roundRect">
            <a:avLst>
              <a:gd name="adj" fmla="val 4332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120389" y="-6700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1217055" y="1050878"/>
            <a:ext cx="10356246" cy="1160059"/>
          </a:xfrm>
          <a:prstGeom prst="round2DiagRect">
            <a:avLst>
              <a:gd name="adj1" fmla="val 28948"/>
              <a:gd name="adj2" fmla="val 0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151863" y="919442"/>
            <a:ext cx="105167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smtClean="0">
                <a:solidFill>
                  <a:srgbClr val="000066"/>
                </a:solidFill>
              </a:rPr>
              <a:t>Shu </a:t>
            </a:r>
            <a:r>
              <a:rPr lang="en-US" sz="4000" dirty="0" err="1" smtClean="0">
                <a:solidFill>
                  <a:srgbClr val="000066"/>
                </a:solidFill>
              </a:rPr>
              <a:t>harflar</a:t>
            </a:r>
            <a:r>
              <a:rPr lang="en-US" sz="4000" dirty="0" smtClean="0">
                <a:solidFill>
                  <a:srgbClr val="000066"/>
                </a:solidFill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</a:rPr>
              <a:t>ishtirokida</a:t>
            </a:r>
            <a:r>
              <a:rPr lang="en-US" sz="4000" dirty="0" smtClean="0">
                <a:solidFill>
                  <a:srgbClr val="000066"/>
                </a:solidFill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</a:rPr>
              <a:t>qaysi</a:t>
            </a:r>
            <a:r>
              <a:rPr lang="en-US" sz="4000" dirty="0" smtClean="0">
                <a:solidFill>
                  <a:srgbClr val="000066"/>
                </a:solidFill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</a:rPr>
              <a:t>so‘zlarda</a:t>
            </a:r>
            <a:r>
              <a:rPr lang="en-US" sz="4000" dirty="0" smtClean="0">
                <a:solidFill>
                  <a:srgbClr val="000066"/>
                </a:solidFill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</a:rPr>
              <a:t>o‘zgarish</a:t>
            </a:r>
            <a:r>
              <a:rPr lang="en-US" sz="4000" dirty="0" smtClean="0">
                <a:solidFill>
                  <a:srgbClr val="000066"/>
                </a:solidFill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</a:rPr>
              <a:t>hosil</a:t>
            </a:r>
            <a:r>
              <a:rPr lang="en-US" sz="4000" dirty="0" smtClean="0">
                <a:solidFill>
                  <a:srgbClr val="000066"/>
                </a:solidFill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</a:rPr>
              <a:t>bo‘ldi</a:t>
            </a:r>
            <a:r>
              <a:rPr lang="en-US" sz="4000" dirty="0">
                <a:solidFill>
                  <a:srgbClr val="000066"/>
                </a:solidFill>
              </a:rPr>
              <a:t>?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10" name="12-конечная звезда 9"/>
          <p:cNvSpPr/>
          <p:nvPr/>
        </p:nvSpPr>
        <p:spPr>
          <a:xfrm>
            <a:off x="602906" y="946737"/>
            <a:ext cx="895463" cy="888483"/>
          </a:xfrm>
          <a:prstGeom prst="star12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802012" y="940957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>
                <a:solidFill>
                  <a:srgbClr val="006600"/>
                </a:solidFill>
              </a:rPr>
              <a:t>2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1650639" y="298245"/>
            <a:ext cx="102358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</a:rPr>
              <a:t>Topshiriq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8" name="12-конечная звезда 37"/>
          <p:cNvSpPr/>
          <p:nvPr/>
        </p:nvSpPr>
        <p:spPr>
          <a:xfrm>
            <a:off x="1323411" y="2210937"/>
            <a:ext cx="895463" cy="888483"/>
          </a:xfrm>
          <a:prstGeom prst="star12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1532937" y="2205157"/>
            <a:ext cx="47641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6600"/>
                </a:solidFill>
              </a:rPr>
              <a:t>S</a:t>
            </a:r>
            <a:endParaRPr lang="ru-RU" sz="4800" b="1" dirty="0">
              <a:solidFill>
                <a:srgbClr val="006600"/>
              </a:solidFill>
            </a:endParaRPr>
          </a:p>
        </p:txBody>
      </p:sp>
      <p:sp>
        <p:nvSpPr>
          <p:cNvPr id="40" name="12-конечная звезда 39"/>
          <p:cNvSpPr/>
          <p:nvPr/>
        </p:nvSpPr>
        <p:spPr>
          <a:xfrm>
            <a:off x="3902471" y="2184146"/>
            <a:ext cx="895463" cy="888483"/>
          </a:xfrm>
          <a:prstGeom prst="star12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3988566" y="2178366"/>
            <a:ext cx="72327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6600"/>
                </a:solidFill>
              </a:rPr>
              <a:t>M</a:t>
            </a:r>
            <a:endParaRPr lang="ru-RU" sz="4800" b="1" dirty="0">
              <a:solidFill>
                <a:srgbClr val="006600"/>
              </a:solidFill>
            </a:endParaRPr>
          </a:p>
        </p:txBody>
      </p:sp>
      <p:sp>
        <p:nvSpPr>
          <p:cNvPr id="42" name="12-конечная звезда 41"/>
          <p:cNvSpPr/>
          <p:nvPr/>
        </p:nvSpPr>
        <p:spPr>
          <a:xfrm>
            <a:off x="6445707" y="2185457"/>
            <a:ext cx="895463" cy="888483"/>
          </a:xfrm>
          <a:prstGeom prst="star12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6614356" y="2179677"/>
            <a:ext cx="55816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6600"/>
                </a:solidFill>
              </a:rPr>
              <a:t>A</a:t>
            </a:r>
            <a:endParaRPr lang="ru-RU" sz="4800" b="1" dirty="0">
              <a:solidFill>
                <a:srgbClr val="006600"/>
              </a:solidFill>
            </a:endParaRPr>
          </a:p>
        </p:txBody>
      </p:sp>
      <p:sp>
        <p:nvSpPr>
          <p:cNvPr id="44" name="12-конечная звезда 43"/>
          <p:cNvSpPr/>
          <p:nvPr/>
        </p:nvSpPr>
        <p:spPr>
          <a:xfrm>
            <a:off x="8830268" y="2177277"/>
            <a:ext cx="895463" cy="888483"/>
          </a:xfrm>
          <a:prstGeom prst="star12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9039794" y="2171497"/>
            <a:ext cx="47641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6600"/>
                </a:solidFill>
              </a:rPr>
              <a:t>S</a:t>
            </a:r>
            <a:endParaRPr lang="ru-RU" sz="4800" b="1" dirty="0">
              <a:solidFill>
                <a:srgbClr val="0066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02012" y="3136950"/>
            <a:ext cx="2702497" cy="76944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7030A0"/>
                </a:solidFill>
              </a:rPr>
              <a:t>“</a:t>
            </a:r>
            <a:r>
              <a:rPr lang="en-US" sz="4400" b="1" dirty="0" err="1">
                <a:solidFill>
                  <a:srgbClr val="7030A0"/>
                </a:solidFill>
              </a:rPr>
              <a:t>S</a:t>
            </a:r>
            <a:r>
              <a:rPr lang="en-US" sz="4400" b="1" dirty="0" err="1" smtClean="0">
                <a:solidFill>
                  <a:srgbClr val="7030A0"/>
                </a:solidFill>
              </a:rPr>
              <a:t>ehr</a:t>
            </a:r>
            <a:r>
              <a:rPr lang="en-US" sz="4400" b="1" dirty="0" smtClean="0">
                <a:solidFill>
                  <a:srgbClr val="7030A0"/>
                </a:solidFill>
              </a:rPr>
              <a:t>”</a:t>
            </a:r>
            <a:endParaRPr lang="en-US" sz="4400" b="1" dirty="0">
              <a:solidFill>
                <a:srgbClr val="7030A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396296" y="5577744"/>
            <a:ext cx="2137268" cy="76944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</a:rPr>
              <a:t>“</a:t>
            </a:r>
            <a:r>
              <a:rPr lang="en-US" sz="4400" b="1" dirty="0" err="1">
                <a:solidFill>
                  <a:srgbClr val="006600"/>
                </a:solidFill>
              </a:rPr>
              <a:t>S</a:t>
            </a:r>
            <a:r>
              <a:rPr lang="en-US" sz="4400" b="1" dirty="0" err="1" smtClean="0">
                <a:solidFill>
                  <a:srgbClr val="006600"/>
                </a:solidFill>
              </a:rPr>
              <a:t>oz</a:t>
            </a:r>
            <a:r>
              <a:rPr lang="en-US" sz="4400" b="1" dirty="0" smtClean="0">
                <a:solidFill>
                  <a:srgbClr val="006600"/>
                </a:solidFill>
              </a:rPr>
              <a:t>”</a:t>
            </a:r>
            <a:endParaRPr lang="en-US" sz="4400" b="1" dirty="0">
              <a:solidFill>
                <a:srgbClr val="0066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854255" y="3762014"/>
            <a:ext cx="2943679" cy="76944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</a:rPr>
              <a:t>“</a:t>
            </a:r>
            <a:r>
              <a:rPr lang="en-US" sz="4400" b="1" dirty="0" err="1">
                <a:solidFill>
                  <a:srgbClr val="C00000"/>
                </a:solidFill>
              </a:rPr>
              <a:t>M</a:t>
            </a:r>
            <a:r>
              <a:rPr lang="en-US" sz="4400" b="1" dirty="0" err="1" smtClean="0">
                <a:solidFill>
                  <a:srgbClr val="C00000"/>
                </a:solidFill>
              </a:rPr>
              <a:t>ehr</a:t>
            </a:r>
            <a:r>
              <a:rPr lang="en-US" sz="4400" b="1" dirty="0" smtClean="0">
                <a:solidFill>
                  <a:srgbClr val="C00000"/>
                </a:solidFill>
              </a:rPr>
              <a:t>”</a:t>
            </a:r>
            <a:endParaRPr lang="en-US" sz="4400" b="1" dirty="0">
              <a:solidFill>
                <a:srgbClr val="C0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218874" y="4392508"/>
            <a:ext cx="2596391" cy="76944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70C0"/>
                </a:solidFill>
              </a:rPr>
              <a:t>“</a:t>
            </a:r>
            <a:r>
              <a:rPr lang="en-US" sz="4400" b="1" dirty="0" err="1" smtClean="0">
                <a:solidFill>
                  <a:srgbClr val="0070C0"/>
                </a:solidFill>
              </a:rPr>
              <a:t>Ayoz</a:t>
            </a:r>
            <a:r>
              <a:rPr lang="en-US" sz="4400" b="1" dirty="0" smtClean="0">
                <a:solidFill>
                  <a:srgbClr val="0070C0"/>
                </a:solidFill>
              </a:rPr>
              <a:t>”</a:t>
            </a:r>
            <a:endParaRPr lang="en-US" sz="4400" b="1" dirty="0">
              <a:solidFill>
                <a:srgbClr val="0070C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372183" y="4972564"/>
            <a:ext cx="2073524" cy="76944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</a:rPr>
              <a:t>“</a:t>
            </a:r>
            <a:r>
              <a:rPr lang="en-US" sz="4400" b="1" dirty="0" err="1" smtClean="0">
                <a:solidFill>
                  <a:schemeClr val="accent2">
                    <a:lumMod val="75000"/>
                  </a:schemeClr>
                </a:solidFill>
              </a:rPr>
              <a:t>Yoz</a:t>
            </a: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</a:rPr>
              <a:t>”</a:t>
            </a:r>
            <a:endParaRPr lang="en-US" sz="4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2" t="8764" r="18909" b="25945"/>
          <a:stretch/>
        </p:blipFill>
        <p:spPr bwMode="auto">
          <a:xfrm>
            <a:off x="6893439" y="2967417"/>
            <a:ext cx="2970314" cy="34396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9618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9239" y="307153"/>
            <a:ext cx="11335409" cy="6195859"/>
          </a:xfrm>
          <a:prstGeom prst="roundRect">
            <a:avLst>
              <a:gd name="adj" fmla="val 4332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09672" y="265472"/>
            <a:ext cx="104142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</a:rPr>
              <a:t>Daftardagi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mashqni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bajaring</a:t>
            </a:r>
            <a:r>
              <a:rPr lang="en-US" sz="4000" b="1" dirty="0">
                <a:solidFill>
                  <a:srgbClr val="000066"/>
                </a:solidFill>
              </a:rPr>
              <a:t>.</a:t>
            </a:r>
            <a:endParaRPr lang="ru-RU" sz="4000" dirty="0">
              <a:solidFill>
                <a:srgbClr val="000066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0" y="-20528"/>
            <a:ext cx="1809650" cy="139456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1230905" y="1046746"/>
            <a:ext cx="9182337" cy="646332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300988" y="1046747"/>
            <a:ext cx="91122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000066"/>
                </a:solidFill>
              </a:rPr>
              <a:t>She’rda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yashiringan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qo‘shma</a:t>
            </a:r>
            <a:r>
              <a:rPr lang="en-US" sz="3600" dirty="0">
                <a:solidFill>
                  <a:srgbClr val="000066"/>
                </a:solidFill>
              </a:rPr>
              <a:t> so ‘</a:t>
            </a:r>
            <a:r>
              <a:rPr lang="en-US" sz="3600" dirty="0" err="1">
                <a:solidFill>
                  <a:srgbClr val="000066"/>
                </a:solidFill>
              </a:rPr>
              <a:t>zlarni</a:t>
            </a:r>
            <a:r>
              <a:rPr lang="en-US" sz="3600" dirty="0">
                <a:solidFill>
                  <a:srgbClr val="000066"/>
                </a:solidFill>
              </a:rPr>
              <a:t> toping</a:t>
            </a:r>
            <a:endParaRPr lang="ru-RU" sz="3600" dirty="0">
              <a:solidFill>
                <a:srgbClr val="000066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2" t="8764" r="18909" b="25945"/>
          <a:stretch/>
        </p:blipFill>
        <p:spPr bwMode="auto">
          <a:xfrm>
            <a:off x="8914866" y="3101564"/>
            <a:ext cx="2739657" cy="31725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Вертикальный свиток 2"/>
          <p:cNvSpPr/>
          <p:nvPr/>
        </p:nvSpPr>
        <p:spPr>
          <a:xfrm>
            <a:off x="603108" y="2029023"/>
            <a:ext cx="5218965" cy="1778702"/>
          </a:xfrm>
          <a:prstGeom prst="verticalScroll">
            <a:avLst/>
          </a:prstGeom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904825" y="2318209"/>
            <a:ext cx="42540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</a:rPr>
              <a:t>Uchiradi</a:t>
            </a:r>
            <a:r>
              <a:rPr lang="en-US" sz="3600" b="1" dirty="0">
                <a:solidFill>
                  <a:srgbClr val="000066"/>
                </a:solidFill>
              </a:rPr>
              <a:t> «</a:t>
            </a:r>
            <a:r>
              <a:rPr lang="en-US" sz="3600" b="1" dirty="0" err="1">
                <a:solidFill>
                  <a:srgbClr val="000066"/>
                </a:solidFill>
              </a:rPr>
              <a:t>qovoq»ni</a:t>
            </a:r>
            <a:r>
              <a:rPr lang="en-US" sz="3600" b="1" dirty="0">
                <a:solidFill>
                  <a:srgbClr val="000066"/>
                </a:solidFill>
              </a:rPr>
              <a:t>  </a:t>
            </a:r>
            <a:endParaRPr lang="ru-RU" sz="3600" b="1" dirty="0">
              <a:solidFill>
                <a:srgbClr val="000066"/>
              </a:solidFill>
            </a:endParaRPr>
          </a:p>
          <a:p>
            <a:r>
              <a:rPr lang="en-US" sz="3600" b="1" dirty="0">
                <a:solidFill>
                  <a:srgbClr val="000066"/>
                </a:solidFill>
              </a:rPr>
              <a:t>«Ari» </a:t>
            </a:r>
            <a:r>
              <a:rPr lang="en-US" sz="3600" b="1" dirty="0" err="1">
                <a:solidFill>
                  <a:srgbClr val="000066"/>
                </a:solidFill>
              </a:rPr>
              <a:t>qoʻyib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yoniga</a:t>
            </a:r>
            <a:r>
              <a:rPr lang="en-US" sz="3600" b="1" dirty="0" smtClean="0">
                <a:solidFill>
                  <a:srgbClr val="000066"/>
                </a:solidFill>
              </a:rPr>
              <a:t>,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17" name="Вертикальный свиток 16"/>
          <p:cNvSpPr/>
          <p:nvPr/>
        </p:nvSpPr>
        <p:spPr>
          <a:xfrm>
            <a:off x="544302" y="4115522"/>
            <a:ext cx="5312813" cy="1778702"/>
          </a:xfrm>
          <a:prstGeom prst="verticalScroll">
            <a:avLst/>
          </a:prstGeom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846019" y="4404708"/>
            <a:ext cx="50707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</a:rPr>
              <a:t>Yurgizadi</a:t>
            </a:r>
            <a:r>
              <a:rPr lang="en-US" sz="3600" b="1" dirty="0">
                <a:solidFill>
                  <a:srgbClr val="000066"/>
                </a:solidFill>
              </a:rPr>
              <a:t> «</a:t>
            </a:r>
            <a:r>
              <a:rPr lang="en-US" sz="3600" b="1" dirty="0" err="1">
                <a:solidFill>
                  <a:srgbClr val="000066"/>
                </a:solidFill>
              </a:rPr>
              <a:t>oyoq»ni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endParaRPr lang="ru-RU" sz="3600" b="1" dirty="0">
              <a:solidFill>
                <a:srgbClr val="000066"/>
              </a:solidFill>
            </a:endParaRPr>
          </a:p>
          <a:p>
            <a:r>
              <a:rPr lang="en-US" sz="3600" b="1" dirty="0" err="1">
                <a:solidFill>
                  <a:srgbClr val="000066"/>
                </a:solidFill>
              </a:rPr>
              <a:t>Qoʻshib</a:t>
            </a:r>
            <a:r>
              <a:rPr lang="en-US" sz="3600" b="1" dirty="0">
                <a:solidFill>
                  <a:srgbClr val="000066"/>
                </a:solidFill>
              </a:rPr>
              <a:t> «</a:t>
            </a:r>
            <a:r>
              <a:rPr lang="en-US" sz="3600" b="1" dirty="0" err="1">
                <a:solidFill>
                  <a:srgbClr val="000066"/>
                </a:solidFill>
              </a:rPr>
              <a:t>sakkiz</a:t>
            </a:r>
            <a:r>
              <a:rPr lang="en-US" sz="3600" b="1" dirty="0">
                <a:solidFill>
                  <a:srgbClr val="000066"/>
                </a:solidFill>
              </a:rPr>
              <a:t>» </a:t>
            </a:r>
            <a:r>
              <a:rPr lang="en-US" sz="3600" b="1" dirty="0" err="1">
                <a:solidFill>
                  <a:srgbClr val="000066"/>
                </a:solidFill>
              </a:rPr>
              <a:t>soniga</a:t>
            </a:r>
            <a:r>
              <a:rPr lang="en-US" sz="3600" b="1" dirty="0">
                <a:solidFill>
                  <a:srgbClr val="000066"/>
                </a:solidFill>
              </a:rPr>
              <a:t>.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6136943" y="2470245"/>
            <a:ext cx="2515738" cy="631319"/>
          </a:xfrm>
          <a:prstGeom prst="wedgeRoundRectCallout">
            <a:avLst>
              <a:gd name="adj1" fmla="val -72913"/>
              <a:gd name="adj2" fmla="val 49529"/>
              <a:gd name="adj3" fmla="val 16667"/>
            </a:avLst>
          </a:prstGeom>
          <a:ln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6418521" y="2423923"/>
            <a:ext cx="22341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</a:rPr>
              <a:t>q</a:t>
            </a:r>
            <a:r>
              <a:rPr lang="en-US" sz="3600" b="1" dirty="0" err="1" smtClean="0">
                <a:solidFill>
                  <a:srgbClr val="FF0000"/>
                </a:solidFill>
              </a:rPr>
              <a:t>ovoq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ari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21" name="Скругленная прямоугольная выноска 20"/>
          <p:cNvSpPr/>
          <p:nvPr/>
        </p:nvSpPr>
        <p:spPr>
          <a:xfrm>
            <a:off x="6247655" y="4589480"/>
            <a:ext cx="2515738" cy="631319"/>
          </a:xfrm>
          <a:prstGeom prst="wedgeRoundRectCallout">
            <a:avLst>
              <a:gd name="adj1" fmla="val -72913"/>
              <a:gd name="adj2" fmla="val 49529"/>
              <a:gd name="adj3" fmla="val 16667"/>
            </a:avLst>
          </a:prstGeom>
          <a:ln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6247655" y="4543158"/>
            <a:ext cx="25157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6600"/>
                </a:solidFill>
              </a:rPr>
              <a:t>sakkizoyoq</a:t>
            </a:r>
            <a:endParaRPr lang="ru-RU" sz="36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076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9239" y="307153"/>
            <a:ext cx="11335409" cy="6195859"/>
          </a:xfrm>
          <a:prstGeom prst="roundRect">
            <a:avLst>
              <a:gd name="adj" fmla="val 4332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09672" y="265472"/>
            <a:ext cx="104142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</a:rPr>
              <a:t>Daftardagi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mashqni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bajaring</a:t>
            </a:r>
            <a:r>
              <a:rPr lang="en-US" sz="4000" b="1" dirty="0">
                <a:solidFill>
                  <a:srgbClr val="000066"/>
                </a:solidFill>
              </a:rPr>
              <a:t>.</a:t>
            </a:r>
            <a:endParaRPr lang="ru-RU" sz="4000" dirty="0">
              <a:solidFill>
                <a:srgbClr val="000066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0" y="-20528"/>
            <a:ext cx="1809650" cy="139456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1230905" y="1046746"/>
            <a:ext cx="9182337" cy="646332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300988" y="1046747"/>
            <a:ext cx="91122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000066"/>
                </a:solidFill>
              </a:rPr>
              <a:t>She’rda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yashiringan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qo‘shma</a:t>
            </a:r>
            <a:r>
              <a:rPr lang="en-US" sz="3600" dirty="0">
                <a:solidFill>
                  <a:srgbClr val="000066"/>
                </a:solidFill>
              </a:rPr>
              <a:t> so ‘</a:t>
            </a:r>
            <a:r>
              <a:rPr lang="en-US" sz="3600" dirty="0" err="1">
                <a:solidFill>
                  <a:srgbClr val="000066"/>
                </a:solidFill>
              </a:rPr>
              <a:t>zlarni</a:t>
            </a:r>
            <a:r>
              <a:rPr lang="en-US" sz="3600" dirty="0">
                <a:solidFill>
                  <a:srgbClr val="000066"/>
                </a:solidFill>
              </a:rPr>
              <a:t> toping</a:t>
            </a:r>
            <a:endParaRPr lang="ru-RU" sz="3600" dirty="0">
              <a:solidFill>
                <a:srgbClr val="000066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2" t="8764" r="18909" b="25945"/>
          <a:stretch/>
        </p:blipFill>
        <p:spPr bwMode="auto">
          <a:xfrm>
            <a:off x="8914866" y="3101564"/>
            <a:ext cx="2739657" cy="31725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Вертикальный свиток 2"/>
          <p:cNvSpPr/>
          <p:nvPr/>
        </p:nvSpPr>
        <p:spPr>
          <a:xfrm>
            <a:off x="603108" y="2029023"/>
            <a:ext cx="5218965" cy="1778702"/>
          </a:xfrm>
          <a:prstGeom prst="verticalScroll">
            <a:avLst/>
          </a:prstGeom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904825" y="2181729"/>
            <a:ext cx="465831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</a:rPr>
              <a:t>Turli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gullar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koʻp</a:t>
            </a:r>
            <a:r>
              <a:rPr lang="en-US" sz="3600" b="1" dirty="0">
                <a:solidFill>
                  <a:srgbClr val="000066"/>
                </a:solidFill>
              </a:rPr>
              <a:t>, </a:t>
            </a:r>
            <a:r>
              <a:rPr lang="en-US" sz="3600" b="1" dirty="0" err="1">
                <a:solidFill>
                  <a:srgbClr val="000066"/>
                </a:solidFill>
              </a:rPr>
              <a:t>biroq</a:t>
            </a:r>
            <a:r>
              <a:rPr lang="en-US" sz="3600" b="1" dirty="0">
                <a:solidFill>
                  <a:srgbClr val="000066"/>
                </a:solidFill>
              </a:rPr>
              <a:t>, </a:t>
            </a:r>
            <a:endParaRPr lang="ru-RU" sz="3600" b="1" dirty="0">
              <a:solidFill>
                <a:srgbClr val="000066"/>
              </a:solidFill>
            </a:endParaRPr>
          </a:p>
          <a:p>
            <a:r>
              <a:rPr lang="en-US" sz="3600" b="1" dirty="0">
                <a:solidFill>
                  <a:srgbClr val="000066"/>
                </a:solidFill>
              </a:rPr>
              <a:t>«</a:t>
            </a:r>
            <a:r>
              <a:rPr lang="en-US" sz="3600" b="1" dirty="0" err="1">
                <a:solidFill>
                  <a:srgbClr val="000066"/>
                </a:solidFill>
              </a:rPr>
              <a:t>Karnay»ni</a:t>
            </a:r>
            <a:r>
              <a:rPr lang="en-US" sz="3600" b="1" dirty="0">
                <a:solidFill>
                  <a:srgbClr val="000066"/>
                </a:solidFill>
              </a:rPr>
              <a:t> ham «</a:t>
            </a:r>
            <a:r>
              <a:rPr lang="en-US" sz="3600" b="1" dirty="0" err="1">
                <a:solidFill>
                  <a:srgbClr val="000066"/>
                </a:solidFill>
              </a:rPr>
              <a:t>gul</a:t>
            </a:r>
            <a:r>
              <a:rPr lang="en-US" sz="3600" b="1" dirty="0">
                <a:solidFill>
                  <a:srgbClr val="000066"/>
                </a:solidFill>
              </a:rPr>
              <a:t>» </a:t>
            </a:r>
            <a:r>
              <a:rPr lang="en-US" sz="3600" b="1" dirty="0" err="1">
                <a:solidFill>
                  <a:srgbClr val="000066"/>
                </a:solidFill>
              </a:rPr>
              <a:t>qilar</a:t>
            </a:r>
            <a:r>
              <a:rPr lang="en-US" sz="3600" b="1" dirty="0">
                <a:solidFill>
                  <a:srgbClr val="000066"/>
                </a:solidFill>
              </a:rPr>
              <a:t>.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17" name="Вертикальный свиток 16"/>
          <p:cNvSpPr/>
          <p:nvPr/>
        </p:nvSpPr>
        <p:spPr>
          <a:xfrm>
            <a:off x="544302" y="4115522"/>
            <a:ext cx="5312813" cy="1778702"/>
          </a:xfrm>
          <a:prstGeom prst="verticalScroll">
            <a:avLst/>
          </a:prstGeom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846019" y="4404708"/>
            <a:ext cx="50707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</a:rPr>
              <a:t>Tartib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bilan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yuring</a:t>
            </a:r>
            <a:r>
              <a:rPr lang="en-US" sz="3600" b="1" dirty="0">
                <a:solidFill>
                  <a:srgbClr val="000066"/>
                </a:solidFill>
              </a:rPr>
              <a:t> deb, </a:t>
            </a:r>
            <a:endParaRPr lang="ru-RU" sz="3600" b="1" dirty="0">
              <a:solidFill>
                <a:srgbClr val="000066"/>
              </a:solidFill>
            </a:endParaRPr>
          </a:p>
          <a:p>
            <a:r>
              <a:rPr lang="en-US" sz="3600" b="1" dirty="0">
                <a:solidFill>
                  <a:srgbClr val="000066"/>
                </a:solidFill>
              </a:rPr>
              <a:t>«</a:t>
            </a:r>
            <a:r>
              <a:rPr lang="en-US" sz="3600" b="1" dirty="0" err="1">
                <a:solidFill>
                  <a:srgbClr val="000066"/>
                </a:solidFill>
              </a:rPr>
              <a:t>Yo'l»larga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chiroq</a:t>
            </a:r>
            <a:r>
              <a:rPr lang="en-US" sz="3600" b="1" dirty="0">
                <a:solidFill>
                  <a:srgbClr val="000066"/>
                </a:solidFill>
              </a:rPr>
              <a:t>» </a:t>
            </a:r>
            <a:r>
              <a:rPr lang="en-US" sz="3600" b="1" dirty="0" err="1">
                <a:solidFill>
                  <a:srgbClr val="000066"/>
                </a:solidFill>
              </a:rPr>
              <a:t>ilar</a:t>
            </a:r>
            <a:r>
              <a:rPr lang="en-US" sz="3600" b="1" dirty="0">
                <a:solidFill>
                  <a:srgbClr val="000066"/>
                </a:solidFill>
              </a:rPr>
              <a:t>.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6136943" y="2470245"/>
            <a:ext cx="2515738" cy="631319"/>
          </a:xfrm>
          <a:prstGeom prst="wedgeRoundRectCallout">
            <a:avLst>
              <a:gd name="adj1" fmla="val -72913"/>
              <a:gd name="adj2" fmla="val 49529"/>
              <a:gd name="adj3" fmla="val 16667"/>
            </a:avLst>
          </a:prstGeom>
          <a:ln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6336633" y="2423923"/>
            <a:ext cx="22341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6600"/>
                </a:solidFill>
              </a:rPr>
              <a:t>karnaygul</a:t>
            </a:r>
            <a:endParaRPr lang="ru-RU" sz="3600" b="1" dirty="0">
              <a:solidFill>
                <a:srgbClr val="006600"/>
              </a:solidFill>
            </a:endParaRPr>
          </a:p>
        </p:txBody>
      </p:sp>
      <p:sp>
        <p:nvSpPr>
          <p:cNvPr id="21" name="Скругленная прямоугольная выноска 20"/>
          <p:cNvSpPr/>
          <p:nvPr/>
        </p:nvSpPr>
        <p:spPr>
          <a:xfrm>
            <a:off x="6247655" y="4589480"/>
            <a:ext cx="2515738" cy="631319"/>
          </a:xfrm>
          <a:prstGeom prst="wedgeRoundRectCallout">
            <a:avLst>
              <a:gd name="adj1" fmla="val -72913"/>
              <a:gd name="adj2" fmla="val 49529"/>
              <a:gd name="adj3" fmla="val 16667"/>
            </a:avLst>
          </a:prstGeom>
          <a:ln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6343191" y="4543158"/>
            <a:ext cx="25157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</a:rPr>
              <a:t>yo‘l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chiroq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14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19691</TotalTime>
  <Words>417</Words>
  <Application>Microsoft Office PowerPoint</Application>
  <PresentationFormat>Произвольный</PresentationFormat>
  <Paragraphs>89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1790</cp:revision>
  <dcterms:created xsi:type="dcterms:W3CDTF">2020-04-19T11:34:46Z</dcterms:created>
  <dcterms:modified xsi:type="dcterms:W3CDTF">2021-12-29T11:20:16Z</dcterms:modified>
</cp:coreProperties>
</file>