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344" r:id="rId4"/>
    <p:sldId id="901" r:id="rId5"/>
    <p:sldId id="905" r:id="rId6"/>
    <p:sldId id="896" r:id="rId7"/>
    <p:sldId id="902" r:id="rId8"/>
    <p:sldId id="894" r:id="rId9"/>
    <p:sldId id="903" r:id="rId10"/>
    <p:sldId id="904" r:id="rId11"/>
    <p:sldId id="883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FF00FF"/>
    <a:srgbClr val="0807E3"/>
    <a:srgbClr val="FFCCFF"/>
    <a:srgbClr val="99FFCC"/>
    <a:srgbClr val="FFFF66"/>
    <a:srgbClr val="FF99FF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1809650" cy="139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30905" y="1046746"/>
            <a:ext cx="9182337" cy="64633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0988" y="1046747"/>
            <a:ext cx="911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She’rda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yashiringan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qo‘shma</a:t>
            </a:r>
            <a:r>
              <a:rPr lang="en-US" sz="3600" dirty="0">
                <a:solidFill>
                  <a:srgbClr val="000066"/>
                </a:solidFill>
              </a:rPr>
              <a:t> so ‘</a:t>
            </a:r>
            <a:r>
              <a:rPr lang="en-US" sz="3600" dirty="0" err="1">
                <a:solidFill>
                  <a:srgbClr val="000066"/>
                </a:solidFill>
              </a:rPr>
              <a:t>zlarni</a:t>
            </a:r>
            <a:r>
              <a:rPr lang="en-US" sz="3600" dirty="0">
                <a:solidFill>
                  <a:srgbClr val="000066"/>
                </a:solidFill>
              </a:rPr>
              <a:t> toping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8914866" y="3101564"/>
            <a:ext cx="2739657" cy="317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354842" y="2029023"/>
            <a:ext cx="6346209" cy="3468124"/>
          </a:xfrm>
          <a:prstGeom prst="verticalScroll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7687" y="2491553"/>
            <a:ext cx="5178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Soʻzboyloqchi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soʻz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saylab</a:t>
            </a:r>
            <a:r>
              <a:rPr lang="en-US" sz="3600" b="1" dirty="0">
                <a:solidFill>
                  <a:srgbClr val="000066"/>
                </a:solidFill>
              </a:rPr>
              <a:t>,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 err="1" smtClean="0">
                <a:solidFill>
                  <a:srgbClr val="000066"/>
                </a:solidFill>
              </a:rPr>
              <a:t>Ko'ngillarni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xushlasin</a:t>
            </a:r>
            <a:r>
              <a:rPr lang="en-US" sz="3600" b="1" dirty="0">
                <a:solidFill>
                  <a:srgbClr val="000066"/>
                </a:solidFill>
              </a:rPr>
              <a:t>. 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 err="1">
                <a:solidFill>
                  <a:srgbClr val="000066"/>
                </a:solidFill>
              </a:rPr>
              <a:t>Lekin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sira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koʻz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boylab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>
                <a:solidFill>
                  <a:srgbClr val="000066"/>
                </a:solidFill>
              </a:rPr>
              <a:t>«</a:t>
            </a:r>
            <a:r>
              <a:rPr lang="en-US" sz="3600" b="1" dirty="0" err="1">
                <a:solidFill>
                  <a:srgbClr val="000066"/>
                </a:solidFill>
              </a:rPr>
              <a:t>Nay»ga</a:t>
            </a:r>
            <a:r>
              <a:rPr lang="en-US" sz="3600" b="1" dirty="0">
                <a:solidFill>
                  <a:srgbClr val="000066"/>
                </a:solidFill>
              </a:rPr>
              <a:t> «rang »</a:t>
            </a:r>
            <a:r>
              <a:rPr lang="en-US" sz="3600" b="1" dirty="0" err="1">
                <a:solidFill>
                  <a:srgbClr val="000066"/>
                </a:solidFill>
              </a:rPr>
              <a:t>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en-US" sz="3600" b="1" dirty="0" smtClean="0">
              <a:solidFill>
                <a:srgbClr val="000066"/>
              </a:solidFill>
            </a:endParaRPr>
          </a:p>
          <a:p>
            <a:r>
              <a:rPr lang="en-US" sz="3600" b="1" dirty="0" err="1" smtClean="0">
                <a:solidFill>
                  <a:srgbClr val="000066"/>
                </a:solidFill>
              </a:rPr>
              <a:t>qo'shmasin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880153" y="2470245"/>
            <a:ext cx="2515738" cy="631319"/>
          </a:xfrm>
          <a:prstGeom prst="wedgeRoundRectCallout">
            <a:avLst>
              <a:gd name="adj1" fmla="val -72913"/>
              <a:gd name="adj2" fmla="val 4952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30281" y="2455233"/>
            <a:ext cx="2515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nayrang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476827" y="776313"/>
            <a:ext cx="4180734" cy="511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77550" y="619988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SO‘ZNI </a:t>
            </a:r>
            <a:r>
              <a:rPr lang="en-US" sz="4400" b="1" dirty="0">
                <a:solidFill>
                  <a:srgbClr val="006600"/>
                </a:solidFill>
              </a:rPr>
              <a:t>TOPIB ISHLATING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1224" y="2861754"/>
            <a:ext cx="5250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807E3"/>
                </a:solidFill>
              </a:rPr>
              <a:t>Mavzu</a:t>
            </a:r>
            <a:r>
              <a:rPr lang="en-US" sz="4400" b="1" dirty="0" smtClean="0">
                <a:solidFill>
                  <a:srgbClr val="0807E3"/>
                </a:solidFill>
              </a:rPr>
              <a:t>: </a:t>
            </a:r>
            <a:r>
              <a:rPr lang="en-US" sz="4400" b="1" dirty="0" err="1" smtClean="0">
                <a:solidFill>
                  <a:srgbClr val="0807E3"/>
                </a:solidFill>
              </a:rPr>
              <a:t>So‘zboyloqchi</a:t>
            </a:r>
            <a:endParaRPr lang="ru-RU" sz="4400" dirty="0">
              <a:solidFill>
                <a:srgbClr val="0807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47212" y="3630007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</a:rPr>
              <a:t>Dilshod</a:t>
            </a:r>
            <a:r>
              <a:rPr lang="en-US" sz="3200" b="1" dirty="0">
                <a:solidFill>
                  <a:srgbClr val="006600"/>
                </a:solidFill>
              </a:rPr>
              <a:t> Rajab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0"/>
            <a:ext cx="1392072" cy="1680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492247" y="1669659"/>
            <a:ext cx="57193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So‘z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sehrli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deydilar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 smtClean="0">
                <a:solidFill>
                  <a:srgbClr val="000066"/>
                </a:solidFill>
              </a:rPr>
              <a:t>Demak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tilchi</a:t>
            </a:r>
            <a:r>
              <a:rPr lang="en-US" sz="3200" dirty="0">
                <a:solidFill>
                  <a:srgbClr val="000066"/>
                </a:solidFill>
              </a:rPr>
              <a:t> – </a:t>
            </a:r>
            <a:r>
              <a:rPr lang="en-US" sz="3200" dirty="0" err="1">
                <a:solidFill>
                  <a:srgbClr val="000066"/>
                </a:solidFill>
              </a:rPr>
              <a:t>sehrgar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pt-BR" sz="3200" dirty="0">
                <a:solidFill>
                  <a:srgbClr val="000066"/>
                </a:solidFill>
              </a:rPr>
              <a:t>“S” o‘rniga “M” qo‘ysa,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Sehr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do‘nar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mehr”ga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29105" r="33241" b="61753"/>
          <a:stretch/>
        </p:blipFill>
        <p:spPr bwMode="auto">
          <a:xfrm>
            <a:off x="1970018" y="513886"/>
            <a:ext cx="6215927" cy="961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51928" y="1182625"/>
            <a:ext cx="2520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</a:rPr>
              <a:t>Dilshod</a:t>
            </a:r>
            <a:r>
              <a:rPr lang="en-US" sz="3200" b="1" dirty="0">
                <a:solidFill>
                  <a:srgbClr val="006600"/>
                </a:solidFill>
              </a:rPr>
              <a:t> Rajab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9808" y="3862957"/>
            <a:ext cx="57193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A”ni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olib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bir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zumda</a:t>
            </a:r>
            <a:r>
              <a:rPr lang="en-US" sz="3200" dirty="0" smtClean="0">
                <a:solidFill>
                  <a:srgbClr val="000066"/>
                </a:solidFill>
              </a:rPr>
              <a:t>,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Ayoz”ni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yoz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qiladi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</a:rPr>
              <a:t>“Oz” </a:t>
            </a:r>
            <a:r>
              <a:rPr lang="en-US" sz="3200" dirty="0" err="1">
                <a:solidFill>
                  <a:srgbClr val="000066"/>
                </a:solidFill>
              </a:rPr>
              <a:t>oldiga</a:t>
            </a:r>
            <a:r>
              <a:rPr lang="en-US" sz="3200" dirty="0">
                <a:solidFill>
                  <a:srgbClr val="000066"/>
                </a:solidFill>
              </a:rPr>
              <a:t> “S” </a:t>
            </a:r>
            <a:r>
              <a:rPr lang="en-US" sz="3200" dirty="0" err="1">
                <a:solidFill>
                  <a:srgbClr val="000066"/>
                </a:solidFill>
              </a:rPr>
              <a:t>yozib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Ajoyib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soz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qiladi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1" t="41371" r="19317" b="9290"/>
          <a:stretch/>
        </p:blipFill>
        <p:spPr bwMode="auto">
          <a:xfrm>
            <a:off x="7751928" y="2797790"/>
            <a:ext cx="3781232" cy="36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87017" y="390861"/>
            <a:ext cx="48124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Uchiradi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qovoq”ni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“Ari” </a:t>
            </a:r>
            <a:r>
              <a:rPr lang="en-US" sz="3200" dirty="0" err="1">
                <a:solidFill>
                  <a:srgbClr val="000066"/>
                </a:solidFill>
              </a:rPr>
              <a:t>qo‘yib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yoniga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Yurgizadi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oyoq”ni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Qo‘shib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sakkiz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soniga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en-US" sz="3200" dirty="0" smtClean="0">
              <a:solidFill>
                <a:srgbClr val="000066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1" y="0"/>
            <a:ext cx="1665027" cy="200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41664" y="430486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So‘zboyloqchi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saylab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Ko‘ngillarni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xushlasin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Lekin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sira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boylab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Nay”ga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rang”ni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qo‘shmasin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25373" r="53148" b="37313"/>
          <a:stretch/>
        </p:blipFill>
        <p:spPr bwMode="auto">
          <a:xfrm>
            <a:off x="374395" y="3086779"/>
            <a:ext cx="3986829" cy="3272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162568" y="2365272"/>
            <a:ext cx="5893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Turli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gullar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ko‘p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biroq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Karnay”ni</a:t>
            </a:r>
            <a:r>
              <a:rPr lang="en-US" sz="3200" dirty="0">
                <a:solidFill>
                  <a:srgbClr val="000066"/>
                </a:solidFill>
              </a:rPr>
              <a:t> ham “</a:t>
            </a:r>
            <a:r>
              <a:rPr lang="en-US" sz="3200" dirty="0" err="1">
                <a:solidFill>
                  <a:srgbClr val="000066"/>
                </a:solidFill>
              </a:rPr>
              <a:t>gul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Tartib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bilan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yuring</a:t>
            </a:r>
            <a:r>
              <a:rPr lang="en-US" sz="3200" dirty="0">
                <a:solidFill>
                  <a:srgbClr val="000066"/>
                </a:solidFill>
              </a:rPr>
              <a:t> deb,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Yo‘l”larga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chiroq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ilar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en-US" sz="32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0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571903" y="764270"/>
            <a:ext cx="7954234" cy="684903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57326" y="702360"/>
            <a:ext cx="9042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Shoir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uchun</a:t>
            </a:r>
            <a:r>
              <a:rPr lang="en-US" sz="3200" dirty="0">
                <a:solidFill>
                  <a:srgbClr val="000066"/>
                </a:solidFill>
              </a:rPr>
              <a:t> “</a:t>
            </a:r>
            <a:r>
              <a:rPr lang="en-US" sz="3200" dirty="0" err="1">
                <a:solidFill>
                  <a:srgbClr val="000066"/>
                </a:solidFill>
              </a:rPr>
              <a:t>tilchi-sehrgar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deyapti</a:t>
            </a:r>
            <a:r>
              <a:rPr lang="en-US" sz="3200" dirty="0" smtClean="0">
                <a:solidFill>
                  <a:srgbClr val="000066"/>
                </a:solidFill>
              </a:rPr>
              <a:t>?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957754" y="660129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56860" y="65434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134469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80575" y="1515895"/>
            <a:ext cx="9933166" cy="1048628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65997" y="1453984"/>
            <a:ext cx="9042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Ko‘zboylo</a:t>
            </a:r>
            <a:r>
              <a:rPr lang="en-US" sz="3200" dirty="0" err="1">
                <a:solidFill>
                  <a:srgbClr val="000066"/>
                </a:solidFill>
              </a:rPr>
              <a:t>q</a:t>
            </a:r>
            <a:r>
              <a:rPr lang="en-US" sz="3200" dirty="0" err="1" smtClean="0">
                <a:solidFill>
                  <a:srgbClr val="000066"/>
                </a:solidFill>
              </a:rPr>
              <a:t>chi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kim</a:t>
            </a:r>
            <a:r>
              <a:rPr lang="en-US" sz="3200" dirty="0">
                <a:solidFill>
                  <a:srgbClr val="000066"/>
                </a:solidFill>
              </a:rPr>
              <a:t>? </a:t>
            </a:r>
            <a:endParaRPr lang="en-US" sz="3200" dirty="0" smtClean="0">
              <a:solidFill>
                <a:srgbClr val="000066"/>
              </a:solidFill>
            </a:endParaRPr>
          </a:p>
          <a:p>
            <a:r>
              <a:rPr lang="en-US" sz="3200" dirty="0" smtClean="0">
                <a:solidFill>
                  <a:srgbClr val="000066"/>
                </a:solidFill>
              </a:rPr>
              <a:t>U </a:t>
            </a:r>
            <a:r>
              <a:rPr lang="en-US" sz="3200" dirty="0" err="1">
                <a:solidFill>
                  <a:srgbClr val="000066"/>
                </a:solidFill>
              </a:rPr>
              <a:t>nima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uchun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ko‘zboyloqchi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smtClean="0">
                <a:solidFill>
                  <a:srgbClr val="000066"/>
                </a:solidFill>
              </a:rPr>
              <a:t>deb </a:t>
            </a:r>
            <a:r>
              <a:rPr lang="en-US" sz="3200" dirty="0" err="1">
                <a:solidFill>
                  <a:srgbClr val="000066"/>
                </a:solidFill>
              </a:rPr>
              <a:t>ataladi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26" name="12-конечная звезда 25"/>
          <p:cNvSpPr/>
          <p:nvPr/>
        </p:nvSpPr>
        <p:spPr>
          <a:xfrm>
            <a:off x="466426" y="1602825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5532" y="1597045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074825" y="2648263"/>
            <a:ext cx="9933166" cy="960716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60247" y="2531760"/>
            <a:ext cx="9042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So‘zboyloqchi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so‘zining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ko‘zboyloqchiga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o‘xshashligi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bor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0" name="12-конечная звезда 29"/>
          <p:cNvSpPr/>
          <p:nvPr/>
        </p:nvSpPr>
        <p:spPr>
          <a:xfrm>
            <a:off x="460676" y="270789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9782" y="270211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3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080575" y="3721377"/>
            <a:ext cx="10707708" cy="2764968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77750" y="3852524"/>
            <a:ext cx="1073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</a:rPr>
              <a:t>    </a:t>
            </a:r>
            <a:r>
              <a:rPr lang="en-US" sz="3200" dirty="0" err="1" smtClean="0">
                <a:solidFill>
                  <a:srgbClr val="000066"/>
                </a:solidFill>
              </a:rPr>
              <a:t>Shoir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she’rda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qo‘llagan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rostdan</a:t>
            </a:r>
            <a:r>
              <a:rPr lang="en-US" sz="3200" dirty="0" smtClean="0">
                <a:solidFill>
                  <a:srgbClr val="000066"/>
                </a:solidFill>
              </a:rPr>
              <a:t> ham </a:t>
            </a:r>
            <a:r>
              <a:rPr lang="en-US" sz="3200" dirty="0" err="1">
                <a:solidFill>
                  <a:srgbClr val="000066"/>
                </a:solidFill>
              </a:rPr>
              <a:t>aytib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o‘tilgan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so‘zlardan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hosil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bo‘lgan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</a:rPr>
              <a:t>Masalan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</a:rPr>
              <a:t>sakkizoyoq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kabi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Lekin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bitta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unday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emas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Undagi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qismlarning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bildiradigan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s-ES" sz="3200" dirty="0" smtClean="0">
                <a:solidFill>
                  <a:srgbClr val="000066"/>
                </a:solidFill>
              </a:rPr>
              <a:t>ma’noga </a:t>
            </a:r>
            <a:r>
              <a:rPr lang="es-ES" sz="3200" dirty="0">
                <a:solidFill>
                  <a:srgbClr val="000066"/>
                </a:solidFill>
              </a:rPr>
              <a:t>umuman aloqasi yo‘q. </a:t>
            </a:r>
            <a:r>
              <a:rPr lang="es-ES" sz="3200" dirty="0" smtClean="0">
                <a:solidFill>
                  <a:srgbClr val="000066"/>
                </a:solidFill>
              </a:rPr>
              <a:t>O‘xshashlik esa </a:t>
            </a:r>
            <a:r>
              <a:rPr lang="en-US" sz="3200" dirty="0" err="1" smtClean="0">
                <a:solidFill>
                  <a:srgbClr val="000066"/>
                </a:solidFill>
              </a:rPr>
              <a:t>tasodif</a:t>
            </a:r>
            <a:r>
              <a:rPr lang="en-US" sz="3200" dirty="0">
                <a:solidFill>
                  <a:srgbClr val="000066"/>
                </a:solidFill>
              </a:rPr>
              <a:t>. Bu </a:t>
            </a:r>
            <a:r>
              <a:rPr lang="en-US" sz="3200" dirty="0" err="1">
                <a:solidFill>
                  <a:srgbClr val="000066"/>
                </a:solidFill>
              </a:rPr>
              <a:t>qaysi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4" name="12-конечная звезда 33"/>
          <p:cNvSpPr/>
          <p:nvPr/>
        </p:nvSpPr>
        <p:spPr>
          <a:xfrm>
            <a:off x="424744" y="3737309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3850" y="373152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4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290486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0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9933166" cy="684903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2478" y="988968"/>
            <a:ext cx="1051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66"/>
                </a:solidFill>
              </a:rPr>
              <a:t>She’r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matnida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qaysi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harflar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haqida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aytilgan</a:t>
            </a:r>
            <a:r>
              <a:rPr lang="en-US" sz="4000" dirty="0" smtClean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602906" y="94673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2012" y="94095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50640" y="298245"/>
            <a:ext cx="242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Topshiriq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12-конечная звезда 37"/>
          <p:cNvSpPr/>
          <p:nvPr/>
        </p:nvSpPr>
        <p:spPr>
          <a:xfrm>
            <a:off x="916541" y="326547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26067" y="3259690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S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0" name="12-конечная звезда 39"/>
          <p:cNvSpPr/>
          <p:nvPr/>
        </p:nvSpPr>
        <p:spPr>
          <a:xfrm>
            <a:off x="3179196" y="3223699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65291" y="3217919"/>
            <a:ext cx="723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M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2" name="12-конечная звезда 41"/>
          <p:cNvSpPr/>
          <p:nvPr/>
        </p:nvSpPr>
        <p:spPr>
          <a:xfrm>
            <a:off x="6724791" y="3223699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93440" y="3217919"/>
            <a:ext cx="55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A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4" name="12-конечная звезда 43"/>
          <p:cNvSpPr/>
          <p:nvPr/>
        </p:nvSpPr>
        <p:spPr>
          <a:xfrm>
            <a:off x="8830269" y="312129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039795" y="3115516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S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5952" y="1980783"/>
            <a:ext cx="5072585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</a:rPr>
              <a:t>“</a:t>
            </a:r>
            <a:r>
              <a:rPr lang="en-US" sz="3600" dirty="0" err="1" smtClean="0">
                <a:solidFill>
                  <a:srgbClr val="000066"/>
                </a:solidFill>
              </a:rPr>
              <a:t>So‘z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sehrli</a:t>
            </a:r>
            <a:r>
              <a:rPr lang="en-US" sz="3600" dirty="0" smtClean="0">
                <a:solidFill>
                  <a:srgbClr val="000066"/>
                </a:solidFill>
              </a:rPr>
              <a:t>”, </a:t>
            </a:r>
            <a:r>
              <a:rPr lang="en-US" sz="3600" dirty="0" err="1">
                <a:solidFill>
                  <a:srgbClr val="000066"/>
                </a:solidFill>
              </a:rPr>
              <a:t>deydilar</a:t>
            </a:r>
            <a:r>
              <a:rPr lang="en-US" sz="3600" dirty="0">
                <a:solidFill>
                  <a:srgbClr val="000066"/>
                </a:solidFill>
              </a:rPr>
              <a:t>,</a:t>
            </a:r>
          </a:p>
          <a:p>
            <a:r>
              <a:rPr lang="en-US" sz="3600" dirty="0" err="1" smtClean="0">
                <a:solidFill>
                  <a:srgbClr val="000066"/>
                </a:solidFill>
              </a:rPr>
              <a:t>Demak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tilchi</a:t>
            </a:r>
            <a:r>
              <a:rPr lang="en-US" sz="3600" dirty="0">
                <a:solidFill>
                  <a:srgbClr val="000066"/>
                </a:solidFill>
              </a:rPr>
              <a:t> – </a:t>
            </a:r>
            <a:r>
              <a:rPr lang="en-US" sz="3600" dirty="0" err="1">
                <a:solidFill>
                  <a:srgbClr val="000066"/>
                </a:solidFill>
              </a:rPr>
              <a:t>sehrgar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</a:p>
          <a:p>
            <a:r>
              <a:rPr lang="pt-BR" sz="3600" dirty="0">
                <a:solidFill>
                  <a:srgbClr val="000066"/>
                </a:solidFill>
              </a:rPr>
              <a:t>“S” o‘rniga “M” qo‘ysa,</a:t>
            </a:r>
          </a:p>
          <a:p>
            <a:r>
              <a:rPr lang="en-US" sz="3600" dirty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Sehr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do‘nar</a:t>
            </a:r>
            <a:r>
              <a:rPr lang="en-US" sz="3600" dirty="0">
                <a:solidFill>
                  <a:srgbClr val="000066"/>
                </a:solidFill>
              </a:rPr>
              <a:t> “</a:t>
            </a:r>
            <a:r>
              <a:rPr lang="en-US" sz="3600" dirty="0" err="1">
                <a:solidFill>
                  <a:srgbClr val="000066"/>
                </a:solidFill>
              </a:rPr>
              <a:t>mehr”ga</a:t>
            </a:r>
            <a:r>
              <a:rPr lang="en-US" sz="3600" dirty="0" smtClean="0">
                <a:solidFill>
                  <a:srgbClr val="000066"/>
                </a:solidFill>
              </a:rPr>
              <a:t>.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47025" y="1967134"/>
            <a:ext cx="4512127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A”ni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olib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zumda</a:t>
            </a:r>
            <a:endParaRPr lang="en-US" sz="3600" dirty="0">
              <a:solidFill>
                <a:srgbClr val="000066"/>
              </a:solidFill>
            </a:endParaRPr>
          </a:p>
          <a:p>
            <a:r>
              <a:rPr lang="en-US" sz="3600" dirty="0">
                <a:solidFill>
                  <a:srgbClr val="000066"/>
                </a:solidFill>
              </a:rPr>
              <a:t>“</a:t>
            </a:r>
            <a:r>
              <a:rPr lang="en-US" sz="3600" dirty="0" err="1">
                <a:solidFill>
                  <a:srgbClr val="000066"/>
                </a:solidFill>
              </a:rPr>
              <a:t>Ayoz”ni</a:t>
            </a:r>
            <a:r>
              <a:rPr lang="en-US" sz="3600" dirty="0">
                <a:solidFill>
                  <a:srgbClr val="000066"/>
                </a:solidFill>
              </a:rPr>
              <a:t> “</a:t>
            </a:r>
            <a:r>
              <a:rPr lang="en-US" sz="3600" dirty="0" err="1">
                <a:solidFill>
                  <a:srgbClr val="000066"/>
                </a:solidFill>
              </a:rPr>
              <a:t>yoz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qiladi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</a:p>
          <a:p>
            <a:r>
              <a:rPr lang="en-US" sz="3600" dirty="0">
                <a:solidFill>
                  <a:srgbClr val="000066"/>
                </a:solidFill>
              </a:rPr>
              <a:t>“Oz” </a:t>
            </a:r>
            <a:r>
              <a:rPr lang="en-US" sz="3600" dirty="0" err="1">
                <a:solidFill>
                  <a:srgbClr val="000066"/>
                </a:solidFill>
              </a:rPr>
              <a:t>oldiga</a:t>
            </a:r>
            <a:r>
              <a:rPr lang="en-US" sz="3600" dirty="0">
                <a:solidFill>
                  <a:srgbClr val="000066"/>
                </a:solidFill>
              </a:rPr>
              <a:t> “S” </a:t>
            </a:r>
            <a:r>
              <a:rPr lang="en-US" sz="3600" dirty="0" err="1">
                <a:solidFill>
                  <a:srgbClr val="000066"/>
                </a:solidFill>
              </a:rPr>
              <a:t>yozib</a:t>
            </a:r>
            <a:r>
              <a:rPr lang="en-US" sz="3600" dirty="0">
                <a:solidFill>
                  <a:srgbClr val="000066"/>
                </a:solidFill>
              </a:rPr>
              <a:t>,</a:t>
            </a:r>
          </a:p>
          <a:p>
            <a:r>
              <a:rPr lang="en-US" sz="3600" dirty="0" err="1">
                <a:solidFill>
                  <a:srgbClr val="000066"/>
                </a:solidFill>
              </a:rPr>
              <a:t>Ajoyib</a:t>
            </a:r>
            <a:r>
              <a:rPr lang="en-US" sz="3600" dirty="0">
                <a:solidFill>
                  <a:srgbClr val="000066"/>
                </a:solidFill>
              </a:rPr>
              <a:t> “</a:t>
            </a:r>
            <a:r>
              <a:rPr lang="en-US" sz="3600" dirty="0" err="1">
                <a:solidFill>
                  <a:srgbClr val="000066"/>
                </a:solidFill>
              </a:rPr>
              <a:t>soz</a:t>
            </a:r>
            <a:r>
              <a:rPr lang="en-US" sz="3600" dirty="0">
                <a:solidFill>
                  <a:srgbClr val="000066"/>
                </a:solidFill>
              </a:rPr>
              <a:t>” </a:t>
            </a:r>
            <a:r>
              <a:rPr lang="en-US" sz="3600" dirty="0" err="1">
                <a:solidFill>
                  <a:srgbClr val="000066"/>
                </a:solidFill>
              </a:rPr>
              <a:t>qiladi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5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9" y="-67009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723" y="271037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0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7055" y="1050878"/>
            <a:ext cx="10356246" cy="1160059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1863" y="919442"/>
            <a:ext cx="10516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66"/>
                </a:solidFill>
              </a:rPr>
              <a:t>Shu </a:t>
            </a:r>
            <a:r>
              <a:rPr lang="en-US" sz="4000" dirty="0" err="1" smtClean="0">
                <a:solidFill>
                  <a:srgbClr val="000066"/>
                </a:solidFill>
              </a:rPr>
              <a:t>harflar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ishtirokida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qaysi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so‘zlarda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o‘zgarish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hosil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bo‘ldi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602906" y="94673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2012" y="94095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50639" y="298245"/>
            <a:ext cx="1023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Topshiriq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12-конечная звезда 37"/>
          <p:cNvSpPr/>
          <p:nvPr/>
        </p:nvSpPr>
        <p:spPr>
          <a:xfrm>
            <a:off x="1323411" y="221093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32937" y="2205157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S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0" name="12-конечная звезда 39"/>
          <p:cNvSpPr/>
          <p:nvPr/>
        </p:nvSpPr>
        <p:spPr>
          <a:xfrm>
            <a:off x="3902471" y="218414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88566" y="2178366"/>
            <a:ext cx="723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M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2" name="12-конечная звезда 41"/>
          <p:cNvSpPr/>
          <p:nvPr/>
        </p:nvSpPr>
        <p:spPr>
          <a:xfrm>
            <a:off x="6445707" y="218545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614356" y="2179677"/>
            <a:ext cx="558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A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44" name="12-конечная звезда 43"/>
          <p:cNvSpPr/>
          <p:nvPr/>
        </p:nvSpPr>
        <p:spPr>
          <a:xfrm>
            <a:off x="8830268" y="2177277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039794" y="2171497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S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2012" y="3136950"/>
            <a:ext cx="2702497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“</a:t>
            </a:r>
            <a:r>
              <a:rPr lang="en-US" sz="4400" b="1" dirty="0" err="1">
                <a:solidFill>
                  <a:srgbClr val="7030A0"/>
                </a:solidFill>
              </a:rPr>
              <a:t>S</a:t>
            </a:r>
            <a:r>
              <a:rPr lang="en-US" sz="4400" b="1" dirty="0" err="1" smtClean="0">
                <a:solidFill>
                  <a:srgbClr val="7030A0"/>
                </a:solidFill>
              </a:rPr>
              <a:t>ehr</a:t>
            </a:r>
            <a:r>
              <a:rPr lang="en-US" sz="4400" b="1" dirty="0" smtClean="0">
                <a:solidFill>
                  <a:srgbClr val="7030A0"/>
                </a:solidFill>
              </a:rPr>
              <a:t>”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6296" y="5577744"/>
            <a:ext cx="2137268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“</a:t>
            </a:r>
            <a:r>
              <a:rPr lang="en-US" sz="4400" b="1" dirty="0" err="1">
                <a:solidFill>
                  <a:srgbClr val="006600"/>
                </a:solidFill>
              </a:rPr>
              <a:t>S</a:t>
            </a:r>
            <a:r>
              <a:rPr lang="en-US" sz="4400" b="1" dirty="0" err="1" smtClean="0">
                <a:solidFill>
                  <a:srgbClr val="006600"/>
                </a:solidFill>
              </a:rPr>
              <a:t>oz</a:t>
            </a:r>
            <a:r>
              <a:rPr lang="en-US" sz="4400" b="1" dirty="0" smtClean="0">
                <a:solidFill>
                  <a:srgbClr val="006600"/>
                </a:solidFill>
              </a:rPr>
              <a:t>”</a:t>
            </a:r>
            <a:endParaRPr lang="en-US" sz="4400" b="1" dirty="0">
              <a:solidFill>
                <a:srgbClr val="00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4255" y="3762014"/>
            <a:ext cx="2943679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“</a:t>
            </a:r>
            <a:r>
              <a:rPr lang="en-US" sz="4400" b="1" dirty="0" err="1">
                <a:solidFill>
                  <a:srgbClr val="C00000"/>
                </a:solidFill>
              </a:rPr>
              <a:t>M</a:t>
            </a:r>
            <a:r>
              <a:rPr lang="en-US" sz="4400" b="1" dirty="0" err="1" smtClean="0">
                <a:solidFill>
                  <a:srgbClr val="C00000"/>
                </a:solidFill>
              </a:rPr>
              <a:t>ehr</a:t>
            </a:r>
            <a:r>
              <a:rPr lang="en-US" sz="4400" b="1" dirty="0" smtClean="0">
                <a:solidFill>
                  <a:srgbClr val="C00000"/>
                </a:solidFill>
              </a:rPr>
              <a:t>”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8874" y="4392508"/>
            <a:ext cx="2596391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“</a:t>
            </a:r>
            <a:r>
              <a:rPr lang="en-US" sz="4400" b="1" dirty="0" err="1" smtClean="0">
                <a:solidFill>
                  <a:srgbClr val="0070C0"/>
                </a:solidFill>
              </a:rPr>
              <a:t>Ayoz</a:t>
            </a:r>
            <a:r>
              <a:rPr lang="en-US" sz="4400" b="1" dirty="0" smtClean="0">
                <a:solidFill>
                  <a:srgbClr val="0070C0"/>
                </a:solidFill>
              </a:rPr>
              <a:t>”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72183" y="4972564"/>
            <a:ext cx="2073524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</a:rPr>
              <a:t>Yoz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6893439" y="2967417"/>
            <a:ext cx="2970314" cy="3439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1809650" cy="139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30905" y="1046746"/>
            <a:ext cx="9182337" cy="64633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0988" y="1046747"/>
            <a:ext cx="911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She’rda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yashiringan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qo‘shma</a:t>
            </a:r>
            <a:r>
              <a:rPr lang="en-US" sz="3600" dirty="0">
                <a:solidFill>
                  <a:srgbClr val="000066"/>
                </a:solidFill>
              </a:rPr>
              <a:t> so ‘</a:t>
            </a:r>
            <a:r>
              <a:rPr lang="en-US" sz="3600" dirty="0" err="1">
                <a:solidFill>
                  <a:srgbClr val="000066"/>
                </a:solidFill>
              </a:rPr>
              <a:t>zlarni</a:t>
            </a:r>
            <a:r>
              <a:rPr lang="en-US" sz="3600" dirty="0">
                <a:solidFill>
                  <a:srgbClr val="000066"/>
                </a:solidFill>
              </a:rPr>
              <a:t> toping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8914866" y="3101564"/>
            <a:ext cx="2739657" cy="317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603108" y="2029023"/>
            <a:ext cx="5218965" cy="1778702"/>
          </a:xfrm>
          <a:prstGeom prst="verticalScroll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4825" y="2318209"/>
            <a:ext cx="4254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Uchiradi</a:t>
            </a:r>
            <a:r>
              <a:rPr lang="en-US" sz="3600" b="1" dirty="0">
                <a:solidFill>
                  <a:srgbClr val="000066"/>
                </a:solidFill>
              </a:rPr>
              <a:t> «</a:t>
            </a:r>
            <a:r>
              <a:rPr lang="en-US" sz="3600" b="1" dirty="0" err="1">
                <a:solidFill>
                  <a:srgbClr val="000066"/>
                </a:solidFill>
              </a:rPr>
              <a:t>qovoq»ni</a:t>
            </a:r>
            <a:r>
              <a:rPr lang="en-US" sz="3600" b="1" dirty="0">
                <a:solidFill>
                  <a:srgbClr val="000066"/>
                </a:solidFill>
              </a:rPr>
              <a:t>  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>
                <a:solidFill>
                  <a:srgbClr val="000066"/>
                </a:solidFill>
              </a:rPr>
              <a:t>«Ari» </a:t>
            </a:r>
            <a:r>
              <a:rPr lang="en-US" sz="3600" b="1" dirty="0" err="1">
                <a:solidFill>
                  <a:srgbClr val="000066"/>
                </a:solidFill>
              </a:rPr>
              <a:t>qoʻyib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yoniga</a:t>
            </a:r>
            <a:r>
              <a:rPr lang="en-US" sz="3600" b="1" dirty="0" smtClean="0">
                <a:solidFill>
                  <a:srgbClr val="000066"/>
                </a:solidFill>
              </a:rPr>
              <a:t>,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544302" y="4115522"/>
            <a:ext cx="5312813" cy="1778702"/>
          </a:xfrm>
          <a:prstGeom prst="verticalScroll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6019" y="4404708"/>
            <a:ext cx="5070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Yurgizadi</a:t>
            </a:r>
            <a:r>
              <a:rPr lang="en-US" sz="3600" b="1" dirty="0">
                <a:solidFill>
                  <a:srgbClr val="000066"/>
                </a:solidFill>
              </a:rPr>
              <a:t> «</a:t>
            </a:r>
            <a:r>
              <a:rPr lang="en-US" sz="3600" b="1" dirty="0" err="1">
                <a:solidFill>
                  <a:srgbClr val="000066"/>
                </a:solidFill>
              </a:rPr>
              <a:t>oyoq»ni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 err="1">
                <a:solidFill>
                  <a:srgbClr val="000066"/>
                </a:solidFill>
              </a:rPr>
              <a:t>Qoʻshib</a:t>
            </a:r>
            <a:r>
              <a:rPr lang="en-US" sz="3600" b="1" dirty="0">
                <a:solidFill>
                  <a:srgbClr val="000066"/>
                </a:solidFill>
              </a:rPr>
              <a:t> «</a:t>
            </a:r>
            <a:r>
              <a:rPr lang="en-US" sz="3600" b="1" dirty="0" err="1">
                <a:solidFill>
                  <a:srgbClr val="000066"/>
                </a:solidFill>
              </a:rPr>
              <a:t>sakkiz</a:t>
            </a:r>
            <a:r>
              <a:rPr lang="en-US" sz="3600" b="1" dirty="0">
                <a:solidFill>
                  <a:srgbClr val="000066"/>
                </a:solidFill>
              </a:rPr>
              <a:t>» </a:t>
            </a:r>
            <a:r>
              <a:rPr lang="en-US" sz="3600" b="1" dirty="0" err="1">
                <a:solidFill>
                  <a:srgbClr val="000066"/>
                </a:solidFill>
              </a:rPr>
              <a:t>soniga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36943" y="2470245"/>
            <a:ext cx="2515738" cy="631319"/>
          </a:xfrm>
          <a:prstGeom prst="wedgeRoundRectCallout">
            <a:avLst>
              <a:gd name="adj1" fmla="val -72913"/>
              <a:gd name="adj2" fmla="val 4952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18521" y="2423923"/>
            <a:ext cx="2234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q</a:t>
            </a:r>
            <a:r>
              <a:rPr lang="en-US" sz="3600" b="1" dirty="0" err="1" smtClean="0">
                <a:solidFill>
                  <a:srgbClr val="FF0000"/>
                </a:solidFill>
              </a:rPr>
              <a:t>ovoq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ari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247655" y="4589480"/>
            <a:ext cx="2515738" cy="631319"/>
          </a:xfrm>
          <a:prstGeom prst="wedgeRoundRectCallout">
            <a:avLst>
              <a:gd name="adj1" fmla="val -72913"/>
              <a:gd name="adj2" fmla="val 4952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47655" y="4543158"/>
            <a:ext cx="2515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sakkizoyoq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1809650" cy="139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30905" y="1046746"/>
            <a:ext cx="9182337" cy="64633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00988" y="1046747"/>
            <a:ext cx="911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</a:rPr>
              <a:t>She’rda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yashiringan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qo‘shma</a:t>
            </a:r>
            <a:r>
              <a:rPr lang="en-US" sz="3600" dirty="0">
                <a:solidFill>
                  <a:srgbClr val="000066"/>
                </a:solidFill>
              </a:rPr>
              <a:t> so ‘</a:t>
            </a:r>
            <a:r>
              <a:rPr lang="en-US" sz="3600" dirty="0" err="1">
                <a:solidFill>
                  <a:srgbClr val="000066"/>
                </a:solidFill>
              </a:rPr>
              <a:t>zlarni</a:t>
            </a:r>
            <a:r>
              <a:rPr lang="en-US" sz="3600" dirty="0">
                <a:solidFill>
                  <a:srgbClr val="000066"/>
                </a:solidFill>
              </a:rPr>
              <a:t> toping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8914866" y="3101564"/>
            <a:ext cx="2739657" cy="317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603108" y="2029023"/>
            <a:ext cx="5218965" cy="1778702"/>
          </a:xfrm>
          <a:prstGeom prst="verticalScroll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4825" y="2181729"/>
            <a:ext cx="46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Turli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gullar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koʻp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r>
              <a:rPr lang="en-US" sz="3600" b="1" dirty="0" err="1">
                <a:solidFill>
                  <a:srgbClr val="000066"/>
                </a:solidFill>
              </a:rPr>
              <a:t>biroq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>
                <a:solidFill>
                  <a:srgbClr val="000066"/>
                </a:solidFill>
              </a:rPr>
              <a:t>«</a:t>
            </a:r>
            <a:r>
              <a:rPr lang="en-US" sz="3600" b="1" dirty="0" err="1">
                <a:solidFill>
                  <a:srgbClr val="000066"/>
                </a:solidFill>
              </a:rPr>
              <a:t>Karnay»ni</a:t>
            </a:r>
            <a:r>
              <a:rPr lang="en-US" sz="3600" b="1" dirty="0">
                <a:solidFill>
                  <a:srgbClr val="000066"/>
                </a:solidFill>
              </a:rPr>
              <a:t> ham «</a:t>
            </a:r>
            <a:r>
              <a:rPr lang="en-US" sz="3600" b="1" dirty="0" err="1">
                <a:solidFill>
                  <a:srgbClr val="000066"/>
                </a:solidFill>
              </a:rPr>
              <a:t>gul</a:t>
            </a:r>
            <a:r>
              <a:rPr lang="en-US" sz="3600" b="1" dirty="0">
                <a:solidFill>
                  <a:srgbClr val="000066"/>
                </a:solidFill>
              </a:rPr>
              <a:t>» </a:t>
            </a:r>
            <a:r>
              <a:rPr lang="en-US" sz="3600" b="1" dirty="0" err="1">
                <a:solidFill>
                  <a:srgbClr val="000066"/>
                </a:solidFill>
              </a:rPr>
              <a:t>qilar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544302" y="4115522"/>
            <a:ext cx="5312813" cy="1778702"/>
          </a:xfrm>
          <a:prstGeom prst="verticalScroll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6019" y="4404708"/>
            <a:ext cx="5070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Tartib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yuring</a:t>
            </a:r>
            <a:r>
              <a:rPr lang="en-US" sz="3600" b="1" dirty="0">
                <a:solidFill>
                  <a:srgbClr val="000066"/>
                </a:solidFill>
              </a:rPr>
              <a:t> deb, </a:t>
            </a:r>
            <a:endParaRPr lang="ru-RU" sz="3600" b="1" dirty="0">
              <a:solidFill>
                <a:srgbClr val="000066"/>
              </a:solidFill>
            </a:endParaRPr>
          </a:p>
          <a:p>
            <a:r>
              <a:rPr lang="en-US" sz="3600" b="1" dirty="0">
                <a:solidFill>
                  <a:srgbClr val="000066"/>
                </a:solidFill>
              </a:rPr>
              <a:t>«</a:t>
            </a:r>
            <a:r>
              <a:rPr lang="en-US" sz="3600" b="1" dirty="0" err="1">
                <a:solidFill>
                  <a:srgbClr val="000066"/>
                </a:solidFill>
              </a:rPr>
              <a:t>Yo'l»larga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chiroq</a:t>
            </a:r>
            <a:r>
              <a:rPr lang="en-US" sz="3600" b="1" dirty="0">
                <a:solidFill>
                  <a:srgbClr val="000066"/>
                </a:solidFill>
              </a:rPr>
              <a:t>» </a:t>
            </a:r>
            <a:r>
              <a:rPr lang="en-US" sz="3600" b="1" dirty="0" err="1">
                <a:solidFill>
                  <a:srgbClr val="000066"/>
                </a:solidFill>
              </a:rPr>
              <a:t>ilar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36943" y="2470245"/>
            <a:ext cx="2515738" cy="631319"/>
          </a:xfrm>
          <a:prstGeom prst="wedgeRoundRectCallout">
            <a:avLst>
              <a:gd name="adj1" fmla="val -72913"/>
              <a:gd name="adj2" fmla="val 4952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6633" y="2423923"/>
            <a:ext cx="2234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karnaygul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6247655" y="4589480"/>
            <a:ext cx="2515738" cy="631319"/>
          </a:xfrm>
          <a:prstGeom prst="wedgeRoundRectCallout">
            <a:avLst>
              <a:gd name="adj1" fmla="val -72913"/>
              <a:gd name="adj2" fmla="val 4952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43191" y="4543158"/>
            <a:ext cx="2515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yo‘l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chiroq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19691</TotalTime>
  <Words>417</Words>
  <Application>Microsoft Office PowerPoint</Application>
  <PresentationFormat>Произвольный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1790</cp:revision>
  <dcterms:created xsi:type="dcterms:W3CDTF">2020-04-19T11:34:46Z</dcterms:created>
  <dcterms:modified xsi:type="dcterms:W3CDTF">2021-12-29T11:20:16Z</dcterms:modified>
</cp:coreProperties>
</file>