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892" r:id="rId3"/>
    <p:sldId id="344" r:id="rId4"/>
    <p:sldId id="901" r:id="rId5"/>
    <p:sldId id="911" r:id="rId6"/>
    <p:sldId id="912" r:id="rId7"/>
    <p:sldId id="896" r:id="rId8"/>
    <p:sldId id="894" r:id="rId9"/>
    <p:sldId id="883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66"/>
    <a:srgbClr val="0807E3"/>
    <a:srgbClr val="FFCCFF"/>
    <a:srgbClr val="99FFCC"/>
    <a:srgbClr val="FF00FF"/>
    <a:srgbClr val="FFFF66"/>
    <a:srgbClr val="FF99FF"/>
    <a:srgbClr val="99CC0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 flipH="1">
            <a:off x="476827" y="776313"/>
            <a:ext cx="4180734" cy="51179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077550" y="619988"/>
            <a:ext cx="6155503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400" b="1" dirty="0" smtClean="0">
                <a:solidFill>
                  <a:srgbClr val="006600"/>
                </a:solidFill>
              </a:rPr>
              <a:t>SO‘ZNI </a:t>
            </a:r>
            <a:r>
              <a:rPr lang="en-US" sz="4400" b="1" dirty="0">
                <a:solidFill>
                  <a:srgbClr val="006600"/>
                </a:solidFill>
              </a:rPr>
              <a:t>TOPIB ISHLATING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61224" y="2861754"/>
            <a:ext cx="54293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807E3"/>
                </a:solidFill>
              </a:rPr>
              <a:t>Mavzu</a:t>
            </a:r>
            <a:r>
              <a:rPr lang="en-US" sz="4400" b="1" dirty="0" smtClean="0">
                <a:solidFill>
                  <a:srgbClr val="0807E3"/>
                </a:solidFill>
              </a:rPr>
              <a:t>: </a:t>
            </a:r>
            <a:r>
              <a:rPr lang="en-US" sz="4400" b="1" dirty="0" err="1" smtClean="0">
                <a:solidFill>
                  <a:srgbClr val="0807E3"/>
                </a:solidFill>
              </a:rPr>
              <a:t>So‘zning</a:t>
            </a:r>
            <a:r>
              <a:rPr lang="en-US" sz="4400" b="1" dirty="0" smtClean="0">
                <a:solidFill>
                  <a:srgbClr val="0807E3"/>
                </a:solidFill>
              </a:rPr>
              <a:t> </a:t>
            </a:r>
            <a:r>
              <a:rPr lang="en-US" sz="4400" b="1" dirty="0" smtClean="0">
                <a:solidFill>
                  <a:srgbClr val="0807E3"/>
                </a:solidFill>
              </a:rPr>
              <a:t> </a:t>
            </a:r>
            <a:r>
              <a:rPr lang="en-US" sz="4400" b="1" dirty="0" err="1" smtClean="0">
                <a:solidFill>
                  <a:srgbClr val="0807E3"/>
                </a:solidFill>
              </a:rPr>
              <a:t>ta’mi</a:t>
            </a:r>
            <a:endParaRPr lang="ru-RU" sz="4400" dirty="0">
              <a:solidFill>
                <a:srgbClr val="0807E3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73755" y="3631195"/>
            <a:ext cx="35307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6600"/>
                </a:solidFill>
              </a:rPr>
              <a:t>Abdurahmon</a:t>
            </a:r>
            <a:r>
              <a:rPr lang="en-US" sz="3200" b="1" dirty="0">
                <a:solidFill>
                  <a:srgbClr val="006600"/>
                </a:solidFill>
              </a:rPr>
              <a:t> Akbar</a:t>
            </a:r>
            <a:endParaRPr lang="ru-RU" sz="32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0"/>
            <a:ext cx="1392072" cy="1680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556698" y="1594831"/>
            <a:ext cx="107702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0066"/>
                </a:solidFill>
              </a:rPr>
              <a:t>        </a:t>
            </a:r>
            <a:r>
              <a:rPr lang="en-US" sz="3600" dirty="0" err="1">
                <a:solidFill>
                  <a:srgbClr val="000066"/>
                </a:solidFill>
              </a:rPr>
              <a:t>So‘zning</a:t>
            </a:r>
            <a:r>
              <a:rPr lang="en-US" sz="3600" dirty="0">
                <a:solidFill>
                  <a:srgbClr val="000066"/>
                </a:solidFill>
              </a:rPr>
              <a:t> ham </a:t>
            </a:r>
            <a:r>
              <a:rPr lang="en-US" sz="3600" dirty="0" err="1">
                <a:solidFill>
                  <a:srgbClr val="000066"/>
                </a:solidFill>
              </a:rPr>
              <a:t>mazasi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ta’mi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bo‘ladimi</a:t>
            </a:r>
            <a:r>
              <a:rPr lang="en-US" sz="3600" dirty="0">
                <a:solidFill>
                  <a:srgbClr val="000066"/>
                </a:solidFill>
              </a:rPr>
              <a:t>? U </a:t>
            </a:r>
            <a:r>
              <a:rPr lang="en-US" sz="3600" dirty="0" err="1">
                <a:solidFill>
                  <a:srgbClr val="000066"/>
                </a:solidFill>
              </a:rPr>
              <a:t>axir</a:t>
            </a:r>
            <a:r>
              <a:rPr lang="en-US" sz="3600" dirty="0">
                <a:solidFill>
                  <a:srgbClr val="000066"/>
                </a:solidFill>
              </a:rPr>
              <a:t> non </a:t>
            </a:r>
            <a:r>
              <a:rPr lang="en-US" sz="3600" dirty="0" err="1">
                <a:solidFill>
                  <a:srgbClr val="000066"/>
                </a:solidFill>
              </a:rPr>
              <a:t>emas-ku</a:t>
            </a:r>
            <a:r>
              <a:rPr lang="en-US" sz="3600" dirty="0" smtClean="0">
                <a:solidFill>
                  <a:srgbClr val="000066"/>
                </a:solidFill>
              </a:rPr>
              <a:t>... </a:t>
            </a:r>
            <a:r>
              <a:rPr lang="en-US" sz="3600" dirty="0" err="1" smtClean="0">
                <a:solidFill>
                  <a:srgbClr val="000066"/>
                </a:solidFill>
              </a:rPr>
              <a:t>yeyilsa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yoki</a:t>
            </a:r>
            <a:r>
              <a:rPr lang="en-US" sz="3600" dirty="0">
                <a:solidFill>
                  <a:srgbClr val="000066"/>
                </a:solidFill>
              </a:rPr>
              <a:t> choy </a:t>
            </a:r>
            <a:r>
              <a:rPr lang="en-US" sz="3600" dirty="0" err="1">
                <a:solidFill>
                  <a:srgbClr val="000066"/>
                </a:solidFill>
              </a:rPr>
              <a:t>kabi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ichilsa</a:t>
            </a:r>
            <a:r>
              <a:rPr lang="en-US" sz="3600" dirty="0" smtClean="0">
                <a:solidFill>
                  <a:srgbClr val="000066"/>
                </a:solidFill>
              </a:rPr>
              <a:t>? </a:t>
            </a:r>
            <a:r>
              <a:rPr lang="en-US" sz="3600" dirty="0" err="1" smtClean="0">
                <a:solidFill>
                  <a:srgbClr val="000066"/>
                </a:solidFill>
              </a:rPr>
              <a:t>Hatto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so‘zni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ko‘rib</a:t>
            </a:r>
            <a:r>
              <a:rPr lang="en-US" sz="3600" dirty="0">
                <a:solidFill>
                  <a:srgbClr val="000066"/>
                </a:solidFill>
              </a:rPr>
              <a:t> ham </a:t>
            </a:r>
            <a:r>
              <a:rPr lang="en-US" sz="3600" dirty="0" err="1" smtClean="0">
                <a:solidFill>
                  <a:srgbClr val="000066"/>
                </a:solidFill>
              </a:rPr>
              <a:t>bo‘lmaydiku</a:t>
            </a:r>
            <a:r>
              <a:rPr lang="en-US" sz="3600" dirty="0" smtClean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deyayotgandirsiz</a:t>
            </a:r>
            <a:r>
              <a:rPr lang="en-US" sz="3600" dirty="0" smtClean="0">
                <a:solidFill>
                  <a:srgbClr val="000066"/>
                </a:solidFill>
              </a:rPr>
              <a:t>.</a:t>
            </a:r>
          </a:p>
          <a:p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So‘zning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ta’mi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deyilganda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ma’nosi</a:t>
            </a:r>
            <a:r>
              <a:rPr lang="en-US" sz="3600" dirty="0" smtClean="0">
                <a:solidFill>
                  <a:srgbClr val="000066"/>
                </a:solidFill>
              </a:rPr>
              <a:t>-</a:t>
            </a:r>
          </a:p>
          <a:p>
            <a:r>
              <a:rPr lang="en-US" sz="3600" dirty="0" err="1" smtClean="0">
                <a:solidFill>
                  <a:srgbClr val="000066"/>
                </a:solidFill>
              </a:rPr>
              <a:t>dagi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nozik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tomonlari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nazarda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tutiladi</a:t>
            </a:r>
            <a:r>
              <a:rPr lang="en-US" sz="3600" dirty="0" smtClean="0">
                <a:solidFill>
                  <a:srgbClr val="000066"/>
                </a:solidFill>
              </a:rPr>
              <a:t>. </a:t>
            </a:r>
          </a:p>
          <a:p>
            <a:r>
              <a:rPr lang="de-DE" sz="3600" dirty="0" err="1" smtClean="0">
                <a:solidFill>
                  <a:srgbClr val="000066"/>
                </a:solidFill>
              </a:rPr>
              <a:t>Buni</a:t>
            </a:r>
            <a:r>
              <a:rPr lang="de-DE" sz="3600" dirty="0" smtClean="0">
                <a:solidFill>
                  <a:srgbClr val="000066"/>
                </a:solidFill>
              </a:rPr>
              <a:t> </a:t>
            </a:r>
            <a:r>
              <a:rPr lang="de-DE" sz="3600" dirty="0" err="1">
                <a:solidFill>
                  <a:srgbClr val="000066"/>
                </a:solidFill>
              </a:rPr>
              <a:t>she’rga</a:t>
            </a:r>
            <a:r>
              <a:rPr lang="de-DE" sz="3600" dirty="0">
                <a:solidFill>
                  <a:srgbClr val="000066"/>
                </a:solidFill>
              </a:rPr>
              <a:t> </a:t>
            </a:r>
            <a:r>
              <a:rPr lang="de-DE" sz="3600" dirty="0" err="1">
                <a:solidFill>
                  <a:srgbClr val="000066"/>
                </a:solidFill>
              </a:rPr>
              <a:t>so‘z</a:t>
            </a:r>
            <a:r>
              <a:rPr lang="de-DE" sz="3600" dirty="0">
                <a:solidFill>
                  <a:srgbClr val="000066"/>
                </a:solidFill>
              </a:rPr>
              <a:t> </a:t>
            </a:r>
            <a:r>
              <a:rPr lang="de-DE" sz="3600" dirty="0" err="1">
                <a:solidFill>
                  <a:srgbClr val="000066"/>
                </a:solidFill>
              </a:rPr>
              <a:t>tanlash</a:t>
            </a:r>
            <a:r>
              <a:rPr lang="de-DE" sz="3600" dirty="0">
                <a:solidFill>
                  <a:srgbClr val="000066"/>
                </a:solidFill>
              </a:rPr>
              <a:t> </a:t>
            </a:r>
            <a:r>
              <a:rPr lang="de-DE" sz="3600" dirty="0" err="1">
                <a:solidFill>
                  <a:srgbClr val="000066"/>
                </a:solidFill>
              </a:rPr>
              <a:t>misolida</a:t>
            </a:r>
            <a:endParaRPr lang="de-DE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tushuntirib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beraman</a:t>
            </a:r>
            <a:r>
              <a:rPr lang="en-US" sz="3600" dirty="0" smtClean="0">
                <a:solidFill>
                  <a:srgbClr val="000066"/>
                </a:solidFill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</a:rPr>
              <a:t>Deylik</a:t>
            </a:r>
            <a:r>
              <a:rPr lang="en-US" sz="3600" dirty="0">
                <a:solidFill>
                  <a:srgbClr val="000066"/>
                </a:solidFill>
              </a:rPr>
              <a:t>, “Tong” </a:t>
            </a: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err="1" smtClean="0">
                <a:solidFill>
                  <a:srgbClr val="000066"/>
                </a:solidFill>
              </a:rPr>
              <a:t>haqida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shunday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satrlarni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o‘qidik</a:t>
            </a:r>
            <a:r>
              <a:rPr lang="en-US" sz="3600" dirty="0">
                <a:solidFill>
                  <a:srgbClr val="000066"/>
                </a:solidFill>
              </a:rPr>
              <a:t>: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8" t="28731" r="33241" b="61381"/>
          <a:stretch/>
        </p:blipFill>
        <p:spPr bwMode="auto">
          <a:xfrm>
            <a:off x="1603905" y="390317"/>
            <a:ext cx="6430872" cy="107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47212" y="920782"/>
            <a:ext cx="35307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006600"/>
                </a:solidFill>
              </a:rPr>
              <a:t>Abdurahmon</a:t>
            </a:r>
            <a:r>
              <a:rPr lang="en-US" sz="3200" b="1" dirty="0">
                <a:solidFill>
                  <a:srgbClr val="006600"/>
                </a:solidFill>
              </a:rPr>
              <a:t> Akbar</a:t>
            </a:r>
            <a:endParaRPr lang="ru-RU" sz="3200" b="1" dirty="0">
              <a:solidFill>
                <a:srgbClr val="00660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>
            <a:off x="8535470" y="2797791"/>
            <a:ext cx="3105418" cy="3414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65024" y="2516027"/>
            <a:ext cx="111859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</a:rPr>
              <a:t>Mana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shu</a:t>
            </a:r>
            <a:r>
              <a:rPr lang="en-US" sz="3600" dirty="0">
                <a:solidFill>
                  <a:srgbClr val="000066"/>
                </a:solidFill>
              </a:rPr>
              <a:t> “</a:t>
            </a:r>
            <a:r>
              <a:rPr lang="en-US" sz="3600" dirty="0" err="1">
                <a:solidFill>
                  <a:srgbClr val="000066"/>
                </a:solidFill>
              </a:rPr>
              <a:t>to‘rtlik”ni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ya’ni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fikrni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ko‘ngilga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yaqinlashtirish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oddiy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so‘zlarni</a:t>
            </a:r>
            <a:r>
              <a:rPr lang="en-US" sz="3600" dirty="0">
                <a:solidFill>
                  <a:srgbClr val="000066"/>
                </a:solidFill>
              </a:rPr>
              <a:t> (</a:t>
            </a:r>
            <a:r>
              <a:rPr lang="en-US" sz="3600" dirty="0" err="1">
                <a:solidFill>
                  <a:srgbClr val="000066"/>
                </a:solidFill>
              </a:rPr>
              <a:t>shu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o‘rin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) “</a:t>
            </a:r>
            <a:r>
              <a:rPr lang="en-US" sz="3600" dirty="0" err="1">
                <a:solidFill>
                  <a:srgbClr val="000066"/>
                </a:solidFill>
              </a:rPr>
              <a:t>ta’mli</a:t>
            </a:r>
            <a:r>
              <a:rPr lang="en-US" sz="3600" dirty="0">
                <a:solidFill>
                  <a:srgbClr val="000066"/>
                </a:solidFill>
              </a:rPr>
              <a:t>” </a:t>
            </a:r>
            <a:r>
              <a:rPr lang="en-US" sz="3600" dirty="0" err="1">
                <a:solidFill>
                  <a:srgbClr val="000066"/>
                </a:solidFill>
              </a:rPr>
              <a:t>so‘zlarga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almashtiramiz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</a:rPr>
              <a:t>Masalan</a:t>
            </a:r>
            <a:r>
              <a:rPr lang="en-US" sz="3600" dirty="0" smtClean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mana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bunday</a:t>
            </a:r>
            <a:r>
              <a:rPr lang="en-US" sz="3600" dirty="0" smtClean="0">
                <a:solidFill>
                  <a:srgbClr val="000066"/>
                </a:solidFill>
              </a:rPr>
              <a:t>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6050" y="345078"/>
            <a:ext cx="52756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Quyosh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osmonga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chiqdi</a:t>
            </a:r>
            <a:r>
              <a:rPr lang="en-US" sz="3600" b="1" dirty="0">
                <a:solidFill>
                  <a:srgbClr val="000066"/>
                </a:solidFill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</a:rPr>
              <a:t>Qushlar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sayray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boshladi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</a:p>
          <a:p>
            <a:r>
              <a:rPr lang="en-US" sz="3600" b="1" dirty="0" err="1">
                <a:solidFill>
                  <a:srgbClr val="000066"/>
                </a:solidFill>
              </a:rPr>
              <a:t>Teraklar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tebranishdi</a:t>
            </a:r>
            <a:r>
              <a:rPr lang="en-US" sz="3600" b="1" dirty="0">
                <a:solidFill>
                  <a:srgbClr val="000066"/>
                </a:solidFill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</a:rPr>
              <a:t>Gullarga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shabnam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tushdi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76994" y="4135370"/>
            <a:ext cx="54128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Quyosh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kuldi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osmonda</a:t>
            </a:r>
            <a:r>
              <a:rPr lang="en-US" sz="3600" b="1" dirty="0" smtClean="0">
                <a:solidFill>
                  <a:srgbClr val="000066"/>
                </a:solidFill>
              </a:rPr>
              <a:t>,</a:t>
            </a:r>
            <a:endParaRPr lang="en-US" sz="3600" b="1" dirty="0">
              <a:solidFill>
                <a:srgbClr val="000066"/>
              </a:solidFill>
            </a:endParaRPr>
          </a:p>
          <a:p>
            <a:r>
              <a:rPr lang="en-US" sz="3600" b="1" dirty="0" err="1">
                <a:solidFill>
                  <a:srgbClr val="000066"/>
                </a:solidFill>
              </a:rPr>
              <a:t>Qushlar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kuylay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boshladi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</a:p>
          <a:p>
            <a:r>
              <a:rPr lang="en-US" sz="3600" b="1" dirty="0" err="1">
                <a:solidFill>
                  <a:srgbClr val="000066"/>
                </a:solidFill>
              </a:rPr>
              <a:t>Qarsak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chaldi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teraklar</a:t>
            </a:r>
            <a:r>
              <a:rPr lang="en-US" sz="3600" b="1" dirty="0">
                <a:solidFill>
                  <a:srgbClr val="000066"/>
                </a:solidFill>
              </a:rPr>
              <a:t>,</a:t>
            </a:r>
          </a:p>
          <a:p>
            <a:r>
              <a:rPr lang="en-US" sz="3600" b="1" dirty="0" err="1">
                <a:solidFill>
                  <a:srgbClr val="000066"/>
                </a:solidFill>
              </a:rPr>
              <a:t>Gullar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ko‘zin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yoshladi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  <a:endParaRPr lang="ru-RU" sz="3600" b="1" dirty="0" smtClean="0">
              <a:solidFill>
                <a:srgbClr val="000066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8764" r="18909" b="25945"/>
          <a:stretch/>
        </p:blipFill>
        <p:spPr bwMode="auto">
          <a:xfrm>
            <a:off x="8763393" y="3781923"/>
            <a:ext cx="2387706" cy="2625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1" y="0"/>
            <a:ext cx="1665027" cy="2009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8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1" y="1"/>
            <a:ext cx="1392073" cy="1680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20709" r="52833" b="22419"/>
          <a:stretch/>
        </p:blipFill>
        <p:spPr bwMode="auto">
          <a:xfrm>
            <a:off x="7126738" y="999503"/>
            <a:ext cx="4392483" cy="5196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18699" y="408101"/>
            <a:ext cx="111859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</a:rPr>
              <a:t>         </a:t>
            </a:r>
            <a:r>
              <a:rPr lang="en-US" sz="3600" dirty="0" err="1" smtClean="0">
                <a:solidFill>
                  <a:srgbClr val="000066"/>
                </a:solidFill>
              </a:rPr>
              <a:t>E’tibor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bergan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bo‘lsangiz</a:t>
            </a:r>
            <a:r>
              <a:rPr lang="en-US" sz="3600" dirty="0" smtClean="0">
                <a:solidFill>
                  <a:srgbClr val="000066"/>
                </a:solidFill>
              </a:rPr>
              <a:t>, “</a:t>
            </a:r>
            <a:r>
              <a:rPr lang="en-US" sz="3600" dirty="0" err="1">
                <a:solidFill>
                  <a:srgbClr val="000066"/>
                </a:solidFill>
              </a:rPr>
              <a:t>mashqimiz”ga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ancha</a:t>
            </a:r>
            <a:r>
              <a:rPr lang="en-US" sz="3600" dirty="0">
                <a:solidFill>
                  <a:srgbClr val="000066"/>
                </a:solidFill>
              </a:rPr>
              <a:t> rang,</a:t>
            </a:r>
          </a:p>
          <a:p>
            <a:r>
              <a:rPr lang="en-US" sz="3600" dirty="0" smtClean="0">
                <a:solidFill>
                  <a:srgbClr val="000066"/>
                </a:solidFill>
              </a:rPr>
              <a:t>         </a:t>
            </a:r>
            <a:r>
              <a:rPr lang="en-US" sz="3600" dirty="0" err="1" smtClean="0">
                <a:solidFill>
                  <a:srgbClr val="000066"/>
                </a:solidFill>
              </a:rPr>
              <a:t>shira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kirdi</a:t>
            </a:r>
            <a:r>
              <a:rPr lang="en-US" sz="3600" dirty="0">
                <a:solidFill>
                  <a:srgbClr val="000066"/>
                </a:solidFill>
              </a:rPr>
              <a:t>. Bu </a:t>
            </a:r>
            <a:r>
              <a:rPr lang="en-US" sz="3600" dirty="0" err="1" smtClean="0">
                <a:solidFill>
                  <a:srgbClr val="000066"/>
                </a:solidFill>
              </a:rPr>
              <a:t>mashqda</a:t>
            </a:r>
            <a:r>
              <a:rPr lang="en-US" sz="3600" dirty="0" smtClean="0">
                <a:solidFill>
                  <a:srgbClr val="000066"/>
                </a:solidFill>
              </a:rPr>
              <a:t>  </a:t>
            </a:r>
            <a:r>
              <a:rPr lang="en-US" sz="3600" dirty="0" err="1" smtClean="0">
                <a:solidFill>
                  <a:srgbClr val="000066"/>
                </a:solidFill>
              </a:rPr>
              <a:t>birgina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</a:p>
          <a:p>
            <a:r>
              <a:rPr lang="en-US" sz="3600" dirty="0" err="1" smtClean="0">
                <a:solidFill>
                  <a:srgbClr val="000066"/>
                </a:solidFill>
              </a:rPr>
              <a:t>holat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>
                <a:solidFill>
                  <a:srgbClr val="000066"/>
                </a:solidFill>
              </a:rPr>
              <a:t>– </a:t>
            </a:r>
            <a:r>
              <a:rPr lang="en-US" sz="3600" dirty="0" err="1" smtClean="0">
                <a:solidFill>
                  <a:srgbClr val="000066"/>
                </a:solidFill>
              </a:rPr>
              <a:t>gullarning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nega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yig‘layotgani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err="1" smtClean="0">
                <a:solidFill>
                  <a:srgbClr val="000066"/>
                </a:solidFill>
              </a:rPr>
              <a:t>aytilmagan</a:t>
            </a:r>
            <a:r>
              <a:rPr lang="en-US" sz="3600" dirty="0" smtClean="0">
                <a:solidFill>
                  <a:srgbClr val="000066"/>
                </a:solidFill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</a:rPr>
              <a:t>Endi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buning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sababini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smtClean="0">
                <a:solidFill>
                  <a:srgbClr val="000066"/>
                </a:solidFill>
              </a:rPr>
              <a:t>“</a:t>
            </a:r>
            <a:r>
              <a:rPr lang="en-US" sz="3600" dirty="0" err="1">
                <a:solidFill>
                  <a:srgbClr val="000066"/>
                </a:solidFill>
              </a:rPr>
              <a:t>to‘qib</a:t>
            </a:r>
            <a:r>
              <a:rPr lang="en-US" sz="3600" dirty="0" smtClean="0">
                <a:solidFill>
                  <a:srgbClr val="000066"/>
                </a:solidFill>
              </a:rPr>
              <a:t>”, </a:t>
            </a:r>
            <a:r>
              <a:rPr lang="en-US" sz="3600" dirty="0" err="1" smtClean="0">
                <a:solidFill>
                  <a:srgbClr val="000066"/>
                </a:solidFill>
              </a:rPr>
              <a:t>mashqni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yakunlab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qo‘ysak</a:t>
            </a:r>
            <a:endParaRPr lang="en-US" sz="3600" dirty="0">
              <a:solidFill>
                <a:srgbClr val="000066"/>
              </a:solidFill>
            </a:endParaRPr>
          </a:p>
          <a:p>
            <a:r>
              <a:rPr lang="en-US" sz="3600" dirty="0">
                <a:solidFill>
                  <a:srgbClr val="000066"/>
                </a:solidFill>
              </a:rPr>
              <a:t>ham </a:t>
            </a:r>
            <a:r>
              <a:rPr lang="en-US" sz="3600" dirty="0" err="1">
                <a:solidFill>
                  <a:srgbClr val="000066"/>
                </a:solidFill>
              </a:rPr>
              <a:t>bo‘ladi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</a:rPr>
              <a:t>Masalan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mana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bunday</a:t>
            </a:r>
            <a:r>
              <a:rPr lang="en-US" sz="3600" dirty="0">
                <a:solidFill>
                  <a:srgbClr val="000066"/>
                </a:solidFill>
              </a:rPr>
              <a:t>:</a:t>
            </a:r>
            <a:endParaRPr lang="en-US" sz="3600" dirty="0" smtClean="0">
              <a:solidFill>
                <a:srgbClr val="0000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1341" y="387901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</a:rPr>
              <a:t>Gullar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ona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quyoshning</a:t>
            </a:r>
            <a:endParaRPr lang="en-US" sz="3600" b="1" dirty="0">
              <a:solidFill>
                <a:srgbClr val="000066"/>
              </a:solidFill>
            </a:endParaRPr>
          </a:p>
          <a:p>
            <a:r>
              <a:rPr lang="en-US" sz="3600" b="1" dirty="0" err="1">
                <a:solidFill>
                  <a:srgbClr val="000066"/>
                </a:solidFill>
              </a:rPr>
              <a:t>Zamindagi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bolasi</a:t>
            </a:r>
            <a:r>
              <a:rPr lang="en-US" sz="3600" b="1" dirty="0">
                <a:solidFill>
                  <a:srgbClr val="000066"/>
                </a:solidFill>
              </a:rPr>
              <a:t>.</a:t>
            </a:r>
          </a:p>
          <a:p>
            <a:r>
              <a:rPr lang="en-US" sz="3600" b="1" dirty="0" err="1">
                <a:solidFill>
                  <a:srgbClr val="000066"/>
                </a:solidFill>
              </a:rPr>
              <a:t>Yig‘lashganin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boisi</a:t>
            </a:r>
            <a:r>
              <a:rPr lang="en-US" sz="3600" b="1" dirty="0" smtClean="0">
                <a:solidFill>
                  <a:srgbClr val="000066"/>
                </a:solidFill>
              </a:rPr>
              <a:t> - </a:t>
            </a:r>
            <a:endParaRPr lang="en-US" sz="3600" b="1" dirty="0">
              <a:solidFill>
                <a:srgbClr val="000066"/>
              </a:solidFill>
            </a:endParaRPr>
          </a:p>
          <a:p>
            <a:r>
              <a:rPr lang="en-US" sz="3600" b="1" dirty="0" err="1">
                <a:solidFill>
                  <a:srgbClr val="000066"/>
                </a:solidFill>
              </a:rPr>
              <a:t>Sog‘inishgan</a:t>
            </a:r>
            <a:r>
              <a:rPr lang="en-US" sz="3600" b="1" dirty="0">
                <a:solidFill>
                  <a:srgbClr val="000066"/>
                </a:solidFill>
              </a:rPr>
              <a:t> </a:t>
            </a:r>
            <a:r>
              <a:rPr lang="en-US" sz="3600" b="1" dirty="0" err="1">
                <a:solidFill>
                  <a:srgbClr val="000066"/>
                </a:solidFill>
              </a:rPr>
              <a:t>onasin</a:t>
            </a:r>
            <a:r>
              <a:rPr lang="en-US" sz="3600" b="1" dirty="0">
                <a:solidFill>
                  <a:srgbClr val="000066"/>
                </a:solidFill>
              </a:rPr>
              <a:t>...</a:t>
            </a:r>
            <a:endParaRPr lang="ru-RU" sz="36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62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-1" y="1"/>
            <a:ext cx="1392073" cy="1680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20709" r="52833" b="22419"/>
          <a:stretch/>
        </p:blipFill>
        <p:spPr bwMode="auto">
          <a:xfrm>
            <a:off x="7126738" y="999503"/>
            <a:ext cx="4392483" cy="5196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18699" y="681061"/>
            <a:ext cx="111859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</a:rPr>
              <a:t>         </a:t>
            </a:r>
            <a:r>
              <a:rPr lang="sv-SE" sz="3600" dirty="0">
                <a:solidFill>
                  <a:srgbClr val="000066"/>
                </a:solidFill>
              </a:rPr>
              <a:t>So‘zning mazasi, ta’mini his qilish har </a:t>
            </a:r>
            <a:endParaRPr lang="sv-SE" sz="3600" dirty="0" smtClean="0">
              <a:solidFill>
                <a:srgbClr val="000066"/>
              </a:solidFill>
            </a:endParaRPr>
          </a:p>
          <a:p>
            <a:r>
              <a:rPr lang="sv-SE" sz="3600" dirty="0" smtClean="0">
                <a:solidFill>
                  <a:srgbClr val="000066"/>
                </a:solidFill>
              </a:rPr>
              <a:t>       kimning </a:t>
            </a:r>
            <a:r>
              <a:rPr lang="en-US" sz="3600" dirty="0" err="1" smtClean="0">
                <a:solidFill>
                  <a:srgbClr val="000066"/>
                </a:solidFill>
              </a:rPr>
              <a:t>o‘zida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qoldi</a:t>
            </a:r>
            <a:r>
              <a:rPr lang="en-US" sz="3600" dirty="0" smtClean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Siz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qancha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err="1" smtClean="0">
                <a:solidFill>
                  <a:srgbClr val="000066"/>
                </a:solidFill>
              </a:rPr>
              <a:t>ko‘p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badiiy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kitob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o‘qisangiz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she’r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va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err="1" smtClean="0">
                <a:solidFill>
                  <a:srgbClr val="000066"/>
                </a:solidFill>
              </a:rPr>
              <a:t>qo‘shiqlar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yod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olsangiz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obrazli</a:t>
            </a:r>
            <a:endParaRPr lang="en-US" sz="3600" dirty="0">
              <a:solidFill>
                <a:srgbClr val="000066"/>
              </a:solidFill>
            </a:endParaRPr>
          </a:p>
          <a:p>
            <a:r>
              <a:rPr lang="en-US" sz="3600" dirty="0" err="1">
                <a:solidFill>
                  <a:srgbClr val="000066"/>
                </a:solidFill>
              </a:rPr>
              <a:t>aytganda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so‘zlar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ummonida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err="1" smtClean="0">
                <a:solidFill>
                  <a:srgbClr val="000066"/>
                </a:solidFill>
              </a:rPr>
              <a:t>suzsangiz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</a:rPr>
              <a:t>shuncha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tez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va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ko‘p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dirty="0" err="1" smtClean="0">
                <a:solidFill>
                  <a:srgbClr val="000066"/>
                </a:solidFill>
              </a:rPr>
              <a:t>so‘zlarning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>
                <a:solidFill>
                  <a:srgbClr val="000066"/>
                </a:solidFill>
              </a:rPr>
              <a:t>“</a:t>
            </a:r>
            <a:r>
              <a:rPr lang="en-US" sz="3600" dirty="0" err="1">
                <a:solidFill>
                  <a:srgbClr val="000066"/>
                </a:solidFill>
              </a:rPr>
              <a:t>ta’mi“ni</a:t>
            </a:r>
            <a:r>
              <a:rPr lang="en-US" sz="3600" dirty="0">
                <a:solidFill>
                  <a:srgbClr val="000066"/>
                </a:solidFill>
              </a:rPr>
              <a:t> his </a:t>
            </a:r>
            <a:r>
              <a:rPr lang="en-US" sz="3600" dirty="0" err="1">
                <a:solidFill>
                  <a:srgbClr val="000066"/>
                </a:solidFill>
              </a:rPr>
              <a:t>qilasiz</a:t>
            </a:r>
            <a:r>
              <a:rPr lang="en-US" sz="3600" dirty="0" smtClean="0">
                <a:solidFill>
                  <a:srgbClr val="000066"/>
                </a:solidFill>
              </a:rPr>
              <a:t>,</a:t>
            </a:r>
          </a:p>
          <a:p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ta’sir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</a:rPr>
              <a:t>kuchini</a:t>
            </a:r>
            <a:r>
              <a:rPr lang="en-US" sz="3600" dirty="0" smtClean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payqaysiz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en-US" sz="360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59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60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290486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120389" y="-67009"/>
            <a:ext cx="1364702" cy="1441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7055" y="1050878"/>
            <a:ext cx="10438133" cy="684903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02478" y="1070856"/>
            <a:ext cx="10516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Sarlavhani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o‘qiganingizda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nima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xayolingizga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keldi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10" name="12-конечная звезда 9"/>
          <p:cNvSpPr/>
          <p:nvPr/>
        </p:nvSpPr>
        <p:spPr>
          <a:xfrm>
            <a:off x="602906" y="946737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02012" y="940957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650639" y="298245"/>
            <a:ext cx="102358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1271648" y="1831535"/>
            <a:ext cx="9196186" cy="1097196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657070" y="1796921"/>
            <a:ext cx="84149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Hayotda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nimaning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ta’mi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bo‘ladi-yu</a:t>
            </a:r>
            <a:r>
              <a:rPr lang="en-US" sz="3200" dirty="0">
                <a:solidFill>
                  <a:srgbClr val="000066"/>
                </a:solidFill>
              </a:rPr>
              <a:t>, </a:t>
            </a:r>
            <a:r>
              <a:rPr lang="en-US" sz="3200" dirty="0" err="1">
                <a:solidFill>
                  <a:srgbClr val="000066"/>
                </a:solidFill>
              </a:rPr>
              <a:t>nimaning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ta’mi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bo‘lmaydi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1" name="12-конечная звезда 20"/>
          <p:cNvSpPr/>
          <p:nvPr/>
        </p:nvSpPr>
        <p:spPr>
          <a:xfrm>
            <a:off x="671146" y="1986706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56604" y="1980926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1233516" y="3006132"/>
            <a:ext cx="9234317" cy="1097196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618939" y="3026110"/>
            <a:ext cx="86305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O‘ylab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ko‘ring</a:t>
            </a:r>
            <a:r>
              <a:rPr lang="en-US" sz="3200" dirty="0">
                <a:solidFill>
                  <a:srgbClr val="000066"/>
                </a:solidFill>
              </a:rPr>
              <a:t>-chi, </a:t>
            </a:r>
            <a:r>
              <a:rPr lang="en-US" sz="3200" dirty="0" err="1">
                <a:solidFill>
                  <a:srgbClr val="000066"/>
                </a:solidFill>
              </a:rPr>
              <a:t>qanday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ta’m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sizni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xursand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qiladi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va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aksincha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26" name="12-конечная звезда 25"/>
          <p:cNvSpPr/>
          <p:nvPr/>
        </p:nvSpPr>
        <p:spPr>
          <a:xfrm>
            <a:off x="633015" y="3161303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18473" y="315552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3</a:t>
            </a: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1224943" y="4191633"/>
            <a:ext cx="9242891" cy="1097196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10366" y="4211611"/>
            <a:ext cx="86391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Nima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uchun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muallif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she’r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deyish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o‘rniga</a:t>
            </a:r>
            <a:r>
              <a:rPr lang="en-US" sz="3200" dirty="0">
                <a:solidFill>
                  <a:srgbClr val="000066"/>
                </a:solidFill>
              </a:rPr>
              <a:t> “</a:t>
            </a:r>
            <a:r>
              <a:rPr lang="en-US" sz="3200" dirty="0" err="1">
                <a:solidFill>
                  <a:srgbClr val="000066"/>
                </a:solidFill>
              </a:rPr>
              <a:t>mashq</a:t>
            </a:r>
            <a:r>
              <a:rPr lang="en-US" sz="3200" dirty="0">
                <a:solidFill>
                  <a:srgbClr val="000066"/>
                </a:solidFill>
              </a:rPr>
              <a:t>”</a:t>
            </a:r>
          </a:p>
          <a:p>
            <a:r>
              <a:rPr lang="en-US" sz="3200" dirty="0" err="1">
                <a:solidFill>
                  <a:srgbClr val="000066"/>
                </a:solidFill>
              </a:rPr>
              <a:t>degan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30" name="12-конечная звезда 29"/>
          <p:cNvSpPr/>
          <p:nvPr/>
        </p:nvSpPr>
        <p:spPr>
          <a:xfrm>
            <a:off x="624442" y="4346804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09900" y="434102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solidFill>
                  <a:srgbClr val="006600"/>
                </a:solidFill>
              </a:rPr>
              <a:t>4</a:t>
            </a:r>
          </a:p>
        </p:txBody>
      </p:sp>
      <p:sp>
        <p:nvSpPr>
          <p:cNvPr id="32" name="Прямоугольник с двумя скругленными противолежащими углами 31"/>
          <p:cNvSpPr/>
          <p:nvPr/>
        </p:nvSpPr>
        <p:spPr>
          <a:xfrm>
            <a:off x="1224943" y="5403878"/>
            <a:ext cx="9242891" cy="1097196"/>
          </a:xfrm>
          <a:prstGeom prst="round2DiagRect">
            <a:avLst>
              <a:gd name="adj1" fmla="val 28948"/>
              <a:gd name="adj2" fmla="val 0"/>
            </a:avLst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610366" y="5423856"/>
            <a:ext cx="86391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000066"/>
                </a:solidFill>
              </a:rPr>
              <a:t>So‘zning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ta’mini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yaxshiroq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sezish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uchun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nima</a:t>
            </a:r>
            <a:endParaRPr lang="en-US" sz="3200" dirty="0">
              <a:solidFill>
                <a:srgbClr val="000066"/>
              </a:solidFill>
            </a:endParaRPr>
          </a:p>
          <a:p>
            <a:r>
              <a:rPr lang="en-US" sz="3200" dirty="0" err="1">
                <a:solidFill>
                  <a:srgbClr val="000066"/>
                </a:solidFill>
              </a:rPr>
              <a:t>qilishingiz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kerak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ekan</a:t>
            </a:r>
            <a:r>
              <a:rPr lang="en-US" sz="3200" dirty="0">
                <a:solidFill>
                  <a:srgbClr val="000066"/>
                </a:solidFill>
              </a:rPr>
              <a:t>?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34" name="12-конечная звезда 33"/>
          <p:cNvSpPr/>
          <p:nvPr/>
        </p:nvSpPr>
        <p:spPr>
          <a:xfrm>
            <a:off x="624442" y="5559049"/>
            <a:ext cx="895463" cy="888483"/>
          </a:xfrm>
          <a:prstGeom prst="star12">
            <a:avLst/>
          </a:prstGeom>
          <a:ln w="28575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09900" y="5553269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006600"/>
                </a:solidFill>
              </a:rPr>
              <a:t>5</a:t>
            </a:r>
            <a:endParaRPr lang="ru-RU" sz="48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59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5" grpId="0"/>
      <p:bldP spid="29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9239" y="307153"/>
            <a:ext cx="11335409" cy="6195859"/>
          </a:xfrm>
          <a:prstGeom prst="roundRect">
            <a:avLst>
              <a:gd name="adj" fmla="val 4332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09672" y="265472"/>
            <a:ext cx="10414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Daftardagi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mashqni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bajaring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20528"/>
            <a:ext cx="1809650" cy="13945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30905" y="1046747"/>
            <a:ext cx="10260509" cy="2464862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00988" y="1046747"/>
            <a:ext cx="100403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66"/>
                </a:solidFill>
              </a:rPr>
              <a:t>Oxirgi</a:t>
            </a:r>
            <a:r>
              <a:rPr lang="en-US" sz="3200" dirty="0">
                <a:solidFill>
                  <a:srgbClr val="000066"/>
                </a:solidFill>
              </a:rPr>
              <a:t> to ‘</a:t>
            </a:r>
            <a:r>
              <a:rPr lang="en-US" sz="3200" dirty="0" err="1">
                <a:solidFill>
                  <a:srgbClr val="000066"/>
                </a:solidFill>
              </a:rPr>
              <a:t>rtlikni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o‘qing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Nima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uchun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quyosh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gullarning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onasi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deyilgan</a:t>
            </a:r>
            <a:r>
              <a:rPr lang="en-US" sz="3200" dirty="0">
                <a:solidFill>
                  <a:srgbClr val="000066"/>
                </a:solidFill>
              </a:rPr>
              <a:t>? </a:t>
            </a:r>
            <a:r>
              <a:rPr lang="en-US" sz="3200" dirty="0" err="1">
                <a:solidFill>
                  <a:srgbClr val="000066"/>
                </a:solidFill>
              </a:rPr>
              <a:t>Gullarda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quyosh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chiqishidan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oldin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shabnam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endParaRPr lang="en-US" sz="3200" dirty="0" smtClean="0">
              <a:solidFill>
                <a:srgbClr val="000066"/>
              </a:solidFill>
            </a:endParaRPr>
          </a:p>
          <a:p>
            <a:pPr algn="ctr"/>
            <a:r>
              <a:rPr lang="en-US" sz="3200" dirty="0" err="1" smtClean="0">
                <a:solidFill>
                  <a:srgbClr val="000066"/>
                </a:solidFill>
              </a:rPr>
              <a:t>bo‘ladi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va</a:t>
            </a:r>
            <a:r>
              <a:rPr lang="en-US" sz="3200" dirty="0">
                <a:solidFill>
                  <a:srgbClr val="000066"/>
                </a:solidFill>
              </a:rPr>
              <a:t> u </a:t>
            </a:r>
            <a:r>
              <a:rPr lang="en-US" sz="3200" dirty="0" err="1">
                <a:solidFill>
                  <a:srgbClr val="000066"/>
                </a:solidFill>
              </a:rPr>
              <a:t>quyosh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chiqqach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bug‘lanib</a:t>
            </a:r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ketadi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r>
              <a:rPr lang="en-US" sz="3200" dirty="0" err="1">
                <a:solidFill>
                  <a:srgbClr val="000066"/>
                </a:solidFill>
              </a:rPr>
              <a:t>Tabiatda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kuzatilgan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bu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holatni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shoir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nimaga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o‘xshatgan</a:t>
            </a:r>
            <a:r>
              <a:rPr lang="en-US" sz="3200" dirty="0" smtClean="0">
                <a:solidFill>
                  <a:srgbClr val="000066"/>
                </a:solidFill>
              </a:rPr>
              <a:t>?</a:t>
            </a:r>
          </a:p>
          <a:p>
            <a:pPr algn="ctr"/>
            <a:r>
              <a:rPr lang="en-US" sz="3200" dirty="0" smtClean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Izohini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</a:rPr>
              <a:t>yozing</a:t>
            </a:r>
            <a:r>
              <a:rPr lang="en-US" sz="3200" dirty="0">
                <a:solidFill>
                  <a:srgbClr val="000066"/>
                </a:solidFill>
              </a:rPr>
              <a:t>:</a:t>
            </a:r>
            <a:endParaRPr lang="ru-RU" sz="32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83386" y="3887760"/>
            <a:ext cx="609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6600"/>
                </a:solidFill>
              </a:rPr>
              <a:t>Gullar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ona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quyoshning</a:t>
            </a:r>
            <a:endParaRPr lang="ru-RU" sz="3600" b="1" dirty="0">
              <a:solidFill>
                <a:srgbClr val="006600"/>
              </a:solidFill>
            </a:endParaRPr>
          </a:p>
          <a:p>
            <a:r>
              <a:rPr lang="en-US" sz="3600" b="1" dirty="0" err="1">
                <a:solidFill>
                  <a:srgbClr val="006600"/>
                </a:solidFill>
              </a:rPr>
              <a:t>Zamindagi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>
                <a:solidFill>
                  <a:srgbClr val="006600"/>
                </a:solidFill>
              </a:rPr>
              <a:t>bolasi</a:t>
            </a:r>
            <a:r>
              <a:rPr lang="en-US" sz="3600" b="1" dirty="0">
                <a:solidFill>
                  <a:srgbClr val="006600"/>
                </a:solidFill>
              </a:rPr>
              <a:t>.</a:t>
            </a:r>
            <a:endParaRPr lang="ru-RU" sz="3600" b="1" dirty="0">
              <a:solidFill>
                <a:srgbClr val="006600"/>
              </a:solidFill>
            </a:endParaRPr>
          </a:p>
          <a:p>
            <a:r>
              <a:rPr lang="en-US" sz="3600" b="1" dirty="0" err="1">
                <a:solidFill>
                  <a:srgbClr val="006600"/>
                </a:solidFill>
              </a:rPr>
              <a:t>Yig‘lashganin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boisi</a:t>
            </a:r>
            <a:r>
              <a:rPr lang="en-US" sz="3600" b="1" dirty="0" smtClean="0">
                <a:solidFill>
                  <a:srgbClr val="006600"/>
                </a:solidFill>
              </a:rPr>
              <a:t> - </a:t>
            </a:r>
            <a:endParaRPr lang="ru-RU" sz="3600" b="1" dirty="0">
              <a:solidFill>
                <a:srgbClr val="006600"/>
              </a:solidFill>
            </a:endParaRPr>
          </a:p>
          <a:p>
            <a:r>
              <a:rPr lang="en-US" sz="3600" b="1" dirty="0" err="1">
                <a:solidFill>
                  <a:srgbClr val="006600"/>
                </a:solidFill>
              </a:rPr>
              <a:t>Sog‘inishgan</a:t>
            </a:r>
            <a:r>
              <a:rPr lang="en-US" sz="3600" b="1" dirty="0">
                <a:solidFill>
                  <a:srgbClr val="006600"/>
                </a:solidFill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</a:rPr>
              <a:t>onasin</a:t>
            </a:r>
            <a:r>
              <a:rPr lang="en-US" sz="3600" b="1" dirty="0" smtClean="0">
                <a:solidFill>
                  <a:srgbClr val="006600"/>
                </a:solidFill>
              </a:rPr>
              <a:t>...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07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19629</TotalTime>
  <Words>352</Words>
  <Application>Microsoft Office PowerPoint</Application>
  <PresentationFormat>Произвольный</PresentationFormat>
  <Paragraphs>63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1781</cp:revision>
  <dcterms:created xsi:type="dcterms:W3CDTF">2020-04-19T11:34:46Z</dcterms:created>
  <dcterms:modified xsi:type="dcterms:W3CDTF">2021-12-29T10:20:42Z</dcterms:modified>
</cp:coreProperties>
</file>