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892" r:id="rId3"/>
    <p:sldId id="900" r:id="rId4"/>
    <p:sldId id="344" r:id="rId5"/>
    <p:sldId id="896" r:id="rId6"/>
    <p:sldId id="897" r:id="rId7"/>
    <p:sldId id="898" r:id="rId8"/>
    <p:sldId id="899" r:id="rId9"/>
    <p:sldId id="894" r:id="rId10"/>
    <p:sldId id="883" r:id="rId11"/>
  </p:sldIdLst>
  <p:sldSz cx="12192000" cy="6858000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7E3"/>
    <a:srgbClr val="006600"/>
    <a:srgbClr val="99FFCC"/>
    <a:srgbClr val="000066"/>
    <a:srgbClr val="FF00FF"/>
    <a:srgbClr val="FFFF66"/>
    <a:srgbClr val="FFCCFF"/>
    <a:srgbClr val="FF99FF"/>
    <a:srgbClr val="99CC00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36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6971"/>
          <a:stretch/>
        </p:blipFill>
        <p:spPr bwMode="auto">
          <a:xfrm>
            <a:off x="7663544" y="587233"/>
            <a:ext cx="3589532" cy="5501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00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45537" y="5238421"/>
            <a:ext cx="298304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t="8764" r="18909" b="25945"/>
          <a:stretch/>
        </p:blipFill>
        <p:spPr bwMode="auto">
          <a:xfrm flipH="1">
            <a:off x="476827" y="776313"/>
            <a:ext cx="4180734" cy="5117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077550" y="619988"/>
            <a:ext cx="6155503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4400" b="1" dirty="0" smtClean="0">
                <a:solidFill>
                  <a:srgbClr val="006600"/>
                </a:solidFill>
              </a:rPr>
              <a:t>SO‘ZNI </a:t>
            </a:r>
            <a:r>
              <a:rPr lang="en-US" sz="4400" b="1" dirty="0">
                <a:solidFill>
                  <a:srgbClr val="006600"/>
                </a:solidFill>
              </a:rPr>
              <a:t>TOPIB ISHLATING</a:t>
            </a:r>
            <a:endParaRPr lang="ru-RU" sz="44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02173" y="2458370"/>
            <a:ext cx="615550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Yaxshilik</a:t>
            </a:r>
            <a:r>
              <a:rPr lang="en-US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orti</a:t>
            </a:r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yaxshilik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keladi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ertakni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tinglang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!)</a:t>
            </a:r>
            <a:endParaRPr lang="ru-RU" sz="36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5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47138" y="1858435"/>
            <a:ext cx="615550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Yaxshilik</a:t>
            </a:r>
            <a:r>
              <a:rPr lang="en-US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orti</a:t>
            </a:r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yaxshilik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keladi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ertakni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tinglang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!)</a:t>
            </a:r>
            <a:endParaRPr lang="ru-RU" sz="36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8" t="32050" r="48239" b="31367"/>
          <a:stretch/>
        </p:blipFill>
        <p:spPr bwMode="auto">
          <a:xfrm>
            <a:off x="995578" y="953384"/>
            <a:ext cx="3978137" cy="4254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51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60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9239" y="290486"/>
            <a:ext cx="11335409" cy="6195859"/>
          </a:xfrm>
          <a:prstGeom prst="roundRect">
            <a:avLst>
              <a:gd name="adj" fmla="val 4332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0" y="36379"/>
            <a:ext cx="1364702" cy="1441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217055" y="1412475"/>
            <a:ext cx="9794993" cy="785778"/>
          </a:xfrm>
          <a:prstGeom prst="round2DiagRect">
            <a:avLst>
              <a:gd name="adj1" fmla="val 28948"/>
              <a:gd name="adj2" fmla="val 0"/>
            </a:avLst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57070" y="1394944"/>
            <a:ext cx="10235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0066"/>
                </a:solidFill>
              </a:rPr>
              <a:t>Xorazm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yurtida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qanday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tanlov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o‘tkazishibdi</a:t>
            </a:r>
            <a:r>
              <a:rPr lang="en-US" sz="3600" dirty="0">
                <a:solidFill>
                  <a:srgbClr val="000066"/>
                </a:solidFill>
              </a:rPr>
              <a:t>?</a:t>
            </a:r>
            <a:endParaRPr lang="ru-RU" sz="3600" b="1" dirty="0">
              <a:solidFill>
                <a:srgbClr val="000066"/>
              </a:solidFill>
            </a:endParaRPr>
          </a:p>
        </p:txBody>
      </p:sp>
      <p:sp>
        <p:nvSpPr>
          <p:cNvPr id="10" name="12-конечная звезда 9"/>
          <p:cNvSpPr/>
          <p:nvPr/>
        </p:nvSpPr>
        <p:spPr>
          <a:xfrm>
            <a:off x="755992" y="1373428"/>
            <a:ext cx="895463" cy="888483"/>
          </a:xfrm>
          <a:prstGeom prst="star12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55098" y="1367648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6600"/>
                </a:solidFill>
              </a:rPr>
              <a:t>1</a:t>
            </a:r>
            <a:endParaRPr lang="ru-RU" sz="4800" b="1" dirty="0">
              <a:solidFill>
                <a:srgbClr val="006600"/>
              </a:solidFill>
            </a:endParaRPr>
          </a:p>
        </p:txBody>
      </p:sp>
      <p:sp>
        <p:nvSpPr>
          <p:cNvPr id="41" name="Прямоугольник с двумя скругленными противолежащими углами 40"/>
          <p:cNvSpPr/>
          <p:nvPr/>
        </p:nvSpPr>
        <p:spPr>
          <a:xfrm>
            <a:off x="955098" y="2853585"/>
            <a:ext cx="5937021" cy="2933065"/>
          </a:xfrm>
          <a:prstGeom prst="round2DiagRect">
            <a:avLst>
              <a:gd name="adj1" fmla="val 28948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650639" y="562431"/>
            <a:ext cx="10235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</a:rPr>
              <a:t>Savollarga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javob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bering</a:t>
            </a:r>
            <a:r>
              <a:rPr lang="en-US" sz="3600" b="1" dirty="0" smtClean="0">
                <a:solidFill>
                  <a:srgbClr val="000066"/>
                </a:solidFill>
              </a:rPr>
              <a:t>.</a:t>
            </a:r>
            <a:endParaRPr lang="ru-RU" sz="3600" b="1" dirty="0">
              <a:solidFill>
                <a:srgbClr val="000066"/>
              </a:solidFill>
            </a:endParaRPr>
          </a:p>
        </p:txBody>
      </p:sp>
      <p:pic>
        <p:nvPicPr>
          <p:cNvPr id="9" name="Picture 2" descr="https://saviya.uz/wp-content/uploads/2018/06/bulbul_erta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245" y="2246389"/>
            <a:ext cx="4762403" cy="3949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963340" y="3268652"/>
            <a:ext cx="55795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6600"/>
                </a:solidFill>
              </a:rPr>
              <a:t>Xorazm</a:t>
            </a:r>
            <a:r>
              <a:rPr lang="en-US" sz="4000" b="1" dirty="0">
                <a:solidFill>
                  <a:srgbClr val="006600"/>
                </a:solidFill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</a:rPr>
              <a:t>yurtida</a:t>
            </a:r>
            <a:endParaRPr lang="en-US" sz="4000" b="1" dirty="0" smtClean="0">
              <a:solidFill>
                <a:srgbClr val="006600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006600"/>
                </a:solidFill>
              </a:rPr>
              <a:t> </a:t>
            </a:r>
            <a:r>
              <a:rPr lang="en-US" sz="4000" b="1" dirty="0" smtClean="0">
                <a:solidFill>
                  <a:srgbClr val="0807E3"/>
                </a:solidFill>
              </a:rPr>
              <a:t>“</a:t>
            </a:r>
            <a:r>
              <a:rPr lang="en-US" sz="4000" b="1" dirty="0" err="1" smtClean="0">
                <a:solidFill>
                  <a:srgbClr val="0807E3"/>
                </a:solidFill>
              </a:rPr>
              <a:t>Eng</a:t>
            </a:r>
            <a:r>
              <a:rPr lang="en-US" sz="4000" b="1" dirty="0" smtClean="0">
                <a:solidFill>
                  <a:srgbClr val="0807E3"/>
                </a:solidFill>
              </a:rPr>
              <a:t> </a:t>
            </a:r>
            <a:r>
              <a:rPr lang="en-US" sz="4000" b="1" dirty="0" err="1" smtClean="0">
                <a:solidFill>
                  <a:srgbClr val="0807E3"/>
                </a:solidFill>
              </a:rPr>
              <a:t>chiroyli</a:t>
            </a:r>
            <a:r>
              <a:rPr lang="en-US" sz="4000" b="1" dirty="0" smtClean="0">
                <a:solidFill>
                  <a:srgbClr val="0807E3"/>
                </a:solidFill>
              </a:rPr>
              <a:t> </a:t>
            </a:r>
            <a:r>
              <a:rPr lang="en-US" sz="4000" b="1" dirty="0" err="1" smtClean="0">
                <a:solidFill>
                  <a:srgbClr val="0807E3"/>
                </a:solidFill>
              </a:rPr>
              <a:t>so‘z</a:t>
            </a:r>
            <a:r>
              <a:rPr lang="en-US" sz="4000" b="1" dirty="0" smtClean="0">
                <a:solidFill>
                  <a:srgbClr val="0807E3"/>
                </a:solidFill>
              </a:rPr>
              <a:t> </a:t>
            </a:r>
            <a:r>
              <a:rPr lang="en-US" sz="4000" b="1" dirty="0" err="1" smtClean="0">
                <a:solidFill>
                  <a:srgbClr val="0807E3"/>
                </a:solidFill>
              </a:rPr>
              <a:t>aytish</a:t>
            </a:r>
            <a:r>
              <a:rPr lang="en-US" sz="4000" b="1" dirty="0" smtClean="0">
                <a:solidFill>
                  <a:srgbClr val="0807E3"/>
                </a:solidFill>
              </a:rPr>
              <a:t>” </a:t>
            </a:r>
            <a:r>
              <a:rPr lang="en-US" sz="4000" b="1" dirty="0" err="1" smtClean="0">
                <a:solidFill>
                  <a:srgbClr val="006600"/>
                </a:solidFill>
              </a:rPr>
              <a:t>tanlovi</a:t>
            </a:r>
            <a:r>
              <a:rPr lang="en-US" sz="4000" b="1" dirty="0" smtClean="0">
                <a:solidFill>
                  <a:srgbClr val="006600"/>
                </a:solidFill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</a:rPr>
              <a:t>o‘tkazishibdi</a:t>
            </a:r>
            <a:r>
              <a:rPr lang="en-US" sz="4000" b="1" dirty="0" smtClean="0">
                <a:solidFill>
                  <a:srgbClr val="006600"/>
                </a:solidFill>
              </a:rPr>
              <a:t>.</a:t>
            </a:r>
            <a:endParaRPr lang="ru-RU" sz="4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60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9239" y="290486"/>
            <a:ext cx="11335409" cy="6195859"/>
          </a:xfrm>
          <a:prstGeom prst="roundRect">
            <a:avLst>
              <a:gd name="adj" fmla="val 4332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0" y="36379"/>
            <a:ext cx="1364702" cy="1441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217055" y="1050878"/>
            <a:ext cx="9794993" cy="1147375"/>
          </a:xfrm>
          <a:prstGeom prst="round2DiagRect">
            <a:avLst>
              <a:gd name="adj1" fmla="val 28948"/>
              <a:gd name="adj2" fmla="val 0"/>
            </a:avLst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57070" y="1070856"/>
            <a:ext cx="102358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0066"/>
                </a:solidFill>
              </a:rPr>
              <a:t>Dehqon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yigit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nima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uchun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tanlovda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qatnashishni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istabdi</a:t>
            </a:r>
            <a:r>
              <a:rPr lang="en-US" sz="3600" dirty="0">
                <a:solidFill>
                  <a:srgbClr val="000066"/>
                </a:solidFill>
              </a:rPr>
              <a:t>?</a:t>
            </a:r>
            <a:endParaRPr lang="ru-RU" sz="3600" b="1" dirty="0">
              <a:solidFill>
                <a:srgbClr val="000066"/>
              </a:solidFill>
            </a:endParaRPr>
          </a:p>
        </p:txBody>
      </p:sp>
      <p:sp>
        <p:nvSpPr>
          <p:cNvPr id="10" name="12-конечная звезда 9"/>
          <p:cNvSpPr/>
          <p:nvPr/>
        </p:nvSpPr>
        <p:spPr>
          <a:xfrm>
            <a:off x="755992" y="1291540"/>
            <a:ext cx="895463" cy="888483"/>
          </a:xfrm>
          <a:prstGeom prst="star12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55098" y="1285760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006600"/>
                </a:solidFill>
              </a:rPr>
              <a:t>2</a:t>
            </a:r>
            <a:endParaRPr lang="ru-RU" sz="4800" b="1" dirty="0">
              <a:solidFill>
                <a:srgbClr val="006600"/>
              </a:solidFill>
            </a:endParaRPr>
          </a:p>
        </p:txBody>
      </p:sp>
      <p:sp>
        <p:nvSpPr>
          <p:cNvPr id="41" name="Прямоугольник с двумя скругленными противолежащими углами 40"/>
          <p:cNvSpPr/>
          <p:nvPr/>
        </p:nvSpPr>
        <p:spPr>
          <a:xfrm>
            <a:off x="1036986" y="2853585"/>
            <a:ext cx="5937021" cy="2933065"/>
          </a:xfrm>
          <a:prstGeom prst="round2DiagRect">
            <a:avLst>
              <a:gd name="adj1" fmla="val 28948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650639" y="298245"/>
            <a:ext cx="10235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</a:rPr>
              <a:t>Savollarga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javob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bering</a:t>
            </a:r>
            <a:r>
              <a:rPr lang="en-US" sz="3600" b="1" dirty="0" smtClean="0">
                <a:solidFill>
                  <a:srgbClr val="000066"/>
                </a:solidFill>
              </a:rPr>
              <a:t>.</a:t>
            </a:r>
            <a:endParaRPr lang="ru-RU" sz="3600" b="1" dirty="0">
              <a:solidFill>
                <a:srgbClr val="000066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63340" y="3086574"/>
            <a:ext cx="55795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6600"/>
                </a:solidFill>
              </a:rPr>
              <a:t>Dehqon</a:t>
            </a:r>
            <a:r>
              <a:rPr lang="en-US" sz="4000" b="1" dirty="0">
                <a:solidFill>
                  <a:srgbClr val="006600"/>
                </a:solidFill>
              </a:rPr>
              <a:t> </a:t>
            </a:r>
            <a:r>
              <a:rPr lang="en-US" sz="4000" b="1" dirty="0" err="1">
                <a:solidFill>
                  <a:srgbClr val="006600"/>
                </a:solidFill>
              </a:rPr>
              <a:t>yigit</a:t>
            </a:r>
            <a:r>
              <a:rPr lang="en-US" sz="4000" b="1" dirty="0">
                <a:solidFill>
                  <a:srgbClr val="006600"/>
                </a:solidFill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</a:rPr>
              <a:t>tanlovda</a:t>
            </a:r>
            <a:r>
              <a:rPr lang="en-US" sz="4000" b="1" dirty="0" smtClean="0">
                <a:solidFill>
                  <a:srgbClr val="006600"/>
                </a:solidFill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</a:rPr>
              <a:t>qatnashib</a:t>
            </a:r>
            <a:r>
              <a:rPr lang="en-US" sz="4000" b="1" dirty="0" smtClean="0">
                <a:solidFill>
                  <a:srgbClr val="006600"/>
                </a:solidFill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</a:rPr>
              <a:t>yutsa</a:t>
            </a:r>
            <a:r>
              <a:rPr lang="en-US" sz="4000" b="1" dirty="0" smtClean="0">
                <a:solidFill>
                  <a:srgbClr val="006600"/>
                </a:solidFill>
              </a:rPr>
              <a:t>, </a:t>
            </a:r>
            <a:endParaRPr lang="en-US" sz="4000" b="1" dirty="0" smtClean="0">
              <a:solidFill>
                <a:srgbClr val="006600"/>
              </a:solidFill>
            </a:endParaRPr>
          </a:p>
          <a:p>
            <a:pPr algn="ctr"/>
            <a:r>
              <a:rPr lang="en-US" sz="4000" b="1" dirty="0" err="1" smtClean="0">
                <a:solidFill>
                  <a:srgbClr val="0807E3"/>
                </a:solidFill>
              </a:rPr>
              <a:t>qo‘sh</a:t>
            </a:r>
            <a:r>
              <a:rPr lang="en-US" sz="4000" b="1" dirty="0" smtClean="0">
                <a:solidFill>
                  <a:srgbClr val="0807E3"/>
                </a:solidFill>
              </a:rPr>
              <a:t> </a:t>
            </a:r>
            <a:r>
              <a:rPr lang="en-US" sz="4000" b="1" dirty="0" err="1" smtClean="0">
                <a:solidFill>
                  <a:srgbClr val="0807E3"/>
                </a:solidFill>
              </a:rPr>
              <a:t>ho‘kiz</a:t>
            </a:r>
            <a:r>
              <a:rPr lang="en-US" sz="4000" b="1" dirty="0" smtClean="0">
                <a:solidFill>
                  <a:srgbClr val="0807E3"/>
                </a:solidFill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6600"/>
                </a:solidFill>
              </a:rPr>
              <a:t>so‘rashni</a:t>
            </a:r>
            <a:r>
              <a:rPr lang="en-US" sz="4000" b="1" dirty="0" smtClean="0">
                <a:solidFill>
                  <a:srgbClr val="006600"/>
                </a:solidFill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</a:rPr>
              <a:t>istabdi</a:t>
            </a:r>
            <a:endParaRPr lang="ru-RU" sz="4000" b="1" dirty="0">
              <a:solidFill>
                <a:srgbClr val="006600"/>
              </a:solidFill>
            </a:endParaRPr>
          </a:p>
        </p:txBody>
      </p:sp>
      <p:pic>
        <p:nvPicPr>
          <p:cNvPr id="2050" name="Picture 2" descr="https://arxiv.uz/data/documents/121ea791-86dd-4832-a11d-8f13df8f09d6/page-6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31" t="18673" r="8476" b="20004"/>
          <a:stretch/>
        </p:blipFill>
        <p:spPr bwMode="auto">
          <a:xfrm>
            <a:off x="7724633" y="2198253"/>
            <a:ext cx="3098042" cy="4254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59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60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9239" y="290486"/>
            <a:ext cx="11335409" cy="6195859"/>
          </a:xfrm>
          <a:prstGeom prst="roundRect">
            <a:avLst>
              <a:gd name="adj" fmla="val 4332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0" y="36379"/>
            <a:ext cx="1364702" cy="1441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217055" y="1050878"/>
            <a:ext cx="10301655" cy="1774304"/>
          </a:xfrm>
          <a:prstGeom prst="round2DiagRect">
            <a:avLst>
              <a:gd name="adj1" fmla="val 28948"/>
              <a:gd name="adj2" fmla="val 0"/>
            </a:avLst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04980" y="1050878"/>
            <a:ext cx="102358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0066"/>
                </a:solidFill>
              </a:rPr>
              <a:t>Nima</a:t>
            </a:r>
            <a:r>
              <a:rPr lang="en-US" sz="3600" dirty="0">
                <a:solidFill>
                  <a:srgbClr val="000066"/>
                </a:solidFill>
              </a:rPr>
              <a:t> deb </a:t>
            </a:r>
            <a:r>
              <a:rPr lang="en-US" sz="3600" dirty="0" err="1">
                <a:solidFill>
                  <a:srgbClr val="000066"/>
                </a:solidFill>
              </a:rPr>
              <a:t>o‘ylaysiz</a:t>
            </a:r>
            <a:r>
              <a:rPr lang="en-US" sz="3600" dirty="0">
                <a:solidFill>
                  <a:srgbClr val="000066"/>
                </a:solidFill>
              </a:rPr>
              <a:t>, </a:t>
            </a:r>
            <a:r>
              <a:rPr lang="en-US" sz="3600" dirty="0" err="1" smtClean="0">
                <a:solidFill>
                  <a:srgbClr val="000066"/>
                </a:solidFill>
              </a:rPr>
              <a:t>dehqon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yigit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nima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uchun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uy</a:t>
            </a:r>
            <a:r>
              <a:rPr lang="en-US" sz="3600" dirty="0">
                <a:solidFill>
                  <a:srgbClr val="000066"/>
                </a:solidFill>
              </a:rPr>
              <a:t>, </a:t>
            </a:r>
            <a:endParaRPr lang="en-US" sz="3600" dirty="0" smtClean="0">
              <a:solidFill>
                <a:srgbClr val="000066"/>
              </a:solidFill>
            </a:endParaRPr>
          </a:p>
          <a:p>
            <a:pPr algn="ctr"/>
            <a:r>
              <a:rPr lang="en-US" sz="3600" dirty="0" err="1" smtClean="0">
                <a:solidFill>
                  <a:srgbClr val="000066"/>
                </a:solidFill>
              </a:rPr>
              <a:t>oziq-ovqat</a:t>
            </a:r>
            <a:r>
              <a:rPr lang="en-US" sz="3600" dirty="0">
                <a:solidFill>
                  <a:srgbClr val="000066"/>
                </a:solidFill>
              </a:rPr>
              <a:t>, </a:t>
            </a:r>
            <a:r>
              <a:rPr lang="en-US" sz="3600" dirty="0" err="1">
                <a:solidFill>
                  <a:srgbClr val="000066"/>
                </a:solidFill>
              </a:rPr>
              <a:t>kiyim-kechak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yoki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ot-arava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emas</a:t>
            </a:r>
            <a:r>
              <a:rPr lang="en-US" sz="3600" dirty="0">
                <a:solidFill>
                  <a:srgbClr val="000066"/>
                </a:solidFill>
              </a:rPr>
              <a:t>, </a:t>
            </a:r>
            <a:endParaRPr lang="en-US" sz="3600" dirty="0" smtClean="0">
              <a:solidFill>
                <a:srgbClr val="000066"/>
              </a:solidFill>
            </a:endParaRPr>
          </a:p>
          <a:p>
            <a:pPr algn="ctr"/>
            <a:r>
              <a:rPr lang="en-US" sz="3600" dirty="0" err="1" smtClean="0">
                <a:solidFill>
                  <a:srgbClr val="000066"/>
                </a:solidFill>
              </a:rPr>
              <a:t>aynan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qo‘sh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ho‘kiz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olishni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niyat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qildi</a:t>
            </a:r>
            <a:r>
              <a:rPr lang="en-US" sz="3600" dirty="0">
                <a:solidFill>
                  <a:srgbClr val="000066"/>
                </a:solidFill>
              </a:rPr>
              <a:t>?</a:t>
            </a:r>
            <a:endParaRPr lang="ru-RU" sz="3600" b="1" dirty="0">
              <a:solidFill>
                <a:srgbClr val="000066"/>
              </a:solidFill>
            </a:endParaRPr>
          </a:p>
        </p:txBody>
      </p:sp>
      <p:sp>
        <p:nvSpPr>
          <p:cNvPr id="10" name="12-конечная звезда 9"/>
          <p:cNvSpPr/>
          <p:nvPr/>
        </p:nvSpPr>
        <p:spPr>
          <a:xfrm>
            <a:off x="755992" y="1291540"/>
            <a:ext cx="895463" cy="888483"/>
          </a:xfrm>
          <a:prstGeom prst="star12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55098" y="1285760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6600"/>
                </a:solidFill>
              </a:rPr>
              <a:t>3</a:t>
            </a:r>
            <a:endParaRPr lang="ru-RU" sz="4800" b="1" dirty="0">
              <a:solidFill>
                <a:srgbClr val="006600"/>
              </a:solidFill>
            </a:endParaRPr>
          </a:p>
        </p:txBody>
      </p:sp>
      <p:sp>
        <p:nvSpPr>
          <p:cNvPr id="41" name="Прямоугольник с двумя скругленными противолежащими углами 40"/>
          <p:cNvSpPr/>
          <p:nvPr/>
        </p:nvSpPr>
        <p:spPr>
          <a:xfrm>
            <a:off x="1036986" y="2853585"/>
            <a:ext cx="5937021" cy="2933065"/>
          </a:xfrm>
          <a:prstGeom prst="round2DiagRect">
            <a:avLst>
              <a:gd name="adj1" fmla="val 28948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650639" y="298245"/>
            <a:ext cx="10235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</a:rPr>
              <a:t>Savollarga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javob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bering</a:t>
            </a:r>
            <a:r>
              <a:rPr lang="en-US" sz="3600" b="1" dirty="0" smtClean="0">
                <a:solidFill>
                  <a:srgbClr val="000066"/>
                </a:solidFill>
              </a:rPr>
              <a:t>.</a:t>
            </a:r>
            <a:endParaRPr lang="ru-RU" sz="3600" b="1" dirty="0">
              <a:solidFill>
                <a:srgbClr val="000066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36986" y="3451194"/>
            <a:ext cx="5756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6600"/>
                </a:solidFill>
              </a:rPr>
              <a:t>Siz</a:t>
            </a:r>
            <a:r>
              <a:rPr lang="en-US" sz="4800" b="1" dirty="0" smtClean="0">
                <a:solidFill>
                  <a:srgbClr val="006600"/>
                </a:solidFill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</a:rPr>
              <a:t>nima</a:t>
            </a:r>
            <a:r>
              <a:rPr lang="en-US" sz="4800" b="1" dirty="0" smtClean="0">
                <a:solidFill>
                  <a:srgbClr val="006600"/>
                </a:solidFill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</a:rPr>
              <a:t>so‘ragan</a:t>
            </a:r>
            <a:r>
              <a:rPr lang="en-US" sz="4800" b="1" dirty="0" smtClean="0">
                <a:solidFill>
                  <a:srgbClr val="006600"/>
                </a:solidFill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</a:rPr>
              <a:t>bo‘lardingiz</a:t>
            </a:r>
            <a:r>
              <a:rPr lang="en-US" sz="4800" b="1" dirty="0" smtClean="0">
                <a:solidFill>
                  <a:srgbClr val="006600"/>
                </a:solidFill>
              </a:rPr>
              <a:t>?</a:t>
            </a:r>
            <a:endParaRPr lang="ru-RU" sz="4800" b="1" dirty="0">
              <a:solidFill>
                <a:srgbClr val="006600"/>
              </a:solidFill>
            </a:endParaRPr>
          </a:p>
        </p:txBody>
      </p:sp>
      <p:pic>
        <p:nvPicPr>
          <p:cNvPr id="19" name="Picture 2" descr="https://arxiv.uz/data/documents/121ea791-86dd-4832-a11d-8f13df8f09d6/page-6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31" t="18673" r="8476" b="20004"/>
          <a:stretch/>
        </p:blipFill>
        <p:spPr bwMode="auto">
          <a:xfrm>
            <a:off x="8352430" y="2976417"/>
            <a:ext cx="2333768" cy="3204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60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9239" y="290486"/>
            <a:ext cx="11335409" cy="6195859"/>
          </a:xfrm>
          <a:prstGeom prst="roundRect">
            <a:avLst>
              <a:gd name="adj" fmla="val 4332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0" y="36379"/>
            <a:ext cx="1364702" cy="1441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217055" y="1050878"/>
            <a:ext cx="10301655" cy="1446662"/>
          </a:xfrm>
          <a:prstGeom prst="round2DiagRect">
            <a:avLst>
              <a:gd name="adj1" fmla="val 28948"/>
              <a:gd name="adj2" fmla="val 0"/>
            </a:avLst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04980" y="1050878"/>
            <a:ext cx="102358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0066"/>
                </a:solidFill>
              </a:rPr>
              <a:t>Yomonlik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haqida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aytilgan</a:t>
            </a:r>
            <a:r>
              <a:rPr lang="en-US" sz="3600" dirty="0">
                <a:solidFill>
                  <a:srgbClr val="000066"/>
                </a:solidFill>
              </a:rPr>
              <a:t> gap </a:t>
            </a:r>
            <a:r>
              <a:rPr lang="en-US" sz="3600" dirty="0" err="1">
                <a:solidFill>
                  <a:srgbClr val="000066"/>
                </a:solidFill>
              </a:rPr>
              <a:t>bilan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yaxshilik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haqida</a:t>
            </a:r>
            <a:endParaRPr lang="en-US" sz="3600" dirty="0">
              <a:solidFill>
                <a:srgbClr val="000066"/>
              </a:solidFill>
            </a:endParaRPr>
          </a:p>
          <a:p>
            <a:pPr algn="ctr"/>
            <a:r>
              <a:rPr lang="en-US" sz="3600" dirty="0" err="1">
                <a:solidFill>
                  <a:srgbClr val="000066"/>
                </a:solidFill>
              </a:rPr>
              <a:t>aytilgan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gapning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mazmuni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bitta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edimi</a:t>
            </a:r>
            <a:r>
              <a:rPr lang="en-US" sz="3600" dirty="0">
                <a:solidFill>
                  <a:srgbClr val="000066"/>
                </a:solidFill>
              </a:rPr>
              <a:t>?</a:t>
            </a:r>
            <a:endParaRPr lang="ru-RU" sz="3600" b="1" dirty="0">
              <a:solidFill>
                <a:srgbClr val="000066"/>
              </a:solidFill>
            </a:endParaRPr>
          </a:p>
        </p:txBody>
      </p:sp>
      <p:sp>
        <p:nvSpPr>
          <p:cNvPr id="10" name="12-конечная звезда 9"/>
          <p:cNvSpPr/>
          <p:nvPr/>
        </p:nvSpPr>
        <p:spPr>
          <a:xfrm>
            <a:off x="755992" y="1291540"/>
            <a:ext cx="895463" cy="888483"/>
          </a:xfrm>
          <a:prstGeom prst="star12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55098" y="1285760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006600"/>
                </a:solidFill>
              </a:rPr>
              <a:t>4</a:t>
            </a:r>
            <a:endParaRPr lang="ru-RU" sz="4800" b="1" dirty="0">
              <a:solidFill>
                <a:srgbClr val="006600"/>
              </a:solidFill>
            </a:endParaRPr>
          </a:p>
        </p:txBody>
      </p:sp>
      <p:sp>
        <p:nvSpPr>
          <p:cNvPr id="41" name="Прямоугольник с двумя скругленными противолежащими углами 40"/>
          <p:cNvSpPr/>
          <p:nvPr/>
        </p:nvSpPr>
        <p:spPr>
          <a:xfrm>
            <a:off x="1036986" y="2853585"/>
            <a:ext cx="5937021" cy="2933065"/>
          </a:xfrm>
          <a:prstGeom prst="round2DiagRect">
            <a:avLst>
              <a:gd name="adj1" fmla="val 28948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650639" y="298245"/>
            <a:ext cx="10235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</a:rPr>
              <a:t>Savollarga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javob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bering</a:t>
            </a:r>
            <a:r>
              <a:rPr lang="en-US" sz="3600" b="1" dirty="0" smtClean="0">
                <a:solidFill>
                  <a:srgbClr val="000066"/>
                </a:solidFill>
              </a:rPr>
              <a:t>.</a:t>
            </a:r>
            <a:endParaRPr lang="ru-RU" sz="3600" b="1" dirty="0">
              <a:solidFill>
                <a:srgbClr val="000066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27020" y="3747788"/>
            <a:ext cx="5756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6600"/>
                </a:solidFill>
              </a:rPr>
              <a:t>Sizningcha</a:t>
            </a:r>
            <a:r>
              <a:rPr lang="en-US" sz="4800" b="1" dirty="0" smtClean="0">
                <a:solidFill>
                  <a:srgbClr val="006600"/>
                </a:solidFill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</a:rPr>
              <a:t>qanday</a:t>
            </a:r>
            <a:r>
              <a:rPr lang="en-US" sz="4800" b="1" dirty="0" smtClean="0">
                <a:solidFill>
                  <a:srgbClr val="006600"/>
                </a:solidFill>
              </a:rPr>
              <a:t>?</a:t>
            </a:r>
            <a:endParaRPr lang="ru-RU" sz="4800" b="1" dirty="0">
              <a:solidFill>
                <a:srgbClr val="006600"/>
              </a:solidFill>
            </a:endParaRPr>
          </a:p>
        </p:txBody>
      </p:sp>
      <p:pic>
        <p:nvPicPr>
          <p:cNvPr id="19" name="Picture 2" descr="https://arxiv.uz/data/documents/121ea791-86dd-4832-a11d-8f13df8f09d6/page-6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31" t="18673" r="8476" b="20004"/>
          <a:stretch/>
        </p:blipFill>
        <p:spPr bwMode="auto">
          <a:xfrm>
            <a:off x="8352430" y="2976417"/>
            <a:ext cx="2333768" cy="3204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38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60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9239" y="290486"/>
            <a:ext cx="11335409" cy="6195859"/>
          </a:xfrm>
          <a:prstGeom prst="roundRect">
            <a:avLst>
              <a:gd name="adj" fmla="val 4332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0" y="36379"/>
            <a:ext cx="1364702" cy="1441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203723" y="1339592"/>
            <a:ext cx="10301655" cy="723331"/>
          </a:xfrm>
          <a:prstGeom prst="round2DiagRect">
            <a:avLst>
              <a:gd name="adj1" fmla="val 28948"/>
              <a:gd name="adj2" fmla="val 0"/>
            </a:avLst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79620" y="1314235"/>
            <a:ext cx="10235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0066"/>
                </a:solidFill>
              </a:rPr>
              <a:t>Podshoh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dehqon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yigitni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nima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uchun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taqdirladi</a:t>
            </a:r>
            <a:r>
              <a:rPr lang="en-US" sz="3600" dirty="0">
                <a:solidFill>
                  <a:srgbClr val="000066"/>
                </a:solidFill>
              </a:rPr>
              <a:t>?</a:t>
            </a:r>
            <a:endParaRPr lang="ru-RU" sz="3600" b="1" dirty="0">
              <a:solidFill>
                <a:srgbClr val="000066"/>
              </a:solidFill>
            </a:endParaRPr>
          </a:p>
        </p:txBody>
      </p:sp>
      <p:sp>
        <p:nvSpPr>
          <p:cNvPr id="10" name="12-конечная звезда 9"/>
          <p:cNvSpPr/>
          <p:nvPr/>
        </p:nvSpPr>
        <p:spPr>
          <a:xfrm>
            <a:off x="755992" y="1291540"/>
            <a:ext cx="895463" cy="888483"/>
          </a:xfrm>
          <a:prstGeom prst="star12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55098" y="1285760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6600"/>
                </a:solidFill>
              </a:rPr>
              <a:t>5</a:t>
            </a:r>
            <a:endParaRPr lang="ru-RU" sz="4800" b="1" dirty="0">
              <a:solidFill>
                <a:srgbClr val="006600"/>
              </a:solidFill>
            </a:endParaRPr>
          </a:p>
        </p:txBody>
      </p:sp>
      <p:sp>
        <p:nvSpPr>
          <p:cNvPr id="41" name="Прямоугольник с двумя скругленными противолежащими углами 40"/>
          <p:cNvSpPr/>
          <p:nvPr/>
        </p:nvSpPr>
        <p:spPr>
          <a:xfrm>
            <a:off x="573206" y="2345269"/>
            <a:ext cx="7582096" cy="3949695"/>
          </a:xfrm>
          <a:prstGeom prst="round2DiagRect">
            <a:avLst>
              <a:gd name="adj1" fmla="val 28948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650639" y="298245"/>
            <a:ext cx="10235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</a:rPr>
              <a:t>Savollarga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javob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bering</a:t>
            </a:r>
            <a:r>
              <a:rPr lang="en-US" sz="3600" b="1" dirty="0" smtClean="0">
                <a:solidFill>
                  <a:srgbClr val="000066"/>
                </a:solidFill>
              </a:rPr>
              <a:t>.</a:t>
            </a:r>
            <a:endParaRPr lang="ru-RU" sz="3600" b="1" dirty="0">
              <a:solidFill>
                <a:srgbClr val="000066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3207" y="2581874"/>
            <a:ext cx="758209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600"/>
                </a:solidFill>
              </a:rPr>
              <a:t>„</a:t>
            </a:r>
            <a:r>
              <a:rPr lang="en-US" sz="3200" b="1" dirty="0" err="1">
                <a:solidFill>
                  <a:srgbClr val="006600"/>
                </a:solidFill>
              </a:rPr>
              <a:t>Y</a:t>
            </a:r>
            <a:r>
              <a:rPr lang="en-US" sz="3200" b="1" dirty="0" err="1" smtClean="0">
                <a:solidFill>
                  <a:srgbClr val="006600"/>
                </a:solidFill>
              </a:rPr>
              <a:t>omonlik</a:t>
            </a:r>
            <a:r>
              <a:rPr lang="en-US" sz="3200" b="1" dirty="0">
                <a:solidFill>
                  <a:srgbClr val="006600"/>
                </a:solidFill>
              </a:rPr>
              <a:t>“ </a:t>
            </a:r>
            <a:r>
              <a:rPr lang="en-US" sz="3200" b="1" dirty="0" err="1">
                <a:solidFill>
                  <a:srgbClr val="006600"/>
                </a:solidFill>
              </a:rPr>
              <a:t>deyishi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bilan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negadir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qalbim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muzlab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ketgandek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bo‘ldi</a:t>
            </a:r>
            <a:r>
              <a:rPr lang="en-US" sz="3200" b="1" dirty="0">
                <a:solidFill>
                  <a:srgbClr val="006600"/>
                </a:solidFill>
              </a:rPr>
              <a:t>. </a:t>
            </a:r>
            <a:r>
              <a:rPr lang="en-US" sz="3200" b="1" dirty="0" err="1" smtClean="0">
                <a:solidFill>
                  <a:srgbClr val="006600"/>
                </a:solidFill>
              </a:rPr>
              <a:t>Yaxshilik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degan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so‘zni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aytishi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bilan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qalbimdagi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muz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erib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endParaRPr lang="en-US" sz="3200" b="1" dirty="0" smtClean="0">
              <a:solidFill>
                <a:srgbClr val="006600"/>
              </a:solidFill>
            </a:endParaRPr>
          </a:p>
          <a:p>
            <a:pPr algn="ctr"/>
            <a:r>
              <a:rPr lang="en-US" sz="3200" b="1" dirty="0" err="1" smtClean="0">
                <a:solidFill>
                  <a:srgbClr val="006600"/>
                </a:solidFill>
              </a:rPr>
              <a:t>ketgandek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bo‘ldi</a:t>
            </a:r>
            <a:r>
              <a:rPr lang="en-US" sz="3200" b="1" dirty="0" smtClean="0">
                <a:solidFill>
                  <a:srgbClr val="006600"/>
                </a:solidFill>
              </a:rPr>
              <a:t>.</a:t>
            </a:r>
          </a:p>
          <a:p>
            <a:pPr algn="ctr"/>
            <a:r>
              <a:rPr lang="en-US" sz="3200" b="1" dirty="0" err="1">
                <a:solidFill>
                  <a:srgbClr val="0807E3"/>
                </a:solidFill>
              </a:rPr>
              <a:t>Podshoh</a:t>
            </a:r>
            <a:r>
              <a:rPr lang="en-US" sz="3200" b="1" dirty="0">
                <a:solidFill>
                  <a:srgbClr val="0807E3"/>
                </a:solidFill>
              </a:rPr>
              <a:t> </a:t>
            </a:r>
            <a:r>
              <a:rPr lang="en-US" sz="3200" b="1" dirty="0" err="1">
                <a:solidFill>
                  <a:srgbClr val="0807E3"/>
                </a:solidFill>
              </a:rPr>
              <a:t>t</a:t>
            </a:r>
            <a:r>
              <a:rPr lang="en-US" sz="3200" b="1" dirty="0" err="1" smtClean="0">
                <a:solidFill>
                  <a:srgbClr val="0807E3"/>
                </a:solidFill>
              </a:rPr>
              <a:t>o‘g‘ri</a:t>
            </a:r>
            <a:r>
              <a:rPr lang="en-US" sz="3200" b="1" dirty="0" smtClean="0">
                <a:solidFill>
                  <a:srgbClr val="0807E3"/>
                </a:solidFill>
              </a:rPr>
              <a:t> </a:t>
            </a:r>
            <a:r>
              <a:rPr lang="en-US" sz="3200" b="1" dirty="0" err="1">
                <a:solidFill>
                  <a:srgbClr val="0807E3"/>
                </a:solidFill>
              </a:rPr>
              <a:t>so‘zni</a:t>
            </a:r>
            <a:r>
              <a:rPr lang="en-US" sz="3200" b="1" dirty="0">
                <a:solidFill>
                  <a:srgbClr val="0807E3"/>
                </a:solidFill>
              </a:rPr>
              <a:t>, </a:t>
            </a:r>
            <a:r>
              <a:rPr lang="en-US" sz="3200" b="1" dirty="0" err="1">
                <a:solidFill>
                  <a:srgbClr val="0807E3"/>
                </a:solidFill>
              </a:rPr>
              <a:t>chiroyli</a:t>
            </a:r>
            <a:r>
              <a:rPr lang="en-US" sz="3200" b="1" dirty="0">
                <a:solidFill>
                  <a:srgbClr val="0807E3"/>
                </a:solidFill>
              </a:rPr>
              <a:t> </a:t>
            </a:r>
            <a:r>
              <a:rPr lang="en-US" sz="3200" b="1" dirty="0" err="1">
                <a:solidFill>
                  <a:srgbClr val="0807E3"/>
                </a:solidFill>
              </a:rPr>
              <a:t>so‘zni</a:t>
            </a:r>
            <a:r>
              <a:rPr lang="en-US" sz="3200" b="1" dirty="0">
                <a:solidFill>
                  <a:srgbClr val="0807E3"/>
                </a:solidFill>
              </a:rPr>
              <a:t> </a:t>
            </a:r>
            <a:r>
              <a:rPr lang="en-US" sz="3200" b="1" dirty="0" err="1">
                <a:solidFill>
                  <a:srgbClr val="0807E3"/>
                </a:solidFill>
              </a:rPr>
              <a:t>yoqimli</a:t>
            </a:r>
            <a:r>
              <a:rPr lang="en-US" sz="3200" b="1" dirty="0">
                <a:solidFill>
                  <a:srgbClr val="0807E3"/>
                </a:solidFill>
              </a:rPr>
              <a:t> </a:t>
            </a:r>
            <a:r>
              <a:rPr lang="en-US" sz="3200" b="1" dirty="0" err="1">
                <a:solidFill>
                  <a:srgbClr val="0807E3"/>
                </a:solidFill>
              </a:rPr>
              <a:t>qilib</a:t>
            </a:r>
            <a:r>
              <a:rPr lang="en-US" sz="3200" b="1" dirty="0">
                <a:solidFill>
                  <a:srgbClr val="0807E3"/>
                </a:solidFill>
              </a:rPr>
              <a:t> </a:t>
            </a:r>
            <a:r>
              <a:rPr lang="en-US" sz="3200" b="1" dirty="0" err="1">
                <a:solidFill>
                  <a:srgbClr val="0807E3"/>
                </a:solidFill>
              </a:rPr>
              <a:t>aytgani</a:t>
            </a:r>
            <a:r>
              <a:rPr lang="en-US" sz="3200" b="1" dirty="0">
                <a:solidFill>
                  <a:srgbClr val="0807E3"/>
                </a:solidFill>
              </a:rPr>
              <a:t> </a:t>
            </a:r>
            <a:r>
              <a:rPr lang="en-US" sz="3200" b="1" dirty="0" err="1" smtClean="0">
                <a:solidFill>
                  <a:srgbClr val="0807E3"/>
                </a:solidFill>
              </a:rPr>
              <a:t>uchun</a:t>
            </a:r>
            <a:r>
              <a:rPr lang="en-US" sz="3200" b="1" dirty="0">
                <a:solidFill>
                  <a:srgbClr val="0807E3"/>
                </a:solidFill>
              </a:rPr>
              <a:t> </a:t>
            </a:r>
            <a:r>
              <a:rPr lang="en-US" sz="3200" b="1" dirty="0" err="1">
                <a:solidFill>
                  <a:srgbClr val="0807E3"/>
                </a:solidFill>
              </a:rPr>
              <a:t>dehqon</a:t>
            </a:r>
            <a:r>
              <a:rPr lang="en-US" sz="3200" b="1" dirty="0">
                <a:solidFill>
                  <a:srgbClr val="0807E3"/>
                </a:solidFill>
              </a:rPr>
              <a:t> </a:t>
            </a:r>
            <a:r>
              <a:rPr lang="en-US" sz="3200" b="1" dirty="0" err="1">
                <a:solidFill>
                  <a:srgbClr val="0807E3"/>
                </a:solidFill>
              </a:rPr>
              <a:t>yigitni</a:t>
            </a:r>
            <a:r>
              <a:rPr lang="en-US" sz="3200" b="1" dirty="0">
                <a:solidFill>
                  <a:srgbClr val="0807E3"/>
                </a:solidFill>
              </a:rPr>
              <a:t> </a:t>
            </a:r>
            <a:r>
              <a:rPr lang="en-US" sz="3200" b="1" dirty="0" err="1" smtClean="0">
                <a:solidFill>
                  <a:srgbClr val="0807E3"/>
                </a:solidFill>
              </a:rPr>
              <a:t>taqdirladi</a:t>
            </a:r>
            <a:r>
              <a:rPr lang="en-US" sz="3200" b="1" dirty="0" smtClean="0">
                <a:solidFill>
                  <a:srgbClr val="0807E3"/>
                </a:solidFill>
              </a:rPr>
              <a:t>.</a:t>
            </a:r>
            <a:endParaRPr lang="ru-RU" sz="3200" b="1" dirty="0">
              <a:solidFill>
                <a:srgbClr val="0807E3"/>
              </a:solidFill>
            </a:endParaRPr>
          </a:p>
        </p:txBody>
      </p:sp>
      <p:pic>
        <p:nvPicPr>
          <p:cNvPr id="21" name="Picture 2" descr="https://saviya.uz/wp-content/uploads/2018/06/bulbul_ertak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80"/>
          <a:stretch/>
        </p:blipFill>
        <p:spPr bwMode="auto">
          <a:xfrm>
            <a:off x="8155302" y="2200952"/>
            <a:ext cx="3601324" cy="3949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95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9239" y="307153"/>
            <a:ext cx="11335409" cy="6195859"/>
          </a:xfrm>
          <a:prstGeom prst="roundRect">
            <a:avLst>
              <a:gd name="adj" fmla="val 4332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09672" y="265472"/>
            <a:ext cx="104142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66"/>
                </a:solidFill>
              </a:rPr>
              <a:t>Daftardagi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mashqni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bajaring</a:t>
            </a:r>
            <a:r>
              <a:rPr lang="en-US" sz="4000" b="1" dirty="0">
                <a:solidFill>
                  <a:srgbClr val="000066"/>
                </a:solidFill>
              </a:rPr>
              <a:t>.</a:t>
            </a:r>
            <a:endParaRPr lang="ru-RU" sz="4000" dirty="0">
              <a:solidFill>
                <a:srgbClr val="000066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0" y="-20528"/>
            <a:ext cx="2193256" cy="16901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304684" y="945388"/>
            <a:ext cx="7746405" cy="1005054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51617" y="873224"/>
            <a:ext cx="7875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0066"/>
                </a:solidFill>
              </a:rPr>
              <a:t>Quyidagi</a:t>
            </a:r>
            <a:r>
              <a:rPr lang="en-US" sz="3200" b="1" dirty="0">
                <a:solidFill>
                  <a:srgbClr val="000066"/>
                </a:solidFill>
              </a:rPr>
              <a:t> so ‘</a:t>
            </a:r>
            <a:r>
              <a:rPr lang="en-US" sz="3200" b="1" dirty="0" err="1">
                <a:solidFill>
                  <a:srgbClr val="000066"/>
                </a:solidFill>
              </a:rPr>
              <a:t>zlarga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mos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keluvchi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ma’noni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endParaRPr lang="en-US" sz="3200" b="1" dirty="0" smtClean="0">
              <a:solidFill>
                <a:srgbClr val="000066"/>
              </a:solidFill>
            </a:endParaRPr>
          </a:p>
          <a:p>
            <a:pPr algn="ctr"/>
            <a:r>
              <a:rPr lang="en-US" sz="3200" b="1" dirty="0" err="1" smtClean="0">
                <a:solidFill>
                  <a:srgbClr val="000066"/>
                </a:solidFill>
              </a:rPr>
              <a:t>topib</a:t>
            </a:r>
            <a:r>
              <a:rPr lang="en-US" sz="3200" b="1" dirty="0">
                <a:solidFill>
                  <a:srgbClr val="000066"/>
                </a:solidFill>
              </a:rPr>
              <a:t>, </a:t>
            </a:r>
            <a:r>
              <a:rPr lang="en-US" sz="3200" b="1" dirty="0" err="1">
                <a:solidFill>
                  <a:srgbClr val="000066"/>
                </a:solidFill>
              </a:rPr>
              <a:t>moslashtiring</a:t>
            </a:r>
            <a:r>
              <a:rPr lang="en-US" sz="3200" b="1" dirty="0">
                <a:solidFill>
                  <a:srgbClr val="000066"/>
                </a:solidFill>
              </a:rPr>
              <a:t>. </a:t>
            </a:r>
            <a:endParaRPr lang="ru-RU" sz="3200" b="1" dirty="0">
              <a:solidFill>
                <a:srgbClr val="000066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602031" y="2046197"/>
            <a:ext cx="2755318" cy="721813"/>
          </a:xfrm>
          <a:prstGeom prst="flowChartAlternateProcess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6808839" y="2110271"/>
            <a:ext cx="4342778" cy="682397"/>
          </a:xfrm>
          <a:prstGeom prst="flowChartAlternateProcess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611129" y="2923981"/>
            <a:ext cx="2755318" cy="699684"/>
          </a:xfrm>
          <a:prstGeom prst="flowChartAlternateProcess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634610" y="3805325"/>
            <a:ext cx="2755318" cy="613330"/>
          </a:xfrm>
          <a:prstGeom prst="flowChartAlternateProcess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096628" y="1937013"/>
            <a:ext cx="17066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err="1">
                <a:solidFill>
                  <a:srgbClr val="000066"/>
                </a:solidFill>
              </a:rPr>
              <a:t>q</a:t>
            </a:r>
            <a:r>
              <a:rPr lang="en-US" sz="4800" b="1" dirty="0" err="1" smtClean="0">
                <a:solidFill>
                  <a:srgbClr val="000066"/>
                </a:solidFill>
              </a:rPr>
              <a:t>o‘sh</a:t>
            </a:r>
            <a:r>
              <a:rPr lang="en-US" sz="4800" b="1" dirty="0" smtClean="0">
                <a:solidFill>
                  <a:srgbClr val="000066"/>
                </a:solidFill>
              </a:rPr>
              <a:t> </a:t>
            </a:r>
            <a:endParaRPr lang="ru-RU" sz="4800" b="1" dirty="0">
              <a:solidFill>
                <a:srgbClr val="000066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171805" y="2792668"/>
            <a:ext cx="10688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0066"/>
                </a:solidFill>
              </a:rPr>
              <a:t>avj</a:t>
            </a:r>
            <a:r>
              <a:rPr lang="en-US" sz="4800" b="1" dirty="0" smtClean="0">
                <a:solidFill>
                  <a:srgbClr val="000066"/>
                </a:solidFill>
              </a:rPr>
              <a:t> </a:t>
            </a:r>
            <a:endParaRPr lang="ru-RU" sz="4800" b="1" dirty="0">
              <a:solidFill>
                <a:srgbClr val="000066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203292" y="3668972"/>
            <a:ext cx="9267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0066"/>
                </a:solidFill>
              </a:rPr>
              <a:t>saf</a:t>
            </a:r>
            <a:endParaRPr lang="ru-RU" sz="4800" b="1" dirty="0">
              <a:solidFill>
                <a:srgbClr val="000066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170886" y="1997448"/>
            <a:ext cx="361868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4800" b="1" dirty="0" err="1">
                <a:solidFill>
                  <a:srgbClr val="000066"/>
                </a:solidFill>
              </a:rPr>
              <a:t>y</a:t>
            </a:r>
            <a:r>
              <a:rPr lang="en-US" sz="4800" b="1" dirty="0" err="1" smtClean="0">
                <a:solidFill>
                  <a:srgbClr val="000066"/>
                </a:solidFill>
              </a:rPr>
              <a:t>uqori</a:t>
            </a:r>
            <a:r>
              <a:rPr lang="en-US" sz="4800" b="1" dirty="0" smtClean="0">
                <a:solidFill>
                  <a:srgbClr val="000066"/>
                </a:solidFill>
              </a:rPr>
              <a:t> </a:t>
            </a:r>
            <a:r>
              <a:rPr lang="en-US" sz="4800" b="1" dirty="0" err="1" smtClean="0">
                <a:solidFill>
                  <a:srgbClr val="000066"/>
                </a:solidFill>
              </a:rPr>
              <a:t>nuqta</a:t>
            </a:r>
            <a:r>
              <a:rPr lang="en-US" sz="4800" b="1" dirty="0" smtClean="0">
                <a:solidFill>
                  <a:srgbClr val="000066"/>
                </a:solidFill>
              </a:rPr>
              <a:t> </a:t>
            </a:r>
            <a:endParaRPr lang="ru-RU" sz="4800" b="1" dirty="0">
              <a:solidFill>
                <a:srgbClr val="000066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132880" y="3805325"/>
            <a:ext cx="169469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4800" b="1" dirty="0" err="1">
                <a:solidFill>
                  <a:srgbClr val="000066"/>
                </a:solidFill>
              </a:rPr>
              <a:t>h</a:t>
            </a:r>
            <a:r>
              <a:rPr lang="en-US" sz="4800" b="1" dirty="0" err="1" smtClean="0">
                <a:solidFill>
                  <a:srgbClr val="000066"/>
                </a:solidFill>
              </a:rPr>
              <a:t>o‘kiz</a:t>
            </a:r>
            <a:endParaRPr lang="ru-RU" sz="4800" b="1" dirty="0">
              <a:solidFill>
                <a:srgbClr val="000066"/>
              </a:solidFill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611129" y="4594314"/>
            <a:ext cx="2755318" cy="613330"/>
          </a:xfrm>
          <a:prstGeom prst="flowChartAlternateProcess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976027" y="4457961"/>
            <a:ext cx="20985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0066"/>
                </a:solidFill>
              </a:rPr>
              <a:t>ayonlar</a:t>
            </a:r>
            <a:endParaRPr lang="ru-RU" sz="4800" b="1" dirty="0">
              <a:solidFill>
                <a:srgbClr val="000066"/>
              </a:solidFill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585960" y="5405862"/>
            <a:ext cx="2755318" cy="613330"/>
          </a:xfrm>
          <a:prstGeom prst="flowChartAlternateProcess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205874" y="5269509"/>
            <a:ext cx="8242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0066"/>
                </a:solidFill>
              </a:rPr>
              <a:t>ne</a:t>
            </a:r>
            <a:endParaRPr lang="ru-RU" sz="4800" b="1" dirty="0">
              <a:solidFill>
                <a:srgbClr val="000066"/>
              </a:solidFill>
            </a:endParaRPr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6808839" y="2932624"/>
            <a:ext cx="4342778" cy="682397"/>
          </a:xfrm>
          <a:prstGeom prst="flowChartAlternateProcess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6808839" y="3770791"/>
            <a:ext cx="4342778" cy="682397"/>
          </a:xfrm>
          <a:prstGeom prst="flowChartAlternateProcess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Блок-схема: альтернативный процесс 37"/>
          <p:cNvSpPr/>
          <p:nvPr/>
        </p:nvSpPr>
        <p:spPr>
          <a:xfrm>
            <a:off x="6808839" y="4567695"/>
            <a:ext cx="4342778" cy="682397"/>
          </a:xfrm>
          <a:prstGeom prst="flowChartAlternateProcess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6808839" y="5405862"/>
            <a:ext cx="4342778" cy="682397"/>
          </a:xfrm>
          <a:prstGeom prst="flowChartAlternateProcess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450945" y="5323974"/>
            <a:ext cx="299953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0066"/>
                </a:solidFill>
              </a:rPr>
              <a:t>amaldorlar</a:t>
            </a:r>
            <a:endParaRPr lang="ru-RU" sz="4800" b="1" dirty="0">
              <a:solidFill>
                <a:srgbClr val="000066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156875" y="2828445"/>
            <a:ext cx="158767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0066"/>
                </a:solidFill>
              </a:rPr>
              <a:t>ikkita</a:t>
            </a:r>
            <a:endParaRPr lang="ru-RU" sz="4800" b="1" dirty="0">
              <a:solidFill>
                <a:srgbClr val="000066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141345" y="4453188"/>
            <a:ext cx="157075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0066"/>
                </a:solidFill>
              </a:rPr>
              <a:t>qator</a:t>
            </a:r>
            <a:endParaRPr lang="ru-RU" sz="4800" b="1" dirty="0">
              <a:solidFill>
                <a:srgbClr val="000066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205541" y="3669195"/>
            <a:ext cx="147027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0066"/>
                </a:solidFill>
              </a:rPr>
              <a:t>nima</a:t>
            </a:r>
            <a:endParaRPr lang="ru-RU" sz="4800" b="1" dirty="0">
              <a:solidFill>
                <a:srgbClr val="000066"/>
              </a:solidFill>
            </a:endParaRPr>
          </a:p>
        </p:txBody>
      </p:sp>
      <p:cxnSp>
        <p:nvCxnSpPr>
          <p:cNvPr id="5" name="Прямая со стрелкой 4"/>
          <p:cNvCxnSpPr>
            <a:stCxn id="9" idx="3"/>
            <a:endCxn id="30" idx="1"/>
          </p:cNvCxnSpPr>
          <p:nvPr/>
        </p:nvCxnSpPr>
        <p:spPr>
          <a:xfrm>
            <a:off x="3357349" y="2407104"/>
            <a:ext cx="3451490" cy="866719"/>
          </a:xfrm>
          <a:prstGeom prst="straightConnector1">
            <a:avLst/>
          </a:prstGeom>
          <a:ln w="38100">
            <a:solidFill>
              <a:srgbClr val="0807E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3366447" y="2407103"/>
            <a:ext cx="3442392" cy="878738"/>
          </a:xfrm>
          <a:prstGeom prst="straightConnector1">
            <a:avLst/>
          </a:prstGeom>
          <a:ln w="38100">
            <a:solidFill>
              <a:srgbClr val="0807E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3389928" y="4084694"/>
            <a:ext cx="3451490" cy="866719"/>
          </a:xfrm>
          <a:prstGeom prst="straightConnector1">
            <a:avLst/>
          </a:prstGeom>
          <a:ln w="38100">
            <a:solidFill>
              <a:srgbClr val="0807E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3341278" y="4919932"/>
            <a:ext cx="3451490" cy="866719"/>
          </a:xfrm>
          <a:prstGeom prst="straightConnector1">
            <a:avLst/>
          </a:prstGeom>
          <a:ln w="38100">
            <a:solidFill>
              <a:srgbClr val="0807E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31" idx="1"/>
          </p:cNvCxnSpPr>
          <p:nvPr/>
        </p:nvCxnSpPr>
        <p:spPr>
          <a:xfrm flipV="1">
            <a:off x="3350376" y="4111990"/>
            <a:ext cx="3458463" cy="1596888"/>
          </a:xfrm>
          <a:prstGeom prst="straightConnector1">
            <a:avLst/>
          </a:prstGeom>
          <a:ln w="38100">
            <a:solidFill>
              <a:srgbClr val="0807E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07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19551</TotalTime>
  <Words>214</Words>
  <Application>Microsoft Office PowerPoint</Application>
  <PresentationFormat>Произвольный</PresentationFormat>
  <Paragraphs>51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1771</cp:revision>
  <dcterms:created xsi:type="dcterms:W3CDTF">2020-04-19T11:34:46Z</dcterms:created>
  <dcterms:modified xsi:type="dcterms:W3CDTF">2021-12-27T08:47:31Z</dcterms:modified>
</cp:coreProperties>
</file>