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8" r:id="rId3"/>
    <p:sldId id="277" r:id="rId4"/>
    <p:sldId id="279" r:id="rId5"/>
    <p:sldId id="284" r:id="rId6"/>
    <p:sldId id="280" r:id="rId7"/>
    <p:sldId id="263" r:id="rId8"/>
    <p:sldId id="286" r:id="rId9"/>
    <p:sldId id="274" r:id="rId10"/>
    <p:sldId id="258" r:id="rId11"/>
    <p:sldId id="271" r:id="rId12"/>
    <p:sldId id="270" r:id="rId13"/>
    <p:sldId id="262" r:id="rId14"/>
    <p:sldId id="266" r:id="rId15"/>
    <p:sldId id="261" r:id="rId16"/>
    <p:sldId id="260" r:id="rId17"/>
    <p:sldId id="285" r:id="rId18"/>
    <p:sldId id="287" r:id="rId19"/>
    <p:sldId id="289" r:id="rId20"/>
    <p:sldId id="293" r:id="rId21"/>
    <p:sldId id="291" r:id="rId22"/>
    <p:sldId id="294" r:id="rId23"/>
    <p:sldId id="269" r:id="rId24"/>
    <p:sldId id="282"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133851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2978946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3106162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39659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2869159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E5FD5EC-F604-4A5C-8F25-01D107E22671}" type="datetimeFigureOut">
              <a:rPr lang="ru-RU" smtClean="0"/>
              <a:t>01.01.2022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295519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E5FD5EC-F604-4A5C-8F25-01D107E22671}" type="datetimeFigureOut">
              <a:rPr lang="ru-RU" smtClean="0"/>
              <a:t>01.01.2022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325576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E5FD5EC-F604-4A5C-8F25-01D107E22671}" type="datetimeFigureOut">
              <a:rPr lang="ru-RU" smtClean="0"/>
              <a:t>01.01.2022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1199979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5FD5EC-F604-4A5C-8F25-01D107E22671}" type="datetimeFigureOut">
              <a:rPr lang="ru-RU" smtClean="0"/>
              <a:t>01.01.2022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4286566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E5FD5EC-F604-4A5C-8F25-01D107E22671}" type="datetimeFigureOut">
              <a:rPr lang="ru-RU" smtClean="0"/>
              <a:t>01.01.2022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4162452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E5FD5EC-F604-4A5C-8F25-01D107E22671}" type="datetimeFigureOut">
              <a:rPr lang="ru-RU" smtClean="0"/>
              <a:t>01.01.2022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7F44D64-5A87-401B-BEA4-5E5BBE3F526C}" type="slidenum">
              <a:rPr lang="ru-RU" smtClean="0"/>
              <a:t>‹#›</a:t>
            </a:fld>
            <a:endParaRPr lang="ru-RU"/>
          </a:p>
        </p:txBody>
      </p:sp>
    </p:spTree>
    <p:extLst>
      <p:ext uri="{BB962C8B-B14F-4D97-AF65-F5344CB8AC3E}">
        <p14:creationId xmlns:p14="http://schemas.microsoft.com/office/powerpoint/2010/main" val="385403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FD5EC-F604-4A5C-8F25-01D107E22671}" type="datetimeFigureOut">
              <a:rPr lang="ru-RU" smtClean="0"/>
              <a:t>01.01.2022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F44D64-5A87-401B-BEA4-5E5BBE3F526C}" type="slidenum">
              <a:rPr lang="ru-RU" smtClean="0"/>
              <a:t>‹#›</a:t>
            </a:fld>
            <a:endParaRPr lang="ru-RU"/>
          </a:p>
        </p:txBody>
      </p:sp>
    </p:spTree>
    <p:extLst>
      <p:ext uri="{BB962C8B-B14F-4D97-AF65-F5344CB8AC3E}">
        <p14:creationId xmlns:p14="http://schemas.microsoft.com/office/powerpoint/2010/main" val="118998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uz.wikipedia.org/w/index.php?title=Videotasma&amp;action=edit&amp;redlink=1" TargetMode="External"/><Relationship Id="rId13" Type="http://schemas.openxmlformats.org/officeDocument/2006/relationships/image" Target="../media/image16.jpeg"/><Relationship Id="rId3" Type="http://schemas.openxmlformats.org/officeDocument/2006/relationships/hyperlink" Target="https://uz.wikipedia.org/wiki/Arab_tili" TargetMode="External"/><Relationship Id="rId7" Type="http://schemas.openxmlformats.org/officeDocument/2006/relationships/hyperlink" Target="https://uz.wikipedia.org/wiki/Jurnal" TargetMode="External"/><Relationship Id="rId12" Type="http://schemas.openxmlformats.org/officeDocument/2006/relationships/image" Target="../media/image15.jpeg"/><Relationship Id="rId2" Type="http://schemas.openxmlformats.org/officeDocument/2006/relationships/image" Target="../media/image10.jpe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uz.wikipedia.org/wiki/Gazeta" TargetMode="External"/><Relationship Id="rId11" Type="http://schemas.openxmlformats.org/officeDocument/2006/relationships/image" Target="../media/image14.jpeg"/><Relationship Id="rId5" Type="http://schemas.openxmlformats.org/officeDocument/2006/relationships/hyperlink" Target="https://uz.wikipedia.org/wiki/Kitob" TargetMode="External"/><Relationship Id="rId15" Type="http://schemas.openxmlformats.org/officeDocument/2006/relationships/image" Target="../media/image18.jpeg"/><Relationship Id="rId10" Type="http://schemas.openxmlformats.org/officeDocument/2006/relationships/hyperlink" Target="https://uz.wikipedia.org/w/index.php?title=Optik_disk&amp;action=edit&amp;redlink=1" TargetMode="External"/><Relationship Id="rId4" Type="http://schemas.openxmlformats.org/officeDocument/2006/relationships/hyperlink" Target="https://uz.wikipedia.org/wiki/Fors_tili" TargetMode="External"/><Relationship Id="rId9" Type="http://schemas.openxmlformats.org/officeDocument/2006/relationships/hyperlink" Target="https://uz.wikipedia.org/w/index.php?title=Audiotasma&amp;action=edit&amp;redlink=1" TargetMode="External"/><Relationship Id="rId1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4.jpe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31.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Фоторамка, PNG шаблон для фото Фоторамка школьника">
            <a:extLst>
              <a:ext uri="{FF2B5EF4-FFF2-40B4-BE49-F238E27FC236}">
                <a16:creationId xmlns:a16="http://schemas.microsoft.com/office/drawing/2014/main" xmlns="" id="{AE993756-EDCF-480B-AE63-AD032ED6DB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85854" y="824136"/>
            <a:ext cx="7423260" cy="1325563"/>
          </a:xfrm>
        </p:spPr>
        <p:txBody>
          <a:bodyPr>
            <a:normAutofit fontScale="90000"/>
          </a:bodyPr>
          <a:lstStyle/>
          <a:p>
            <a:pPr algn="ctr"/>
            <a:r>
              <a:rPr lang="en-US" sz="5400" b="1" dirty="0" err="1" smtClean="0">
                <a:solidFill>
                  <a:srgbClr val="00B0F0"/>
                </a:solidFill>
                <a:latin typeface="Times New Roman" panose="02020603050405020304" pitchFamily="18" charset="0"/>
                <a:cs typeface="Times New Roman" panose="02020603050405020304" pitchFamily="18" charset="0"/>
              </a:rPr>
              <a:t>Ona</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tili</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va</a:t>
            </a:r>
            <a:r>
              <a:rPr lang="en-US" sz="5400" b="1" dirty="0" smtClean="0">
                <a:solidFill>
                  <a:srgbClr val="00B0F0"/>
                </a:solidFill>
                <a:latin typeface="Times New Roman" panose="02020603050405020304" pitchFamily="18" charset="0"/>
                <a:cs typeface="Times New Roman" panose="02020603050405020304" pitchFamily="18" charset="0"/>
              </a:rPr>
              <a:t> </a:t>
            </a:r>
            <a:r>
              <a:rPr lang="en-US" sz="5400" b="1" dirty="0" err="1" smtClean="0">
                <a:solidFill>
                  <a:srgbClr val="00B0F0"/>
                </a:solidFill>
                <a:latin typeface="Times New Roman" panose="02020603050405020304" pitchFamily="18" charset="0"/>
                <a:cs typeface="Times New Roman" panose="02020603050405020304" pitchFamily="18" charset="0"/>
              </a:rPr>
              <a:t>o‘qish</a:t>
            </a:r>
            <a:r>
              <a:rPr lang="en-US" sz="5400" b="1" dirty="0" smtClean="0">
                <a:solidFill>
                  <a:srgbClr val="00B0F0"/>
                </a:solidFill>
                <a:latin typeface="Times New Roman" panose="02020603050405020304" pitchFamily="18" charset="0"/>
                <a:cs typeface="Times New Roman" panose="02020603050405020304" pitchFamily="18" charset="0"/>
              </a:rPr>
              <a:t> </a:t>
            </a:r>
            <a:br>
              <a:rPr lang="en-US" sz="5400" b="1" dirty="0" smtClean="0">
                <a:solidFill>
                  <a:srgbClr val="00B0F0"/>
                </a:solidFill>
                <a:latin typeface="Times New Roman" panose="02020603050405020304" pitchFamily="18" charset="0"/>
                <a:cs typeface="Times New Roman" panose="02020603050405020304" pitchFamily="18" charset="0"/>
              </a:rPr>
            </a:br>
            <a:r>
              <a:rPr lang="en-US" sz="5400" b="1" dirty="0" err="1" smtClean="0">
                <a:solidFill>
                  <a:srgbClr val="00B0F0"/>
                </a:solidFill>
                <a:latin typeface="Times New Roman" panose="02020603050405020304" pitchFamily="18" charset="0"/>
                <a:cs typeface="Times New Roman" panose="02020603050405020304" pitchFamily="18" charset="0"/>
              </a:rPr>
              <a:t>savodxonligi</a:t>
            </a:r>
            <a:endParaRPr lang="ru-RU" sz="5400" b="1" dirty="0">
              <a:solidFill>
                <a:srgbClr val="00B0F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76400" y="2973835"/>
            <a:ext cx="10515600" cy="1723118"/>
          </a:xfrm>
        </p:spPr>
        <p:txBody>
          <a:bodyPr>
            <a:normAutofit/>
          </a:bodyPr>
          <a:lstStyle/>
          <a:p>
            <a:pPr marL="0" indent="0" algn="ctr">
              <a:buNone/>
            </a:pPr>
            <a:r>
              <a:rPr lang="en-US" sz="7200" b="1" dirty="0" smtClean="0">
                <a:solidFill>
                  <a:srgbClr val="7030A0"/>
                </a:solidFill>
                <a:latin typeface="Times New Roman" panose="02020603050405020304" pitchFamily="18" charset="0"/>
                <a:cs typeface="Times New Roman" panose="02020603050405020304" pitchFamily="18" charset="0"/>
              </a:rPr>
              <a:t>2-sinf</a:t>
            </a:r>
            <a:endParaRPr lang="ru-RU" sz="72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5947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Нежно белый фон: Нежный белый фон | Премиум векторы — Независимое  театральное объединение &amp;quot;Зрительские симпатии&amp;quot;">
            <a:extLst>
              <a:ext uri="{FF2B5EF4-FFF2-40B4-BE49-F238E27FC236}">
                <a16:creationId xmlns="" xmlns:a16="http://schemas.microsoft.com/office/drawing/2014/main" id="{A9D95640-8D05-4260-9078-F389B6A52B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059799" y="291489"/>
            <a:ext cx="10515600" cy="5674633"/>
          </a:xfrm>
        </p:spPr>
        <p:txBody>
          <a:bodyPr>
            <a:normAutofit/>
          </a:bodyPr>
          <a:lstStyle/>
          <a:p>
            <a:pPr marL="0" indent="0">
              <a:buNone/>
            </a:pPr>
            <a:r>
              <a:rPr lang="en-US" b="1" dirty="0" smtClean="0"/>
              <a:t>        </a:t>
            </a:r>
          </a:p>
          <a:p>
            <a:pPr marL="0" indent="0">
              <a:buNone/>
            </a:pPr>
            <a:r>
              <a:rPr lang="en-US" b="1" dirty="0"/>
              <a:t> </a:t>
            </a:r>
            <a:r>
              <a:rPr lang="en-US" b="1" dirty="0" smtClean="0"/>
              <a:t>      </a:t>
            </a:r>
            <a:r>
              <a:rPr lang="en-US" sz="3600" b="1" dirty="0" err="1" smtClean="0">
                <a:solidFill>
                  <a:srgbClr val="7030A0"/>
                </a:solidFill>
              </a:rPr>
              <a:t>Kutubxona</a:t>
            </a:r>
            <a:r>
              <a:rPr lang="en-US" sz="3600" b="1" dirty="0">
                <a:solidFill>
                  <a:srgbClr val="7030A0"/>
                </a:solidFill>
              </a:rPr>
              <a:t> (</a:t>
            </a:r>
            <a:r>
              <a:rPr lang="en-US" sz="3600" b="1" dirty="0" err="1">
                <a:solidFill>
                  <a:srgbClr val="7030A0"/>
                </a:solidFill>
                <a:hlinkClick r:id="rId3" tooltip="Arab tili"/>
              </a:rPr>
              <a:t>arab</a:t>
            </a:r>
            <a:r>
              <a:rPr lang="en-US" sz="3600" b="1" dirty="0">
                <a:solidFill>
                  <a:srgbClr val="7030A0"/>
                </a:solidFill>
                <a:hlinkClick r:id="rId3" tooltip="Arab tili"/>
              </a:rPr>
              <a:t>.</a:t>
            </a:r>
            <a:r>
              <a:rPr lang="en-US" sz="3600" b="1" dirty="0">
                <a:solidFill>
                  <a:srgbClr val="7030A0"/>
                </a:solidFill>
              </a:rPr>
              <a:t> </a:t>
            </a:r>
            <a:r>
              <a:rPr lang="en-US" sz="3600" b="1" i="1" dirty="0" err="1">
                <a:solidFill>
                  <a:srgbClr val="7030A0"/>
                </a:solidFill>
              </a:rPr>
              <a:t>kutub</a:t>
            </a:r>
            <a:r>
              <a:rPr lang="en-US" sz="3600" b="1" dirty="0">
                <a:solidFill>
                  <a:srgbClr val="7030A0"/>
                </a:solidFill>
              </a:rPr>
              <a:t> - "</a:t>
            </a:r>
            <a:r>
              <a:rPr lang="en-US" sz="3600" b="1" dirty="0" err="1">
                <a:solidFill>
                  <a:srgbClr val="7030A0"/>
                </a:solidFill>
              </a:rPr>
              <a:t>kitoblar</a:t>
            </a:r>
            <a:r>
              <a:rPr lang="en-US" sz="3600" b="1" dirty="0">
                <a:solidFill>
                  <a:srgbClr val="7030A0"/>
                </a:solidFill>
              </a:rPr>
              <a:t>", </a:t>
            </a:r>
            <a:r>
              <a:rPr lang="en-US" sz="3600" b="1" dirty="0" err="1">
                <a:solidFill>
                  <a:srgbClr val="7030A0"/>
                </a:solidFill>
                <a:hlinkClick r:id="rId4" tooltip="Fors tili"/>
              </a:rPr>
              <a:t>fors</a:t>
            </a:r>
            <a:r>
              <a:rPr lang="en-US" sz="3600" b="1" dirty="0">
                <a:solidFill>
                  <a:srgbClr val="7030A0"/>
                </a:solidFill>
                <a:hlinkClick r:id="rId4" tooltip="Fors tili"/>
              </a:rPr>
              <a:t>.</a:t>
            </a:r>
            <a:r>
              <a:rPr lang="en-US" sz="3600" b="1" dirty="0">
                <a:solidFill>
                  <a:srgbClr val="7030A0"/>
                </a:solidFill>
              </a:rPr>
              <a:t> </a:t>
            </a:r>
            <a:r>
              <a:rPr lang="en-US" sz="3600" b="1" i="1" dirty="0" err="1">
                <a:solidFill>
                  <a:srgbClr val="7030A0"/>
                </a:solidFill>
              </a:rPr>
              <a:t>xona</a:t>
            </a:r>
            <a:r>
              <a:rPr lang="en-US" sz="3600" b="1" dirty="0">
                <a:solidFill>
                  <a:srgbClr val="7030A0"/>
                </a:solidFill>
              </a:rPr>
              <a:t> - "</a:t>
            </a:r>
            <a:r>
              <a:rPr lang="en-US" sz="3600" b="1" dirty="0" err="1">
                <a:solidFill>
                  <a:srgbClr val="7030A0"/>
                </a:solidFill>
              </a:rPr>
              <a:t>uy</a:t>
            </a:r>
            <a:r>
              <a:rPr lang="en-US" sz="3600" b="1" dirty="0">
                <a:solidFill>
                  <a:srgbClr val="7030A0"/>
                </a:solidFill>
              </a:rPr>
              <a:t>") </a:t>
            </a:r>
            <a:r>
              <a:rPr lang="en-US" sz="3600" b="1" dirty="0" err="1">
                <a:solidFill>
                  <a:srgbClr val="7030A0"/>
                </a:solidFill>
              </a:rPr>
              <a:t>axborot</a:t>
            </a:r>
            <a:r>
              <a:rPr lang="en-US" sz="3600" b="1" dirty="0">
                <a:solidFill>
                  <a:srgbClr val="7030A0"/>
                </a:solidFill>
              </a:rPr>
              <a:t> </a:t>
            </a:r>
            <a:r>
              <a:rPr lang="en-US" sz="3600" b="1" dirty="0" err="1">
                <a:solidFill>
                  <a:srgbClr val="7030A0"/>
                </a:solidFill>
              </a:rPr>
              <a:t>yigʻiladigan</a:t>
            </a:r>
            <a:r>
              <a:rPr lang="en-US" sz="3600" b="1" dirty="0">
                <a:solidFill>
                  <a:srgbClr val="7030A0"/>
                </a:solidFill>
              </a:rPr>
              <a:t> </a:t>
            </a:r>
            <a:r>
              <a:rPr lang="en-US" sz="3600" b="1" dirty="0" err="1" smtClean="0">
                <a:solidFill>
                  <a:srgbClr val="7030A0"/>
                </a:solidFill>
              </a:rPr>
              <a:t>joydir</a:t>
            </a:r>
            <a:r>
              <a:rPr lang="en-US" sz="3600" b="1" dirty="0" smtClean="0">
                <a:solidFill>
                  <a:srgbClr val="7030A0"/>
                </a:solidFill>
              </a:rPr>
              <a:t>.</a:t>
            </a:r>
          </a:p>
          <a:p>
            <a:pPr marL="0" indent="0">
              <a:buNone/>
            </a:pPr>
            <a:r>
              <a:rPr lang="en-US" sz="3600" b="1" dirty="0" err="1" smtClean="0">
                <a:solidFill>
                  <a:srgbClr val="7030A0"/>
                </a:solidFill>
              </a:rPr>
              <a:t>Axborot</a:t>
            </a:r>
            <a:r>
              <a:rPr lang="en-US" sz="3600" b="1" dirty="0">
                <a:solidFill>
                  <a:srgbClr val="7030A0"/>
                </a:solidFill>
              </a:rPr>
              <a:t> </a:t>
            </a:r>
            <a:r>
              <a:rPr lang="en-US" sz="3600" b="1" dirty="0" err="1">
                <a:solidFill>
                  <a:srgbClr val="7030A0"/>
                </a:solidFill>
                <a:hlinkClick r:id="rId5" tooltip="Kitob"/>
              </a:rPr>
              <a:t>kitob</a:t>
            </a:r>
            <a:r>
              <a:rPr lang="en-US" sz="3600" b="1" dirty="0">
                <a:solidFill>
                  <a:srgbClr val="7030A0"/>
                </a:solidFill>
              </a:rPr>
              <a:t>, </a:t>
            </a:r>
            <a:r>
              <a:rPr lang="en-US" sz="3600" b="1" dirty="0" err="1">
                <a:solidFill>
                  <a:srgbClr val="7030A0"/>
                </a:solidFill>
                <a:hlinkClick r:id="rId6" tooltip="Gazeta"/>
              </a:rPr>
              <a:t>gazeta</a:t>
            </a:r>
            <a:r>
              <a:rPr lang="en-US" sz="3600" b="1" dirty="0">
                <a:solidFill>
                  <a:srgbClr val="7030A0"/>
                </a:solidFill>
              </a:rPr>
              <a:t>, </a:t>
            </a:r>
            <a:r>
              <a:rPr lang="en-US" sz="3600" b="1" dirty="0" err="1">
                <a:solidFill>
                  <a:srgbClr val="7030A0"/>
                </a:solidFill>
                <a:hlinkClick r:id="rId7" tooltip="Jurnal"/>
              </a:rPr>
              <a:t>jurnal</a:t>
            </a:r>
            <a:r>
              <a:rPr lang="en-US" sz="3600" b="1" dirty="0">
                <a:solidFill>
                  <a:srgbClr val="7030A0"/>
                </a:solidFill>
              </a:rPr>
              <a:t>, </a:t>
            </a:r>
            <a:r>
              <a:rPr lang="en-US" sz="3600" b="1" dirty="0" smtClean="0">
                <a:solidFill>
                  <a:srgbClr val="7030A0"/>
                </a:solidFill>
                <a:hlinkClick r:id="rId8" tooltip="Videotasma (sahifa yaratilmagan)"/>
              </a:rPr>
              <a:t>video</a:t>
            </a:r>
            <a:r>
              <a:rPr lang="en-US" sz="3600" b="1" dirty="0" smtClean="0">
                <a:solidFill>
                  <a:srgbClr val="7030A0"/>
                </a:solidFill>
              </a:rPr>
              <a:t> </a:t>
            </a:r>
            <a:r>
              <a:rPr lang="en-US" sz="3600" b="1" dirty="0" err="1">
                <a:solidFill>
                  <a:srgbClr val="7030A0"/>
                </a:solidFill>
              </a:rPr>
              <a:t>va</a:t>
            </a:r>
            <a:r>
              <a:rPr lang="en-US" sz="3600" b="1" dirty="0">
                <a:solidFill>
                  <a:srgbClr val="7030A0"/>
                </a:solidFill>
              </a:rPr>
              <a:t> </a:t>
            </a:r>
            <a:r>
              <a:rPr lang="en-US" sz="3600" b="1" dirty="0" err="1">
                <a:solidFill>
                  <a:srgbClr val="7030A0"/>
                </a:solidFill>
                <a:hlinkClick r:id="rId9" tooltip="Audiotasma (sahifa yaratilmagan)"/>
              </a:rPr>
              <a:t>audiotasma</a:t>
            </a:r>
            <a:r>
              <a:rPr lang="en-US" sz="3600" b="1" dirty="0">
                <a:solidFill>
                  <a:srgbClr val="7030A0"/>
                </a:solidFill>
              </a:rPr>
              <a:t>, </a:t>
            </a:r>
            <a:endParaRPr lang="en-US" sz="3600" b="1" dirty="0" smtClean="0">
              <a:solidFill>
                <a:srgbClr val="7030A0"/>
              </a:solidFill>
            </a:endParaRPr>
          </a:p>
          <a:p>
            <a:pPr marL="0" indent="0">
              <a:buNone/>
            </a:pPr>
            <a:r>
              <a:rPr lang="en-US" sz="3600" b="1" dirty="0" err="1" smtClean="0">
                <a:solidFill>
                  <a:srgbClr val="7030A0"/>
                </a:solidFill>
                <a:hlinkClick r:id="rId10" tooltip="Optik disk (sahifa yaratilmagan)"/>
              </a:rPr>
              <a:t>optik</a:t>
            </a:r>
            <a:r>
              <a:rPr lang="en-US" sz="3600" b="1" dirty="0" smtClean="0">
                <a:solidFill>
                  <a:srgbClr val="7030A0"/>
                </a:solidFill>
                <a:hlinkClick r:id="rId10" tooltip="Optik disk (sahifa yaratilmagan)"/>
              </a:rPr>
              <a:t> </a:t>
            </a:r>
            <a:r>
              <a:rPr lang="en-US" sz="3600" b="1" dirty="0">
                <a:solidFill>
                  <a:srgbClr val="7030A0"/>
                </a:solidFill>
                <a:hlinkClick r:id="rId10" tooltip="Optik disk (sahifa yaratilmagan)"/>
              </a:rPr>
              <a:t>disk</a:t>
            </a:r>
            <a:r>
              <a:rPr lang="en-US" sz="3600" b="1" dirty="0">
                <a:solidFill>
                  <a:srgbClr val="7030A0"/>
                </a:solidFill>
              </a:rPr>
              <a:t> </a:t>
            </a:r>
            <a:r>
              <a:rPr lang="en-US" sz="3600" b="1" dirty="0" err="1">
                <a:solidFill>
                  <a:srgbClr val="7030A0"/>
                </a:solidFill>
              </a:rPr>
              <a:t>va</a:t>
            </a:r>
            <a:r>
              <a:rPr lang="en-US" sz="3600" b="1" dirty="0">
                <a:solidFill>
                  <a:srgbClr val="7030A0"/>
                </a:solidFill>
              </a:rPr>
              <a:t> </a:t>
            </a:r>
            <a:r>
              <a:rPr lang="en-US" sz="3600" b="1" dirty="0" err="1" smtClean="0">
                <a:solidFill>
                  <a:srgbClr val="7030A0"/>
                </a:solidFill>
              </a:rPr>
              <a:t>hokazolar</a:t>
            </a:r>
            <a:r>
              <a:rPr lang="en-US" sz="3600" b="1" dirty="0" smtClean="0">
                <a:solidFill>
                  <a:srgbClr val="7030A0"/>
                </a:solidFill>
              </a:rPr>
              <a:t>  </a:t>
            </a:r>
            <a:r>
              <a:rPr lang="en-US" sz="3600" b="1" dirty="0" err="1" smtClean="0">
                <a:solidFill>
                  <a:srgbClr val="7030A0"/>
                </a:solidFill>
              </a:rPr>
              <a:t>shaklida</a:t>
            </a:r>
            <a:r>
              <a:rPr lang="en-US" sz="3600" b="1" dirty="0" smtClean="0">
                <a:solidFill>
                  <a:srgbClr val="7030A0"/>
                </a:solidFill>
              </a:rPr>
              <a:t> </a:t>
            </a:r>
            <a:r>
              <a:rPr lang="en-US" sz="3600" b="1" dirty="0" err="1">
                <a:solidFill>
                  <a:srgbClr val="7030A0"/>
                </a:solidFill>
              </a:rPr>
              <a:t>boʻlishi</a:t>
            </a:r>
            <a:r>
              <a:rPr lang="en-US" sz="3600" b="1" dirty="0">
                <a:solidFill>
                  <a:srgbClr val="7030A0"/>
                </a:solidFill>
              </a:rPr>
              <a:t> </a:t>
            </a:r>
            <a:r>
              <a:rPr lang="en-US" sz="3600" b="1" dirty="0" err="1">
                <a:solidFill>
                  <a:srgbClr val="7030A0"/>
                </a:solidFill>
              </a:rPr>
              <a:t>mumkin</a:t>
            </a:r>
            <a:r>
              <a:rPr lang="en-US" sz="3600" b="1" dirty="0">
                <a:solidFill>
                  <a:srgbClr val="7030A0"/>
                </a:solidFill>
              </a:rPr>
              <a:t>. </a:t>
            </a:r>
            <a:endParaRPr lang="en-US" sz="3600" b="1" dirty="0" smtClean="0">
              <a:solidFill>
                <a:srgbClr val="7030A0"/>
              </a:solidFill>
            </a:endParaRPr>
          </a:p>
          <a:p>
            <a:pPr marL="0" indent="0">
              <a:buNone/>
            </a:pPr>
            <a:r>
              <a:rPr lang="en-US" sz="3600" b="1" dirty="0">
                <a:solidFill>
                  <a:srgbClr val="7030A0"/>
                </a:solidFill>
              </a:rPr>
              <a:t> </a:t>
            </a:r>
            <a:r>
              <a:rPr lang="en-US" sz="3600" b="1" dirty="0" smtClean="0">
                <a:solidFill>
                  <a:srgbClr val="7030A0"/>
                </a:solidFill>
              </a:rPr>
              <a:t>      </a:t>
            </a:r>
            <a:endParaRPr lang="ru-RU" dirty="0"/>
          </a:p>
        </p:txBody>
      </p:sp>
      <p:pic>
        <p:nvPicPr>
          <p:cNvPr id="6146" name="Picture 2" descr="Le Compact Disc (CD)"/>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76342" y="5345478"/>
            <a:ext cx="1267618" cy="124128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est Buy: ION Audio Video 2 PC HD Digital Video Converter Black VIDEO2PCHD"/>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75449" y="4691983"/>
            <a:ext cx="1853912" cy="136633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Quloqchin”li kitob | saviya.uz"/>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21743" y="4920026"/>
            <a:ext cx="1587746" cy="1138290"/>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14"/>
          <a:stretch>
            <a:fillRect/>
          </a:stretch>
        </p:blipFill>
        <p:spPr>
          <a:xfrm>
            <a:off x="8887273" y="3567386"/>
            <a:ext cx="2045868" cy="1352640"/>
          </a:xfrm>
          <a:prstGeom prst="rect">
            <a:avLst/>
          </a:prstGeom>
        </p:spPr>
      </p:pic>
      <p:pic>
        <p:nvPicPr>
          <p:cNvPr id="6152" name="Picture 8" descr="Kitob va kitobxon Bugun ularning yoʻllari tutashmi? - Xalq so&amp;#39;z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61404" y="3794986"/>
            <a:ext cx="1983541" cy="1125040"/>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16"/>
          <a:stretch>
            <a:fillRect/>
          </a:stretch>
        </p:blipFill>
        <p:spPr>
          <a:xfrm>
            <a:off x="5259866" y="3378520"/>
            <a:ext cx="1484094" cy="1858101"/>
          </a:xfrm>
          <a:prstGeom prst="rect">
            <a:avLst/>
          </a:prstGeom>
        </p:spPr>
      </p:pic>
    </p:spTree>
    <p:extLst>
      <p:ext uri="{BB962C8B-B14F-4D97-AF65-F5344CB8AC3E}">
        <p14:creationId xmlns:p14="http://schemas.microsoft.com/office/powerpoint/2010/main" val="166598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on-kartinki-dlya-detskogo-sada - Агентство детских праздников 108 идей">
            <a:extLst>
              <a:ext uri="{FF2B5EF4-FFF2-40B4-BE49-F238E27FC236}">
                <a16:creationId xmlns:a16="http://schemas.microsoft.com/office/drawing/2014/main" xmlns="" id="{8E4DB829-143D-4DF1-9860-00E3EFCA3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625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04611" y="1464582"/>
            <a:ext cx="10515600" cy="2933246"/>
          </a:xfrm>
        </p:spPr>
        <p:txBody>
          <a:bodyPr>
            <a:normAutofit/>
          </a:bodyPr>
          <a:lstStyle/>
          <a:p>
            <a:r>
              <a:rPr lang="en-US" b="1" dirty="0" smtClean="0">
                <a:latin typeface="+mn-lt"/>
              </a:rPr>
              <a:t>  </a:t>
            </a:r>
            <a:r>
              <a:rPr lang="en-US" b="1" dirty="0" err="1" smtClean="0">
                <a:latin typeface="+mn-lt"/>
              </a:rPr>
              <a:t>Har</a:t>
            </a:r>
            <a:r>
              <a:rPr lang="en-US" b="1" dirty="0" smtClean="0">
                <a:latin typeface="+mn-lt"/>
              </a:rPr>
              <a:t> </a:t>
            </a:r>
            <a:r>
              <a:rPr lang="en-US" b="1" dirty="0" err="1" smtClean="0">
                <a:latin typeface="+mn-lt"/>
              </a:rPr>
              <a:t>qanday</a:t>
            </a:r>
            <a:r>
              <a:rPr lang="en-US" b="1" dirty="0" smtClean="0">
                <a:latin typeface="+mn-lt"/>
              </a:rPr>
              <a:t> </a:t>
            </a:r>
            <a:r>
              <a:rPr lang="en-US" b="1" dirty="0" err="1" smtClean="0">
                <a:latin typeface="+mn-lt"/>
              </a:rPr>
              <a:t>kutubxonaning</a:t>
            </a:r>
            <a:r>
              <a:rPr lang="en-US" b="1" dirty="0" smtClean="0">
                <a:latin typeface="+mn-lt"/>
              </a:rPr>
              <a:t> </a:t>
            </a:r>
            <a:r>
              <a:rPr lang="en-US" b="1" dirty="0" err="1" smtClean="0">
                <a:latin typeface="+mn-lt"/>
              </a:rPr>
              <a:t>asosiy</a:t>
            </a:r>
            <a:r>
              <a:rPr lang="en-US" b="1" dirty="0" smtClean="0">
                <a:latin typeface="+mn-lt"/>
              </a:rPr>
              <a:t> </a:t>
            </a:r>
            <a:r>
              <a:rPr lang="en-US" b="1" dirty="0" err="1" smtClean="0">
                <a:latin typeface="+mn-lt"/>
              </a:rPr>
              <a:t>vazifasi</a:t>
            </a:r>
            <a:r>
              <a:rPr lang="en-US" b="1" dirty="0" smtClean="0">
                <a:latin typeface="+mn-lt"/>
              </a:rPr>
              <a:t> </a:t>
            </a:r>
            <a:r>
              <a:rPr lang="en-US" b="1" dirty="0" err="1" smtClean="0">
                <a:latin typeface="+mn-lt"/>
              </a:rPr>
              <a:t>kitob</a:t>
            </a:r>
            <a:r>
              <a:rPr lang="en-US" b="1" dirty="0" smtClean="0">
                <a:latin typeface="+mn-lt"/>
              </a:rPr>
              <a:t> </a:t>
            </a:r>
            <a:r>
              <a:rPr lang="en-US" b="1" dirty="0" err="1" smtClean="0">
                <a:latin typeface="+mn-lt"/>
              </a:rPr>
              <a:t>fondini</a:t>
            </a:r>
            <a:r>
              <a:rPr lang="en-US" b="1" dirty="0" smtClean="0">
                <a:latin typeface="+mn-lt"/>
              </a:rPr>
              <a:t> </a:t>
            </a:r>
            <a:r>
              <a:rPr lang="en-US" b="1" dirty="0" err="1" smtClean="0">
                <a:latin typeface="+mn-lt"/>
              </a:rPr>
              <a:t>jamlash</a:t>
            </a:r>
            <a:r>
              <a:rPr lang="en-US" b="1" dirty="0" smtClean="0">
                <a:latin typeface="+mn-lt"/>
              </a:rPr>
              <a:t>, </a:t>
            </a:r>
            <a:r>
              <a:rPr lang="en-US" b="1" dirty="0" err="1" smtClean="0">
                <a:latin typeface="+mn-lt"/>
              </a:rPr>
              <a:t>joylashtirish</a:t>
            </a:r>
            <a:r>
              <a:rPr lang="en-US" b="1" dirty="0" smtClean="0">
                <a:latin typeface="+mn-lt"/>
              </a:rPr>
              <a:t> </a:t>
            </a:r>
            <a:r>
              <a:rPr lang="en-US" b="1" dirty="0" err="1" smtClean="0">
                <a:latin typeface="+mn-lt"/>
              </a:rPr>
              <a:t>hamda</a:t>
            </a:r>
            <a:r>
              <a:rPr lang="en-US" b="1" dirty="0" smtClean="0">
                <a:latin typeface="+mn-lt"/>
              </a:rPr>
              <a:t> </a:t>
            </a:r>
            <a:r>
              <a:rPr lang="en-US" b="1" dirty="0" err="1" smtClean="0">
                <a:latin typeface="+mn-lt"/>
              </a:rPr>
              <a:t>kitobxonlarga</a:t>
            </a:r>
            <a:r>
              <a:rPr lang="en-US" b="1" dirty="0" smtClean="0">
                <a:latin typeface="+mn-lt"/>
              </a:rPr>
              <a:t> </a:t>
            </a:r>
            <a:r>
              <a:rPr lang="en-US" b="1" dirty="0" err="1" smtClean="0">
                <a:latin typeface="+mn-lt"/>
              </a:rPr>
              <a:t>xizmat</a:t>
            </a:r>
            <a:r>
              <a:rPr lang="en-US" b="1" dirty="0" smtClean="0">
                <a:latin typeface="+mn-lt"/>
              </a:rPr>
              <a:t> </a:t>
            </a:r>
            <a:r>
              <a:rPr lang="en-US" b="1" dirty="0" err="1" smtClean="0">
                <a:latin typeface="+mn-lt"/>
              </a:rPr>
              <a:t>qilishdan</a:t>
            </a:r>
            <a:r>
              <a:rPr lang="en-US" b="1" dirty="0" smtClean="0">
                <a:latin typeface="+mn-lt"/>
              </a:rPr>
              <a:t> </a:t>
            </a:r>
            <a:r>
              <a:rPr lang="en-US" b="1" dirty="0" err="1" smtClean="0">
                <a:latin typeface="+mn-lt"/>
              </a:rPr>
              <a:t>iborat</a:t>
            </a:r>
            <a:r>
              <a:rPr lang="en-US" b="1" dirty="0" smtClean="0">
                <a:latin typeface="+mn-lt"/>
              </a:rPr>
              <a:t>. </a:t>
            </a:r>
            <a:endParaRPr lang="ru-RU" b="1" dirty="0">
              <a:latin typeface="+mn-lt"/>
            </a:endParaRPr>
          </a:p>
        </p:txBody>
      </p:sp>
      <p:pic>
        <p:nvPicPr>
          <p:cNvPr id="9218" name="Picture 2" descr="Кутубхоналар ҳақида қизиқарли фактлар"/>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4611" y="4103386"/>
            <a:ext cx="4279421" cy="261579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Milliy kutubxona nashrlarga ISBN va ISSN raqamlarini beradi - Dary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3925" y="4103386"/>
            <a:ext cx="4279421" cy="261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2483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др фотография представительство дизайн справочная информация | Школьные  фрески, Детские постеры, Наглядные учебные пособия">
            <a:extLst>
              <a:ext uri="{FF2B5EF4-FFF2-40B4-BE49-F238E27FC236}">
                <a16:creationId xmlns="" xmlns:a16="http://schemas.microsoft.com/office/drawing/2014/main" id="{AD5CB690-D6F3-40D9-B2B0-1455696DC5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866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979714" y="1253331"/>
            <a:ext cx="10515600" cy="4351338"/>
          </a:xfrm>
        </p:spPr>
        <p:txBody>
          <a:bodyPr>
            <a:normAutofit/>
          </a:bodyPr>
          <a:lstStyle/>
          <a:p>
            <a:pPr marL="0" indent="0" algn="ctr">
              <a:buNone/>
            </a:pPr>
            <a:r>
              <a:rPr lang="en-US" sz="4400" b="1" dirty="0" smtClean="0"/>
              <a:t>      </a:t>
            </a:r>
            <a:r>
              <a:rPr lang="en-US" sz="4400" b="1" dirty="0" err="1" smtClean="0"/>
              <a:t>Ko‘p</a:t>
            </a:r>
            <a:r>
              <a:rPr lang="en-US" sz="4400" b="1" dirty="0" smtClean="0"/>
              <a:t> </a:t>
            </a:r>
            <a:r>
              <a:rPr lang="en-US" sz="4400" b="1" dirty="0" err="1"/>
              <a:t>kitob</a:t>
            </a:r>
            <a:r>
              <a:rPr lang="en-US" sz="4400" b="1" dirty="0"/>
              <a:t> </a:t>
            </a:r>
            <a:r>
              <a:rPr lang="en-US" sz="4400" b="1" dirty="0" err="1"/>
              <a:t>o‘qigan</a:t>
            </a:r>
            <a:r>
              <a:rPr lang="en-US" sz="4400" b="1" dirty="0"/>
              <a:t> </a:t>
            </a:r>
            <a:r>
              <a:rPr lang="en-US" sz="4400" b="1" dirty="0" err="1"/>
              <a:t>kishida</a:t>
            </a:r>
            <a:r>
              <a:rPr lang="en-US" sz="4400" b="1" dirty="0"/>
              <a:t> </a:t>
            </a:r>
            <a:r>
              <a:rPr lang="en-US" sz="4400" b="1" dirty="0" err="1"/>
              <a:t>yuksak</a:t>
            </a:r>
            <a:r>
              <a:rPr lang="en-US" sz="4400" b="1" dirty="0"/>
              <a:t> </a:t>
            </a:r>
            <a:r>
              <a:rPr lang="en-US" sz="4400" b="1" dirty="0" err="1"/>
              <a:t>insoniy</a:t>
            </a:r>
            <a:r>
              <a:rPr lang="en-US" sz="4400" b="1" dirty="0"/>
              <a:t> </a:t>
            </a:r>
            <a:r>
              <a:rPr lang="en-US" sz="4400" b="1" dirty="0" err="1"/>
              <a:t>fazilatlar</a:t>
            </a:r>
            <a:r>
              <a:rPr lang="en-US" sz="4400" b="1" dirty="0"/>
              <a:t> – </a:t>
            </a:r>
            <a:r>
              <a:rPr lang="en-US" sz="4400" b="1" dirty="0" err="1"/>
              <a:t>muomala</a:t>
            </a:r>
            <a:r>
              <a:rPr lang="en-US" sz="4400" b="1" dirty="0"/>
              <a:t> </a:t>
            </a:r>
            <a:r>
              <a:rPr lang="en-US" sz="4400" b="1" dirty="0" err="1"/>
              <a:t>madaniyati</a:t>
            </a:r>
            <a:r>
              <a:rPr lang="en-US" sz="4400" b="1" dirty="0"/>
              <a:t>, </a:t>
            </a:r>
            <a:r>
              <a:rPr lang="en-US" sz="4400" b="1" dirty="0" err="1"/>
              <a:t>mushohada</a:t>
            </a:r>
            <a:r>
              <a:rPr lang="en-US" sz="4400" b="1" dirty="0"/>
              <a:t>, </a:t>
            </a:r>
            <a:r>
              <a:rPr lang="en-US" sz="4400" b="1" dirty="0" err="1"/>
              <a:t>dunyoqarash</a:t>
            </a:r>
            <a:r>
              <a:rPr lang="en-US" sz="4400" b="1" dirty="0"/>
              <a:t> </a:t>
            </a:r>
            <a:r>
              <a:rPr lang="en-US" sz="4400" b="1" dirty="0" err="1"/>
              <a:t>kengligi</a:t>
            </a:r>
            <a:r>
              <a:rPr lang="en-US" sz="4400" b="1" dirty="0"/>
              <a:t>, </a:t>
            </a:r>
            <a:r>
              <a:rPr lang="en-US" sz="4400" b="1" dirty="0" err="1"/>
              <a:t>bilimdonlik</a:t>
            </a:r>
            <a:r>
              <a:rPr lang="en-US" sz="4400" b="1" dirty="0"/>
              <a:t>, </a:t>
            </a:r>
            <a:r>
              <a:rPr lang="en-US" sz="4400" b="1" dirty="0" err="1"/>
              <a:t>yurish-turish</a:t>
            </a:r>
            <a:r>
              <a:rPr lang="en-US" sz="4400" b="1" dirty="0"/>
              <a:t>, </a:t>
            </a:r>
            <a:r>
              <a:rPr lang="en-US" sz="4400" b="1" dirty="0" err="1"/>
              <a:t>kiyinish</a:t>
            </a:r>
            <a:r>
              <a:rPr lang="en-US" sz="4400" b="1" dirty="0"/>
              <a:t> </a:t>
            </a:r>
            <a:r>
              <a:rPr lang="en-US" sz="4400" b="1" dirty="0" err="1"/>
              <a:t>odobi</a:t>
            </a:r>
            <a:r>
              <a:rPr lang="en-US" sz="4400" b="1" dirty="0"/>
              <a:t>, </a:t>
            </a:r>
            <a:r>
              <a:rPr lang="en-US" sz="4400" b="1" dirty="0" err="1"/>
              <a:t>o‘zgalar</a:t>
            </a:r>
            <a:r>
              <a:rPr lang="en-US" sz="4400" b="1" dirty="0"/>
              <a:t> </a:t>
            </a:r>
            <a:r>
              <a:rPr lang="en-US" sz="4400" b="1" dirty="0" err="1"/>
              <a:t>fikriga</a:t>
            </a:r>
            <a:r>
              <a:rPr lang="en-US" sz="4400" b="1" dirty="0"/>
              <a:t> </a:t>
            </a:r>
            <a:r>
              <a:rPr lang="en-US" sz="4400" b="1" dirty="0" err="1"/>
              <a:t>hurmat</a:t>
            </a:r>
            <a:r>
              <a:rPr lang="en-US" sz="4400" b="1" dirty="0"/>
              <a:t> </a:t>
            </a:r>
            <a:r>
              <a:rPr lang="en-US" sz="4400" b="1" dirty="0" err="1"/>
              <a:t>bilan</a:t>
            </a:r>
            <a:r>
              <a:rPr lang="en-US" sz="4400" b="1" dirty="0"/>
              <a:t> </a:t>
            </a:r>
            <a:r>
              <a:rPr lang="en-US" sz="4400" b="1" dirty="0" err="1"/>
              <a:t>qarash</a:t>
            </a:r>
            <a:r>
              <a:rPr lang="en-US" sz="4400" b="1" dirty="0"/>
              <a:t>, </a:t>
            </a:r>
            <a:r>
              <a:rPr lang="en-US" sz="4400" b="1" dirty="0" err="1"/>
              <a:t>tinglash</a:t>
            </a:r>
            <a:r>
              <a:rPr lang="en-US" sz="4400" b="1" dirty="0"/>
              <a:t> </a:t>
            </a:r>
            <a:r>
              <a:rPr lang="en-US" sz="4400" b="1" dirty="0" err="1"/>
              <a:t>madaniyati</a:t>
            </a:r>
            <a:r>
              <a:rPr lang="en-US" sz="4400" b="1" dirty="0"/>
              <a:t> </a:t>
            </a:r>
            <a:r>
              <a:rPr lang="en-US" sz="4400" b="1" dirty="0" err="1"/>
              <a:t>sezilib</a:t>
            </a:r>
            <a:r>
              <a:rPr lang="en-US" sz="4400" b="1" dirty="0"/>
              <a:t> </a:t>
            </a:r>
            <a:r>
              <a:rPr lang="en-US" sz="4400" b="1" dirty="0" err="1"/>
              <a:t>turadi</a:t>
            </a:r>
            <a:r>
              <a:rPr lang="en-US" sz="4400" b="1" dirty="0"/>
              <a:t>.</a:t>
            </a:r>
            <a:endParaRPr lang="ru-RU" sz="4400" b="1" dirty="0"/>
          </a:p>
        </p:txBody>
      </p:sp>
    </p:spTree>
    <p:extLst>
      <p:ext uri="{BB962C8B-B14F-4D97-AF65-F5344CB8AC3E}">
        <p14:creationId xmlns:p14="http://schemas.microsoft.com/office/powerpoint/2010/main" val="52697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on-kartinki-dlya-detskogo-sada - Агентство детских праздников 108 идей">
            <a:extLst>
              <a:ext uri="{FF2B5EF4-FFF2-40B4-BE49-F238E27FC236}">
                <a16:creationId xmlns:a16="http://schemas.microsoft.com/office/drawing/2014/main" xmlns="" id="{8E4DB829-143D-4DF1-9860-00E3EFCA3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57"/>
            <a:ext cx="12192000" cy="6876257"/>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193" b="100000" l="203" r="100000">
                        <a14:foregroundMark x1="3043" y1="1934" x2="11562" y2="193"/>
                        <a14:foregroundMark x1="14402" y1="1934" x2="15619" y2="2128"/>
                        <a14:foregroundMark x1="89655" y1="57640" x2="96957" y2="37718"/>
                      </a14:backgroundRemoval>
                    </a14:imgEffect>
                    <a14:imgEffect>
                      <a14:colorTemperature colorTemp="5300"/>
                    </a14:imgEffect>
                  </a14:imgLayer>
                </a14:imgProps>
              </a:ext>
            </a:extLst>
          </a:blip>
          <a:stretch>
            <a:fillRect/>
          </a:stretch>
        </p:blipFill>
        <p:spPr>
          <a:xfrm>
            <a:off x="1654628" y="1182461"/>
            <a:ext cx="5921829" cy="4924425"/>
          </a:xfrm>
          <a:prstGeom prst="rect">
            <a:avLst/>
          </a:prstGeom>
        </p:spPr>
      </p:pic>
      <p:pic>
        <p:nvPicPr>
          <p:cNvPr id="4100" name="Picture 4" descr="Qog&amp;#39;ozli kitoblar - Kitob dukoni :: O&amp;#39;zbekistonda pochta orqali yetkazib  berish"/>
          <p:cNvPicPr>
            <a:picLocks noChangeAspect="1" noChangeArrowheads="1"/>
          </p:cNvPicPr>
          <p:nvPr/>
        </p:nvPicPr>
        <p:blipFill rotWithShape="1">
          <a:blip r:embed="rId5">
            <a:extLst>
              <a:ext uri="{28A0092B-C50C-407E-A947-70E740481C1C}">
                <a14:useLocalDpi xmlns:a14="http://schemas.microsoft.com/office/drawing/2010/main" val="0"/>
              </a:ext>
            </a:extLst>
          </a:blip>
          <a:srcRect l="4204" t="8501" r="6937" b="20424"/>
          <a:stretch/>
        </p:blipFill>
        <p:spPr bwMode="auto">
          <a:xfrm>
            <a:off x="8462576" y="3058885"/>
            <a:ext cx="2401367" cy="217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9328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0" y="11974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Заголовок 9"/>
          <p:cNvSpPr>
            <a:spLocks noGrp="1"/>
          </p:cNvSpPr>
          <p:nvPr>
            <p:ph type="title"/>
          </p:nvPr>
        </p:nvSpPr>
        <p:spPr>
          <a:xfrm>
            <a:off x="838199" y="365125"/>
            <a:ext cx="9677401" cy="6286046"/>
          </a:xfrm>
        </p:spPr>
        <p:txBody>
          <a:bodyPr>
            <a:normAutofit/>
          </a:bodyPr>
          <a:lstStyle/>
          <a:p>
            <a:pPr algn="ctr"/>
            <a:r>
              <a:rPr lang="en-US" b="1" dirty="0" smtClean="0">
                <a:latin typeface="+mn-lt"/>
              </a:rPr>
              <a:t>     </a:t>
            </a:r>
            <a:r>
              <a:rPr lang="en-US" b="1" dirty="0" err="1" smtClean="0">
                <a:solidFill>
                  <a:srgbClr val="00B050"/>
                </a:solidFill>
                <a:latin typeface="+mn-lt"/>
              </a:rPr>
              <a:t>Shaxsiy</a:t>
            </a:r>
            <a:r>
              <a:rPr lang="en-US" b="1" dirty="0" smtClean="0">
                <a:solidFill>
                  <a:srgbClr val="00B050"/>
                </a:solidFill>
                <a:latin typeface="+mn-lt"/>
              </a:rPr>
              <a:t> </a:t>
            </a:r>
            <a:r>
              <a:rPr lang="en-US" b="1" dirty="0" smtClean="0">
                <a:latin typeface="+mn-lt"/>
              </a:rPr>
              <a:t>– “</a:t>
            </a:r>
            <a:r>
              <a:rPr lang="en-US" b="1" dirty="0" err="1" smtClean="0">
                <a:latin typeface="+mn-lt"/>
              </a:rPr>
              <a:t>shaxsning</a:t>
            </a:r>
            <a:r>
              <a:rPr lang="en-US" b="1" dirty="0" smtClean="0">
                <a:latin typeface="+mn-lt"/>
              </a:rPr>
              <a:t> </a:t>
            </a:r>
            <a:r>
              <a:rPr lang="en-US" b="1" dirty="0" err="1" smtClean="0">
                <a:latin typeface="+mn-lt"/>
              </a:rPr>
              <a:t>o‘ziga</a:t>
            </a:r>
            <a:r>
              <a:rPr lang="en-US" b="1" dirty="0" smtClean="0">
                <a:latin typeface="+mn-lt"/>
              </a:rPr>
              <a:t> </a:t>
            </a:r>
            <a:r>
              <a:rPr lang="en-US" b="1" dirty="0" err="1" smtClean="0">
                <a:latin typeface="+mn-lt"/>
              </a:rPr>
              <a:t>tegishli</a:t>
            </a:r>
            <a:r>
              <a:rPr lang="en-US" b="1" dirty="0" smtClean="0">
                <a:latin typeface="+mn-lt"/>
              </a:rPr>
              <a:t> </a:t>
            </a:r>
            <a:r>
              <a:rPr lang="en-US" b="1" dirty="0" err="1" smtClean="0">
                <a:latin typeface="+mn-lt"/>
              </a:rPr>
              <a:t>bo‘lgan</a:t>
            </a:r>
            <a:r>
              <a:rPr lang="en-US" b="1" dirty="0" smtClean="0">
                <a:latin typeface="+mn-lt"/>
              </a:rPr>
              <a:t>, </a:t>
            </a:r>
            <a:r>
              <a:rPr lang="en-US" b="1" dirty="0" err="1" smtClean="0">
                <a:latin typeface="+mn-lt"/>
              </a:rPr>
              <a:t>shaxsning</a:t>
            </a:r>
            <a:r>
              <a:rPr lang="en-US" b="1" dirty="0" smtClean="0">
                <a:latin typeface="+mn-lt"/>
              </a:rPr>
              <a:t> </a:t>
            </a:r>
            <a:r>
              <a:rPr lang="en-US" b="1" dirty="0" err="1" smtClean="0">
                <a:latin typeface="+mn-lt"/>
              </a:rPr>
              <a:t>o‘zi</a:t>
            </a:r>
            <a:r>
              <a:rPr lang="en-US" b="1" dirty="0" smtClean="0">
                <a:latin typeface="+mn-lt"/>
              </a:rPr>
              <a:t> </a:t>
            </a:r>
            <a:r>
              <a:rPr lang="en-US" b="1" dirty="0" err="1" smtClean="0">
                <a:latin typeface="+mn-lt"/>
              </a:rPr>
              <a:t>foydalanadigan</a:t>
            </a:r>
            <a:r>
              <a:rPr lang="en-US" b="1" dirty="0" smtClean="0">
                <a:latin typeface="+mn-lt"/>
              </a:rPr>
              <a:t> “</a:t>
            </a:r>
            <a:br>
              <a:rPr lang="en-US" b="1" dirty="0" smtClean="0">
                <a:latin typeface="+mn-lt"/>
              </a:rPr>
            </a:br>
            <a:r>
              <a:rPr lang="en-US" b="1" dirty="0" err="1" smtClean="0">
                <a:latin typeface="+mn-lt"/>
              </a:rPr>
              <a:t>degan</a:t>
            </a:r>
            <a:r>
              <a:rPr lang="en-US" b="1" dirty="0" smtClean="0">
                <a:latin typeface="+mn-lt"/>
              </a:rPr>
              <a:t> </a:t>
            </a:r>
            <a:r>
              <a:rPr lang="en-US" b="1" dirty="0" err="1" smtClean="0">
                <a:latin typeface="+mn-lt"/>
              </a:rPr>
              <a:t>ma‘noni</a:t>
            </a:r>
            <a:r>
              <a:rPr lang="en-US" b="1" dirty="0" smtClean="0">
                <a:latin typeface="+mn-lt"/>
              </a:rPr>
              <a:t> </a:t>
            </a:r>
            <a:r>
              <a:rPr lang="en-US" b="1" dirty="0" err="1" smtClean="0">
                <a:latin typeface="+mn-lt"/>
              </a:rPr>
              <a:t>anglatadi</a:t>
            </a:r>
            <a:r>
              <a:rPr lang="en-US" b="1" dirty="0" smtClean="0">
                <a:latin typeface="+mn-lt"/>
              </a:rPr>
              <a:t>.</a:t>
            </a:r>
            <a:r>
              <a:rPr lang="en-US" b="1" dirty="0">
                <a:latin typeface="+mn-lt"/>
              </a:rPr>
              <a:t/>
            </a:r>
            <a:br>
              <a:rPr lang="en-US" b="1" dirty="0">
                <a:latin typeface="+mn-lt"/>
              </a:rPr>
            </a:br>
            <a:r>
              <a:rPr lang="en-US" b="1" dirty="0" smtClean="0">
                <a:latin typeface="+mn-lt"/>
              </a:rPr>
              <a:t>  </a:t>
            </a:r>
            <a:r>
              <a:rPr lang="en-US" b="1" dirty="0" err="1" smtClean="0">
                <a:solidFill>
                  <a:srgbClr val="00B050"/>
                </a:solidFill>
                <a:latin typeface="+mn-lt"/>
              </a:rPr>
              <a:t>Shaxsiy</a:t>
            </a:r>
            <a:r>
              <a:rPr lang="en-US" b="1" dirty="0" smtClean="0">
                <a:solidFill>
                  <a:srgbClr val="00B050"/>
                </a:solidFill>
                <a:latin typeface="+mn-lt"/>
              </a:rPr>
              <a:t> </a:t>
            </a:r>
            <a:r>
              <a:rPr lang="en-US" b="1" dirty="0" err="1" smtClean="0">
                <a:solidFill>
                  <a:srgbClr val="00B050"/>
                </a:solidFill>
                <a:latin typeface="+mn-lt"/>
              </a:rPr>
              <a:t>kutubxona</a:t>
            </a:r>
            <a:r>
              <a:rPr lang="en-US" b="1" dirty="0" smtClean="0">
                <a:solidFill>
                  <a:srgbClr val="00B050"/>
                </a:solidFill>
                <a:latin typeface="+mn-lt"/>
              </a:rPr>
              <a:t> </a:t>
            </a:r>
            <a:r>
              <a:rPr lang="en-US" b="1" dirty="0" smtClean="0">
                <a:latin typeface="+mn-lt"/>
              </a:rPr>
              <a:t>– </a:t>
            </a:r>
            <a:r>
              <a:rPr lang="en-US" b="1" dirty="0" err="1" smtClean="0">
                <a:latin typeface="+mn-lt"/>
              </a:rPr>
              <a:t>har</a:t>
            </a:r>
            <a:r>
              <a:rPr lang="en-US" b="1" dirty="0" smtClean="0">
                <a:latin typeface="+mn-lt"/>
              </a:rPr>
              <a:t> </a:t>
            </a:r>
            <a:r>
              <a:rPr lang="en-US" b="1" dirty="0" err="1" smtClean="0">
                <a:latin typeface="+mn-lt"/>
              </a:rPr>
              <a:t>bir</a:t>
            </a:r>
            <a:r>
              <a:rPr lang="en-US" b="1" dirty="0" smtClean="0">
                <a:latin typeface="+mn-lt"/>
              </a:rPr>
              <a:t> </a:t>
            </a:r>
            <a:r>
              <a:rPr lang="en-US" b="1" dirty="0" err="1" smtClean="0">
                <a:latin typeface="+mn-lt"/>
              </a:rPr>
              <a:t>shaxsning</a:t>
            </a:r>
            <a:r>
              <a:rPr lang="en-US" b="1" dirty="0" smtClean="0">
                <a:latin typeface="+mn-lt"/>
              </a:rPr>
              <a:t> </a:t>
            </a:r>
            <a:r>
              <a:rPr lang="en-US" b="1" dirty="0" err="1" smtClean="0">
                <a:latin typeface="+mn-lt"/>
              </a:rPr>
              <a:t>faqat</a:t>
            </a:r>
            <a:r>
              <a:rPr lang="en-US" b="1" dirty="0" smtClean="0">
                <a:latin typeface="+mn-lt"/>
              </a:rPr>
              <a:t> </a:t>
            </a:r>
            <a:r>
              <a:rPr lang="en-US" b="1" dirty="0" err="1" smtClean="0">
                <a:latin typeface="+mn-lt"/>
              </a:rPr>
              <a:t>o‘zi</a:t>
            </a:r>
            <a:r>
              <a:rPr lang="en-US" b="1" dirty="0" smtClean="0">
                <a:latin typeface="+mn-lt"/>
              </a:rPr>
              <a:t> </a:t>
            </a:r>
            <a:r>
              <a:rPr lang="en-US" b="1" dirty="0" err="1" smtClean="0">
                <a:latin typeface="+mn-lt"/>
              </a:rPr>
              <a:t>foydalanadigan</a:t>
            </a:r>
            <a:r>
              <a:rPr lang="en-US" b="1" dirty="0" smtClean="0">
                <a:latin typeface="+mn-lt"/>
              </a:rPr>
              <a:t> </a:t>
            </a:r>
            <a:r>
              <a:rPr lang="en-US" b="1" dirty="0" err="1" smtClean="0">
                <a:latin typeface="+mn-lt"/>
              </a:rPr>
              <a:t>kutubxonasi</a:t>
            </a:r>
            <a:r>
              <a:rPr lang="en-US" b="1" dirty="0" smtClean="0">
                <a:latin typeface="+mn-lt"/>
              </a:rPr>
              <a:t>.</a:t>
            </a:r>
            <a:endParaRPr lang="ru-RU" b="1" dirty="0">
              <a:latin typeface="+mn-lt"/>
            </a:endParaRPr>
          </a:p>
        </p:txBody>
      </p:sp>
    </p:spTree>
    <p:extLst>
      <p:ext uri="{BB962C8B-B14F-4D97-AF65-F5344CB8AC3E}">
        <p14:creationId xmlns:p14="http://schemas.microsoft.com/office/powerpoint/2010/main" val="15776777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pPr algn="ctr"/>
            <a:r>
              <a:rPr lang="en-US" sz="4800" b="1" dirty="0" err="1" smtClean="0">
                <a:solidFill>
                  <a:srgbClr val="C00000"/>
                </a:solidFill>
              </a:rPr>
              <a:t>Shaxsiy</a:t>
            </a:r>
            <a:r>
              <a:rPr lang="en-US" sz="4800" b="1" dirty="0" smtClean="0">
                <a:solidFill>
                  <a:srgbClr val="C00000"/>
                </a:solidFill>
              </a:rPr>
              <a:t> </a:t>
            </a:r>
            <a:r>
              <a:rPr lang="en-US" sz="4800" b="1" dirty="0" err="1" smtClean="0">
                <a:solidFill>
                  <a:srgbClr val="C00000"/>
                </a:solidFill>
              </a:rPr>
              <a:t>kutubxona</a:t>
            </a:r>
            <a:endParaRPr lang="ru-RU" sz="4800" b="1" dirty="0">
              <a:solidFill>
                <a:srgbClr val="C00000"/>
              </a:solidFill>
            </a:endParaRPr>
          </a:p>
        </p:txBody>
      </p:sp>
      <p:pic>
        <p:nvPicPr>
          <p:cNvPr id="3074" name="Picture 2" descr="Kitob - Офисная мебель - OLX.uz"/>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2476" t="11331" r="3718" b="4862"/>
          <a:stretch/>
        </p:blipFill>
        <p:spPr bwMode="auto">
          <a:xfrm>
            <a:off x="1188131" y="1895111"/>
            <a:ext cx="4603069" cy="388620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15 Circular Bookshelf Design For Personal Library - Home Decor"/>
          <p:cNvPicPr/>
          <p:nvPr/>
        </p:nvPicPr>
        <p:blipFill>
          <a:blip r:embed="rId4">
            <a:extLst>
              <a:ext uri="{28A0092B-C50C-407E-A947-70E740481C1C}">
                <a14:useLocalDpi xmlns:a14="http://schemas.microsoft.com/office/drawing/2010/main" val="0"/>
              </a:ext>
            </a:extLst>
          </a:blip>
          <a:srcRect/>
          <a:stretch>
            <a:fillRect/>
          </a:stretch>
        </p:blipFill>
        <p:spPr bwMode="auto">
          <a:xfrm>
            <a:off x="6674531" y="1895111"/>
            <a:ext cx="4603069" cy="3886201"/>
          </a:xfrm>
          <a:prstGeom prst="rect">
            <a:avLst/>
          </a:prstGeom>
          <a:noFill/>
          <a:ln>
            <a:noFill/>
          </a:ln>
        </p:spPr>
      </p:pic>
    </p:spTree>
    <p:extLst>
      <p:ext uri="{BB962C8B-B14F-4D97-AF65-F5344CB8AC3E}">
        <p14:creationId xmlns:p14="http://schemas.microsoft.com/office/powerpoint/2010/main" val="74662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Объект 9"/>
          <p:cNvPicPr>
            <a:picLocks noGrp="1" noChangeAspect="1"/>
          </p:cNvPicPr>
          <p:nvPr>
            <p:ph idx="1"/>
          </p:nvPr>
        </p:nvPicPr>
        <p:blipFill rotWithShape="1">
          <a:blip r:embed="rId3"/>
          <a:srcRect l="27626" t="23589" r="28751" b="35133"/>
          <a:stretch/>
        </p:blipFill>
        <p:spPr>
          <a:xfrm>
            <a:off x="6237515" y="1632856"/>
            <a:ext cx="4953000" cy="4223657"/>
          </a:xfrm>
          <a:prstGeom prst="rect">
            <a:avLst/>
          </a:prstGeom>
        </p:spPr>
      </p:pic>
      <p:pic>
        <p:nvPicPr>
          <p:cNvPr id="11" name="Рисунок 10"/>
          <p:cNvPicPr/>
          <p:nvPr/>
        </p:nvPicPr>
        <p:blipFill rotWithShape="1">
          <a:blip r:embed="rId4"/>
          <a:srcRect l="20681" t="8625" r="41754" b="25240"/>
          <a:stretch/>
        </p:blipFill>
        <p:spPr>
          <a:xfrm>
            <a:off x="1251858" y="1747157"/>
            <a:ext cx="4463142" cy="4000500"/>
          </a:xfrm>
          <a:prstGeom prst="rect">
            <a:avLst/>
          </a:prstGeom>
        </p:spPr>
      </p:pic>
    </p:spTree>
    <p:extLst>
      <p:ext uri="{BB962C8B-B14F-4D97-AF65-F5344CB8AC3E}">
        <p14:creationId xmlns:p14="http://schemas.microsoft.com/office/powerpoint/2010/main" val="763895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descr="25 Winter Theme Bridal Shower ideas | winter bridal showers, winter theme,  frozen bday pa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0" b="100000" l="339" r="100000"/>
                    </a14:imgEffect>
                  </a14:imgLayer>
                </a14:imgProps>
              </a:ext>
            </a:extLst>
          </a:blip>
          <a:stretch>
            <a:fillRect/>
          </a:stretch>
        </p:blipFill>
        <p:spPr>
          <a:xfrm>
            <a:off x="1708376" y="3672960"/>
            <a:ext cx="3347877" cy="2315142"/>
          </a:xfrm>
          <a:prstGeom prst="rect">
            <a:avLst/>
          </a:prstGeom>
        </p:spPr>
      </p:pic>
      <p:pic>
        <p:nvPicPr>
          <p:cNvPr id="5" name="Рисунок 4"/>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71935" y1="82609" x2="69677" y2="83575"/>
                        <a14:foregroundMark x1="17742" y1="87440" x2="22903" y2="87923"/>
                        <a14:foregroundMark x1="90323" y1="38164" x2="91613" y2="75362"/>
                        <a14:foregroundMark x1="11935" y1="12077" x2="88387" y2="12077"/>
                        <a14:foregroundMark x1="88710" y1="89372" x2="98387" y2="48309"/>
                        <a14:foregroundMark x1="15484" y1="85990" x2="22903" y2="86473"/>
                        <a14:foregroundMark x1="67742" y1="57971" x2="78387" y2="46860"/>
                        <a14:foregroundMark x1="14516" y1="57005" x2="55161" y2="55072"/>
                        <a14:foregroundMark x1="8065" y1="16425" x2="57742" y2="16908"/>
                        <a14:foregroundMark x1="93226" y1="75845" x2="94839" y2="52174"/>
                      </a14:backgroundRemoval>
                    </a14:imgEffect>
                  </a14:imgLayer>
                </a14:imgProps>
              </a:ext>
            </a:extLst>
          </a:blip>
          <a:stretch>
            <a:fillRect/>
          </a:stretch>
        </p:blipFill>
        <p:spPr>
          <a:xfrm>
            <a:off x="7002814" y="3596190"/>
            <a:ext cx="3697060" cy="2468682"/>
          </a:xfrm>
          <a:prstGeom prst="rect">
            <a:avLst/>
          </a:prstGeom>
        </p:spPr>
      </p:pic>
      <p:pic>
        <p:nvPicPr>
          <p:cNvPr id="6" name="Рисунок 5"/>
          <p:cNvPicPr>
            <a:picLocks noChangeAspect="1"/>
          </p:cNvPicPr>
          <p:nvPr/>
        </p:nvPicPr>
        <p:blipFill>
          <a:blip r:embed="rId7">
            <a:extLst>
              <a:ext uri="{BEBA8EAE-BF5A-486C-A8C5-ECC9F3942E4B}">
                <a14:imgProps xmlns:a14="http://schemas.microsoft.com/office/drawing/2010/main">
                  <a14:imgLayer r:embed="rId8">
                    <a14:imgEffect>
                      <a14:backgroundRemoval t="0" b="100000" l="513" r="100000">
                        <a14:foregroundMark x1="59487" y1="27126" x2="62051" y2="28745"/>
                        <a14:foregroundMark x1="66667" y1="34818" x2="67179" y2="20648"/>
                        <a14:foregroundMark x1="57949" y1="45749" x2="61538" y2="44939"/>
                      </a14:backgroundRemoval>
                    </a14:imgEffect>
                  </a14:imgLayer>
                </a14:imgProps>
              </a:ext>
            </a:extLst>
          </a:blip>
          <a:stretch>
            <a:fillRect/>
          </a:stretch>
        </p:blipFill>
        <p:spPr>
          <a:xfrm>
            <a:off x="2348135" y="967125"/>
            <a:ext cx="6859613" cy="2896281"/>
          </a:xfrm>
          <a:prstGeom prst="rect">
            <a:avLst/>
          </a:prstGeom>
        </p:spPr>
      </p:pic>
    </p:spTree>
    <p:extLst>
      <p:ext uri="{BB962C8B-B14F-4D97-AF65-F5344CB8AC3E}">
        <p14:creationId xmlns:p14="http://schemas.microsoft.com/office/powerpoint/2010/main" val="2988395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8" name="Picture 10" descr="Snowy Blue Abstract Powerpoint Templates - Blue, Christmas, White - Free PPT  Backgrounds and Templ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9836"/>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Devor javonlari. Fotosuratlari hayratlanarli bo&amp;#39;lgan devor javonlari:  interyerdagi eng yaxshi javonlar va javonlar modellariga umumiy nuqtai  Zamonaviy kitob javonlari"/>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5099" t="9079" r="7360" b="23626"/>
          <a:stretch/>
        </p:blipFill>
        <p:spPr bwMode="auto">
          <a:xfrm>
            <a:off x="1602696" y="669201"/>
            <a:ext cx="2286001" cy="162319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Xiaomi o&amp;#39;zining eng qimmat mahsulotini chiqardi – u asosan yoshlar va yosh  oilalarga mo&amp;#39;ljallangan - Terabayt.Uz"/>
          <p:cNvPicPr>
            <a:picLocks noChangeAspect="1" noChangeArrowheads="1"/>
          </p:cNvPicPr>
          <p:nvPr/>
        </p:nvPicPr>
        <p:blipFill rotWithShape="1">
          <a:blip r:embed="rId4">
            <a:extLst>
              <a:ext uri="{28A0092B-C50C-407E-A947-70E740481C1C}">
                <a14:useLocalDpi xmlns:a14="http://schemas.microsoft.com/office/drawing/2010/main" val="0"/>
              </a:ext>
            </a:extLst>
          </a:blip>
          <a:srcRect l="22973" t="14218" r="21843" b="20164"/>
          <a:stretch/>
        </p:blipFill>
        <p:spPr bwMode="auto">
          <a:xfrm>
            <a:off x="7543796" y="669201"/>
            <a:ext cx="2285999" cy="1623194"/>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Самые креативные книжные полки"/>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804" b="6476"/>
          <a:stretch/>
        </p:blipFill>
        <p:spPr bwMode="auto">
          <a:xfrm>
            <a:off x="2241782" y="4562474"/>
            <a:ext cx="2828693" cy="1872343"/>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6"/>
          <a:stretch>
            <a:fillRect/>
          </a:stretch>
        </p:blipFill>
        <p:spPr>
          <a:xfrm>
            <a:off x="4456792" y="2292395"/>
            <a:ext cx="2679926" cy="1855061"/>
          </a:xfrm>
          <a:prstGeom prst="rect">
            <a:avLst/>
          </a:prstGeom>
        </p:spPr>
      </p:pic>
      <p:pic>
        <p:nvPicPr>
          <p:cNvPr id="10" name="Рисунок 9"/>
          <p:cNvPicPr/>
          <p:nvPr/>
        </p:nvPicPr>
        <p:blipFill rotWithShape="1">
          <a:blip r:embed="rId7"/>
          <a:srcRect l="12988" t="61288" r="72100" b="14482"/>
          <a:stretch/>
        </p:blipFill>
        <p:spPr bwMode="auto">
          <a:xfrm>
            <a:off x="7001102" y="4562474"/>
            <a:ext cx="2828693" cy="18550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737486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_2021-12-15_22-25-2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694244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fon-kartinki-dlya-detskogo-sada - Агентство детских праздников 108 идей">
            <a:extLst>
              <a:ext uri="{FF2B5EF4-FFF2-40B4-BE49-F238E27FC236}">
                <a16:creationId xmlns:a16="http://schemas.microsoft.com/office/drawing/2014/main" xmlns="" id="{8E4DB829-143D-4DF1-9860-00E3EFCA3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6257"/>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740227" y="1690688"/>
            <a:ext cx="8479971" cy="5016758"/>
          </a:xfrm>
          <a:prstGeom prst="rect">
            <a:avLst/>
          </a:prstGeom>
        </p:spPr>
        <p:txBody>
          <a:bodyPr wrap="square">
            <a:spAutoFit/>
          </a:bodyPr>
          <a:lstStyle/>
          <a:p>
            <a:r>
              <a:rPr lang="en-US" sz="4000" b="1" dirty="0" err="1" smtClean="0"/>
              <a:t>Bir</a:t>
            </a:r>
            <a:r>
              <a:rPr lang="en-US" sz="4000" b="1" dirty="0" smtClean="0"/>
              <a:t> </a:t>
            </a:r>
            <a:r>
              <a:rPr lang="en-US" sz="4000" b="1" dirty="0" err="1" smtClean="0"/>
              <a:t>do‘stki</a:t>
            </a:r>
            <a:r>
              <a:rPr lang="en-US" sz="4000" b="1" dirty="0" smtClean="0"/>
              <a:t>, </a:t>
            </a:r>
            <a:r>
              <a:rPr lang="en-US" sz="4000" b="1" dirty="0" err="1" smtClean="0"/>
              <a:t>hech</a:t>
            </a:r>
            <a:r>
              <a:rPr lang="en-US" sz="4000" b="1" dirty="0" smtClean="0"/>
              <a:t> </a:t>
            </a:r>
            <a:r>
              <a:rPr lang="en-US" sz="4000" b="1" dirty="0" err="1" smtClean="0"/>
              <a:t>kimga</a:t>
            </a:r>
            <a:r>
              <a:rPr lang="en-US" sz="4000" b="1" dirty="0" smtClean="0"/>
              <a:t> </a:t>
            </a:r>
            <a:r>
              <a:rPr lang="en-US" sz="4000" b="1" dirty="0" err="1" smtClean="0"/>
              <a:t>bermagan</a:t>
            </a:r>
            <a:r>
              <a:rPr lang="en-US" sz="4000" b="1" dirty="0" smtClean="0"/>
              <a:t> </a:t>
            </a:r>
            <a:r>
              <a:rPr lang="en-US" sz="4000" b="1" dirty="0" err="1" smtClean="0"/>
              <a:t>azob</a:t>
            </a:r>
            <a:r>
              <a:rPr lang="en-US" sz="4000" b="1" dirty="0" smtClean="0"/>
              <a:t>,</a:t>
            </a:r>
          </a:p>
          <a:p>
            <a:r>
              <a:rPr lang="en-US" sz="4000" b="1" dirty="0" err="1" smtClean="0"/>
              <a:t>Uzoq</a:t>
            </a:r>
            <a:r>
              <a:rPr lang="en-US" sz="4000" b="1" dirty="0" smtClean="0"/>
              <a:t> </a:t>
            </a:r>
            <a:r>
              <a:rPr lang="en-US" sz="4000" b="1" dirty="0" err="1" smtClean="0"/>
              <a:t>sinab</a:t>
            </a:r>
            <a:r>
              <a:rPr lang="en-US" sz="4000" b="1" dirty="0" smtClean="0"/>
              <a:t> </a:t>
            </a:r>
            <a:r>
              <a:rPr lang="en-US" sz="4000" b="1" dirty="0" err="1" smtClean="0"/>
              <a:t>ko‘rdim</a:t>
            </a:r>
            <a:r>
              <a:rPr lang="en-US" sz="4000" b="1" dirty="0" smtClean="0"/>
              <a:t>, </a:t>
            </a:r>
            <a:r>
              <a:rPr lang="en-US" sz="4000" b="1" dirty="0" err="1" smtClean="0"/>
              <a:t>bilsang</a:t>
            </a:r>
            <a:r>
              <a:rPr lang="en-US" sz="4000" b="1" dirty="0" smtClean="0"/>
              <a:t> u </a:t>
            </a:r>
            <a:r>
              <a:rPr lang="en-US" sz="4000" b="1" dirty="0" err="1" smtClean="0"/>
              <a:t>kitob</a:t>
            </a:r>
            <a:r>
              <a:rPr lang="en-US" sz="4000" b="1" dirty="0" smtClean="0"/>
              <a:t>!</a:t>
            </a:r>
          </a:p>
          <a:p>
            <a:r>
              <a:rPr lang="en-US" sz="4000" b="1" dirty="0" err="1" smtClean="0"/>
              <a:t>Sirni</a:t>
            </a:r>
            <a:r>
              <a:rPr lang="en-US" sz="4000" b="1" dirty="0" smtClean="0"/>
              <a:t> </a:t>
            </a:r>
            <a:r>
              <a:rPr lang="en-US" sz="4000" b="1" dirty="0" err="1" smtClean="0"/>
              <a:t>yashirmaydi</a:t>
            </a:r>
            <a:r>
              <a:rPr lang="en-US" sz="4000" b="1" dirty="0" smtClean="0"/>
              <a:t> </a:t>
            </a:r>
            <a:r>
              <a:rPr lang="en-US" sz="4000" b="1" dirty="0" err="1" smtClean="0"/>
              <a:t>o‘quvchisidan</a:t>
            </a:r>
            <a:r>
              <a:rPr lang="en-US" sz="4000" b="1" dirty="0" smtClean="0"/>
              <a:t>,</a:t>
            </a:r>
          </a:p>
          <a:p>
            <a:r>
              <a:rPr lang="en-US" sz="4000" b="1" dirty="0" err="1" smtClean="0"/>
              <a:t>Xabar</a:t>
            </a:r>
            <a:r>
              <a:rPr lang="en-US" sz="4000" b="1" dirty="0" smtClean="0"/>
              <a:t> </a:t>
            </a:r>
            <a:r>
              <a:rPr lang="en-US" sz="4000" b="1" dirty="0" err="1" smtClean="0"/>
              <a:t>berar</a:t>
            </a:r>
            <a:r>
              <a:rPr lang="en-US" sz="4000" b="1" dirty="0" smtClean="0"/>
              <a:t> </a:t>
            </a:r>
            <a:r>
              <a:rPr lang="en-US" sz="4000" b="1" dirty="0" err="1" smtClean="0"/>
              <a:t>senga</a:t>
            </a:r>
            <a:r>
              <a:rPr lang="en-US" sz="4000" b="1" dirty="0" smtClean="0"/>
              <a:t> </a:t>
            </a:r>
            <a:r>
              <a:rPr lang="en-US" sz="4000" b="1" dirty="0" err="1" smtClean="0"/>
              <a:t>yozuvchisidan</a:t>
            </a:r>
            <a:r>
              <a:rPr lang="en-US" sz="4000" b="1" dirty="0" smtClean="0"/>
              <a:t>.</a:t>
            </a:r>
          </a:p>
          <a:p>
            <a:r>
              <a:rPr lang="en-US" sz="4000" b="1" dirty="0" err="1" smtClean="0"/>
              <a:t>Xilvatda</a:t>
            </a:r>
            <a:r>
              <a:rPr lang="en-US" sz="4000" b="1" dirty="0" smtClean="0"/>
              <a:t> </a:t>
            </a:r>
            <a:r>
              <a:rPr lang="en-US" sz="4000" b="1" dirty="0" err="1" smtClean="0"/>
              <a:t>sen</a:t>
            </a:r>
            <a:r>
              <a:rPr lang="en-US" sz="4000" b="1" dirty="0" smtClean="0"/>
              <a:t> </a:t>
            </a:r>
            <a:r>
              <a:rPr lang="en-US" sz="4000" b="1" dirty="0" err="1" smtClean="0"/>
              <a:t>bilan</a:t>
            </a:r>
            <a:r>
              <a:rPr lang="en-US" sz="4000" b="1" dirty="0" smtClean="0"/>
              <a:t> </a:t>
            </a:r>
            <a:r>
              <a:rPr lang="en-US" sz="4000" b="1" dirty="0" err="1" smtClean="0"/>
              <a:t>bo‘lib</a:t>
            </a:r>
            <a:r>
              <a:rPr lang="en-US" sz="4000" b="1" dirty="0" smtClean="0"/>
              <a:t> u </a:t>
            </a:r>
            <a:r>
              <a:rPr lang="en-US" sz="4000" b="1" dirty="0" err="1" smtClean="0"/>
              <a:t>ulfat</a:t>
            </a:r>
            <a:endParaRPr lang="en-US" sz="4000" b="1" dirty="0" smtClean="0"/>
          </a:p>
          <a:p>
            <a:r>
              <a:rPr lang="en-US" sz="4000" b="1" dirty="0" err="1" smtClean="0"/>
              <a:t>Jimgina</a:t>
            </a:r>
            <a:r>
              <a:rPr lang="en-US" sz="4000" b="1" dirty="0" smtClean="0"/>
              <a:t> </a:t>
            </a:r>
            <a:r>
              <a:rPr lang="en-US" sz="4000" b="1" dirty="0" err="1" smtClean="0"/>
              <a:t>quradi</a:t>
            </a:r>
            <a:r>
              <a:rPr lang="en-US" sz="4000" b="1" dirty="0" smtClean="0"/>
              <a:t> </a:t>
            </a:r>
            <a:r>
              <a:rPr lang="en-US" sz="4000" b="1" dirty="0" err="1" smtClean="0"/>
              <a:t>yoqimli</a:t>
            </a:r>
            <a:r>
              <a:rPr lang="en-US" sz="4000" b="1" dirty="0" smtClean="0"/>
              <a:t> </a:t>
            </a:r>
            <a:r>
              <a:rPr lang="en-US" sz="4000" b="1" dirty="0" err="1" smtClean="0"/>
              <a:t>suhbat</a:t>
            </a:r>
            <a:r>
              <a:rPr lang="en-US" sz="4000" b="1" dirty="0" smtClean="0"/>
              <a:t>.</a:t>
            </a:r>
          </a:p>
          <a:p>
            <a:r>
              <a:rPr lang="en-US" sz="4000" b="1" dirty="0" err="1" smtClean="0"/>
              <a:t>Hech</a:t>
            </a:r>
            <a:r>
              <a:rPr lang="en-US" sz="4000" b="1" dirty="0" smtClean="0"/>
              <a:t> </a:t>
            </a:r>
            <a:r>
              <a:rPr lang="en-US" sz="4000" b="1" dirty="0" err="1" smtClean="0"/>
              <a:t>kimdan</a:t>
            </a:r>
            <a:r>
              <a:rPr lang="en-US" sz="4000" b="1" dirty="0" smtClean="0"/>
              <a:t> </a:t>
            </a:r>
            <a:r>
              <a:rPr lang="en-US" sz="4000" b="1" dirty="0" err="1" smtClean="0"/>
              <a:t>qolishmas</a:t>
            </a:r>
            <a:r>
              <a:rPr lang="en-US" sz="4000" b="1" dirty="0" smtClean="0"/>
              <a:t> </a:t>
            </a:r>
            <a:r>
              <a:rPr lang="en-US" sz="4000" b="1" dirty="0" err="1" smtClean="0"/>
              <a:t>bilimli</a:t>
            </a:r>
            <a:r>
              <a:rPr lang="en-US" sz="4000" b="1" dirty="0" smtClean="0"/>
              <a:t> </a:t>
            </a:r>
            <a:r>
              <a:rPr lang="en-US" sz="4000" b="1" dirty="0" err="1" smtClean="0"/>
              <a:t>ahbob</a:t>
            </a:r>
            <a:r>
              <a:rPr lang="en-US" sz="4000" b="1" dirty="0" smtClean="0"/>
              <a:t>,</a:t>
            </a:r>
          </a:p>
          <a:p>
            <a:r>
              <a:rPr lang="en-US" sz="4000" b="1" dirty="0" err="1" smtClean="0"/>
              <a:t>Undan</a:t>
            </a:r>
            <a:r>
              <a:rPr lang="en-US" sz="4000" b="1" dirty="0" smtClean="0"/>
              <a:t> </a:t>
            </a:r>
            <a:r>
              <a:rPr lang="en-US" sz="4000" b="1" dirty="0" err="1" smtClean="0"/>
              <a:t>so‘ramasang</a:t>
            </a:r>
            <a:r>
              <a:rPr lang="en-US" sz="4000" b="1" dirty="0" smtClean="0"/>
              <a:t> </a:t>
            </a:r>
            <a:r>
              <a:rPr lang="en-US" sz="4000" b="1" dirty="0" err="1" smtClean="0"/>
              <a:t>bermaydi</a:t>
            </a:r>
            <a:r>
              <a:rPr lang="en-US" sz="4000" b="1" dirty="0" smtClean="0"/>
              <a:t> </a:t>
            </a:r>
            <a:r>
              <a:rPr lang="en-US" sz="4000" b="1" dirty="0" err="1" smtClean="0"/>
              <a:t>javob</a:t>
            </a:r>
            <a:r>
              <a:rPr lang="en-US" sz="4000" b="1" dirty="0" smtClean="0"/>
              <a:t>.</a:t>
            </a:r>
            <a:endParaRPr lang="ru-RU" sz="4000" b="1" dirty="0"/>
          </a:p>
        </p:txBody>
      </p:sp>
    </p:spTree>
    <p:extLst>
      <p:ext uri="{BB962C8B-B14F-4D97-AF65-F5344CB8AC3E}">
        <p14:creationId xmlns:p14="http://schemas.microsoft.com/office/powerpoint/2010/main" val="3466562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inter Christmas Day Background For PowerPoint - Christmas PPT Templ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6201"/>
            <a:ext cx="12192001" cy="6934201"/>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0" y="1619250"/>
            <a:ext cx="12192000" cy="5238750"/>
          </a:xfrm>
          <a:prstGeom prst="rect">
            <a:avLst/>
          </a:prstGeom>
        </p:spPr>
      </p:pic>
      <p:sp>
        <p:nvSpPr>
          <p:cNvPr id="2" name="Заголовок 1"/>
          <p:cNvSpPr>
            <a:spLocks noGrp="1"/>
          </p:cNvSpPr>
          <p:nvPr>
            <p:ph type="title"/>
          </p:nvPr>
        </p:nvSpPr>
        <p:spPr>
          <a:xfrm>
            <a:off x="195943" y="136525"/>
            <a:ext cx="11800114" cy="1325563"/>
          </a:xfrm>
        </p:spPr>
        <p:txBody>
          <a:bodyPr/>
          <a:lstStyle/>
          <a:p>
            <a:pPr algn="ctr"/>
            <a:r>
              <a:rPr lang="en-US" b="1" dirty="0" err="1" smtClean="0">
                <a:solidFill>
                  <a:srgbClr val="FF0000"/>
                </a:solidFill>
              </a:rPr>
              <a:t>Rasmda</a:t>
            </a:r>
            <a:r>
              <a:rPr lang="en-US" b="1" dirty="0" smtClean="0">
                <a:solidFill>
                  <a:srgbClr val="FF0000"/>
                </a:solidFill>
              </a:rPr>
              <a:t> </a:t>
            </a:r>
            <a:r>
              <a:rPr lang="en-US" b="1" dirty="0" err="1" smtClean="0">
                <a:solidFill>
                  <a:srgbClr val="FF0000"/>
                </a:solidFill>
              </a:rPr>
              <a:t>nima</a:t>
            </a:r>
            <a:r>
              <a:rPr lang="en-US" b="1" dirty="0" smtClean="0">
                <a:solidFill>
                  <a:srgbClr val="FF0000"/>
                </a:solidFill>
              </a:rPr>
              <a:t> </a:t>
            </a:r>
            <a:r>
              <a:rPr lang="en-US" b="1" dirty="0" err="1" smtClean="0">
                <a:solidFill>
                  <a:srgbClr val="FF0000"/>
                </a:solidFill>
              </a:rPr>
              <a:t>tasvirlagan</a:t>
            </a:r>
            <a:r>
              <a:rPr lang="en-US" b="1" dirty="0" smtClean="0">
                <a:solidFill>
                  <a:srgbClr val="FF0000"/>
                </a:solidFill>
              </a:rPr>
              <a:t>?</a:t>
            </a:r>
            <a:endParaRPr lang="ru-RU" b="1" dirty="0">
              <a:solidFill>
                <a:srgbClr val="FF0000"/>
              </a:solidFill>
            </a:endParaRPr>
          </a:p>
        </p:txBody>
      </p:sp>
    </p:spTree>
    <p:extLst>
      <p:ext uri="{BB962C8B-B14F-4D97-AF65-F5344CB8AC3E}">
        <p14:creationId xmlns:p14="http://schemas.microsoft.com/office/powerpoint/2010/main" val="860131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98715" y="2204811"/>
            <a:ext cx="10515600" cy="1325563"/>
          </a:xfrm>
        </p:spPr>
        <p:txBody>
          <a:bodyPr>
            <a:normAutofit/>
          </a:bodyPr>
          <a:lstStyle/>
          <a:p>
            <a:pPr algn="ctr"/>
            <a:r>
              <a:rPr lang="en-US" sz="7200" dirty="0" err="1" smtClean="0">
                <a:solidFill>
                  <a:srgbClr val="C00000"/>
                </a:solidFill>
                <a:latin typeface="+mn-lt"/>
              </a:rPr>
              <a:t>Mustaqil</a:t>
            </a:r>
            <a:r>
              <a:rPr lang="en-US" sz="7200" dirty="0" smtClean="0">
                <a:solidFill>
                  <a:srgbClr val="C00000"/>
                </a:solidFill>
                <a:latin typeface="+mn-lt"/>
              </a:rPr>
              <a:t> </a:t>
            </a:r>
            <a:r>
              <a:rPr lang="en-US" sz="7200" dirty="0" err="1" smtClean="0">
                <a:solidFill>
                  <a:srgbClr val="C00000"/>
                </a:solidFill>
                <a:latin typeface="+mn-lt"/>
              </a:rPr>
              <a:t>topshiriq</a:t>
            </a:r>
            <a:endParaRPr lang="ru-RU" sz="7200" dirty="0">
              <a:solidFill>
                <a:srgbClr val="C00000"/>
              </a:solidFill>
              <a:latin typeface="+mn-lt"/>
            </a:endParaRPr>
          </a:p>
        </p:txBody>
      </p:sp>
    </p:spTree>
    <p:extLst>
      <p:ext uri="{BB962C8B-B14F-4D97-AF65-F5344CB8AC3E}">
        <p14:creationId xmlns:p14="http://schemas.microsoft.com/office/powerpoint/2010/main" val="32303166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87087"/>
            <a:ext cx="12217535" cy="6945087"/>
          </a:xfrm>
          <a:prstGeom prst="rect">
            <a:avLst/>
          </a:prstGeom>
        </p:spPr>
      </p:pic>
    </p:spTree>
    <p:extLst>
      <p:ext uri="{BB962C8B-B14F-4D97-AF65-F5344CB8AC3E}">
        <p14:creationId xmlns:p14="http://schemas.microsoft.com/office/powerpoint/2010/main" val="2474742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Winter Christmas Day Background For PowerPoint - Christmas PPT Templ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6201"/>
            <a:ext cx="12192001" cy="69342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41612" y="106063"/>
            <a:ext cx="10706101" cy="5755422"/>
          </a:xfrm>
          <a:prstGeom prst="rect">
            <a:avLst/>
          </a:prstGeom>
        </p:spPr>
        <p:txBody>
          <a:bodyPr wrap="square">
            <a:spAutoFit/>
          </a:bodyPr>
          <a:lstStyle/>
          <a:p>
            <a:r>
              <a:rPr lang="en-US" sz="3600" b="1" i="0" dirty="0" smtClean="0">
                <a:solidFill>
                  <a:srgbClr val="C00000"/>
                </a:solidFill>
                <a:effectLst/>
              </a:rPr>
              <a:t>1 </a:t>
            </a:r>
            <a:r>
              <a:rPr lang="en-US" sz="3600" b="1" i="0" dirty="0" err="1" smtClean="0">
                <a:solidFill>
                  <a:srgbClr val="C00000"/>
                </a:solidFill>
                <a:effectLst/>
              </a:rPr>
              <a:t>Uyingizda</a:t>
            </a:r>
            <a:r>
              <a:rPr lang="en-US" sz="3600" b="1" i="0" dirty="0" smtClean="0">
                <a:solidFill>
                  <a:srgbClr val="C00000"/>
                </a:solidFill>
                <a:effectLst/>
              </a:rPr>
              <a:t> </a:t>
            </a:r>
            <a:r>
              <a:rPr lang="en-US" sz="3600" b="1" i="0" dirty="0" err="1" smtClean="0">
                <a:solidFill>
                  <a:srgbClr val="C00000"/>
                </a:solidFill>
                <a:effectLst/>
              </a:rPr>
              <a:t>kitob</a:t>
            </a:r>
            <a:r>
              <a:rPr lang="en-US" sz="3600" b="1" i="0" dirty="0" smtClean="0">
                <a:solidFill>
                  <a:srgbClr val="C00000"/>
                </a:solidFill>
                <a:effectLst/>
              </a:rPr>
              <a:t> </a:t>
            </a:r>
            <a:r>
              <a:rPr lang="en-US" sz="3600" b="1" i="0" dirty="0" err="1" smtClean="0">
                <a:solidFill>
                  <a:srgbClr val="C00000"/>
                </a:solidFill>
                <a:effectLst/>
              </a:rPr>
              <a:t>javoni</a:t>
            </a:r>
            <a:r>
              <a:rPr lang="en-US" sz="3600" b="1" i="0" dirty="0" smtClean="0">
                <a:solidFill>
                  <a:srgbClr val="C00000"/>
                </a:solidFill>
                <a:effectLst/>
              </a:rPr>
              <a:t> </a:t>
            </a:r>
            <a:r>
              <a:rPr lang="en-US" sz="3600" b="1" i="0" dirty="0" err="1" smtClean="0">
                <a:solidFill>
                  <a:srgbClr val="C00000"/>
                </a:solidFill>
                <a:effectLst/>
              </a:rPr>
              <a:t>bormi</a:t>
            </a:r>
            <a:r>
              <a:rPr lang="en-US" sz="3600" b="1" i="0" dirty="0" smtClean="0">
                <a:solidFill>
                  <a:srgbClr val="C00000"/>
                </a:solidFill>
                <a:effectLst/>
              </a:rPr>
              <a:t>?</a:t>
            </a:r>
            <a:br>
              <a:rPr lang="en-US" sz="3600" b="1" i="0" dirty="0" smtClean="0">
                <a:solidFill>
                  <a:srgbClr val="C00000"/>
                </a:solidFill>
                <a:effectLst/>
              </a:rPr>
            </a:br>
            <a:r>
              <a:rPr lang="en-US" sz="3600" b="1" i="0" dirty="0" smtClean="0">
                <a:solidFill>
                  <a:srgbClr val="C00000"/>
                </a:solidFill>
                <a:effectLst/>
              </a:rPr>
              <a:t>2 </a:t>
            </a:r>
            <a:r>
              <a:rPr lang="en-US" sz="3600" b="1" i="0" dirty="0" err="1" smtClean="0">
                <a:solidFill>
                  <a:srgbClr val="C00000"/>
                </a:solidFill>
                <a:effectLst/>
              </a:rPr>
              <a:t>Qayerda</a:t>
            </a:r>
            <a:r>
              <a:rPr lang="en-US" sz="3600" b="1" i="0" dirty="0" smtClean="0">
                <a:solidFill>
                  <a:srgbClr val="C00000"/>
                </a:solidFill>
                <a:effectLst/>
              </a:rPr>
              <a:t> </a:t>
            </a:r>
            <a:r>
              <a:rPr lang="en-US" sz="3600" b="1" i="0" dirty="0" err="1" smtClean="0">
                <a:solidFill>
                  <a:srgbClr val="C00000"/>
                </a:solidFill>
                <a:effectLst/>
              </a:rPr>
              <a:t>o‘tirib</a:t>
            </a:r>
            <a:r>
              <a:rPr lang="en-US" sz="3600" b="1" i="0" dirty="0" smtClean="0">
                <a:solidFill>
                  <a:srgbClr val="C00000"/>
                </a:solidFill>
                <a:effectLst/>
              </a:rPr>
              <a:t> </a:t>
            </a:r>
            <a:r>
              <a:rPr lang="en-US" sz="3600" b="1" i="0" dirty="0" err="1" smtClean="0">
                <a:solidFill>
                  <a:srgbClr val="C00000"/>
                </a:solidFill>
                <a:effectLst/>
              </a:rPr>
              <a:t>kitob</a:t>
            </a:r>
            <a:r>
              <a:rPr lang="en-US" sz="3600" b="1" i="0" dirty="0" smtClean="0">
                <a:solidFill>
                  <a:srgbClr val="C00000"/>
                </a:solidFill>
                <a:effectLst/>
              </a:rPr>
              <a:t> </a:t>
            </a:r>
            <a:r>
              <a:rPr lang="en-US" sz="3600" b="1" i="0" dirty="0" err="1" smtClean="0">
                <a:solidFill>
                  <a:srgbClr val="C00000"/>
                </a:solidFill>
                <a:effectLst/>
              </a:rPr>
              <a:t>o‘qiysiz</a:t>
            </a:r>
            <a:r>
              <a:rPr lang="en-US" sz="3600" b="1" i="0" dirty="0" smtClean="0">
                <a:solidFill>
                  <a:srgbClr val="C00000"/>
                </a:solidFill>
                <a:effectLst/>
              </a:rPr>
              <a:t>? </a:t>
            </a:r>
            <a:r>
              <a:rPr lang="en-US" sz="3600" b="1" i="0" dirty="0" err="1" smtClean="0">
                <a:solidFill>
                  <a:srgbClr val="C00000"/>
                </a:solidFill>
                <a:effectLst/>
              </a:rPr>
              <a:t>Uyingizda</a:t>
            </a:r>
            <a:r>
              <a:rPr lang="en-US" sz="3600" b="1" i="0" dirty="0" smtClean="0">
                <a:solidFill>
                  <a:srgbClr val="C00000"/>
                </a:solidFill>
                <a:effectLst/>
              </a:rPr>
              <a:t> </a:t>
            </a:r>
            <a:r>
              <a:rPr lang="en-US" sz="3600" b="1" i="0" dirty="0" err="1" smtClean="0">
                <a:solidFill>
                  <a:srgbClr val="C00000"/>
                </a:solidFill>
                <a:effectLst/>
              </a:rPr>
              <a:t>siz</a:t>
            </a:r>
            <a:r>
              <a:rPr lang="en-US" sz="3600" b="1" i="0" dirty="0" smtClean="0">
                <a:solidFill>
                  <a:srgbClr val="C00000"/>
                </a:solidFill>
                <a:effectLst/>
              </a:rPr>
              <a:t/>
            </a:r>
            <a:br>
              <a:rPr lang="en-US" sz="3600" b="1" i="0" dirty="0" smtClean="0">
                <a:solidFill>
                  <a:srgbClr val="C00000"/>
                </a:solidFill>
                <a:effectLst/>
              </a:rPr>
            </a:br>
            <a:r>
              <a:rPr lang="en-US" sz="3600" b="1" i="0" dirty="0" err="1" smtClean="0">
                <a:solidFill>
                  <a:srgbClr val="C00000"/>
                </a:solidFill>
                <a:effectLst/>
              </a:rPr>
              <a:t>kitob</a:t>
            </a:r>
            <a:r>
              <a:rPr lang="en-US" sz="3600" b="1" i="0" dirty="0" smtClean="0">
                <a:solidFill>
                  <a:srgbClr val="C00000"/>
                </a:solidFill>
                <a:effectLst/>
              </a:rPr>
              <a:t> </a:t>
            </a:r>
            <a:r>
              <a:rPr lang="en-US" sz="3600" b="1" i="0" dirty="0" err="1" smtClean="0">
                <a:solidFill>
                  <a:srgbClr val="C00000"/>
                </a:solidFill>
                <a:effectLst/>
              </a:rPr>
              <a:t>o‘qishni</a:t>
            </a:r>
            <a:r>
              <a:rPr lang="en-US" sz="3600" b="1" i="0" dirty="0" smtClean="0">
                <a:solidFill>
                  <a:srgbClr val="C00000"/>
                </a:solidFill>
                <a:effectLst/>
              </a:rPr>
              <a:t> </a:t>
            </a:r>
            <a:r>
              <a:rPr lang="en-US" sz="3600" b="1" i="0" dirty="0" err="1" smtClean="0">
                <a:solidFill>
                  <a:srgbClr val="C00000"/>
                </a:solidFill>
                <a:effectLst/>
              </a:rPr>
              <a:t>yaxshi</a:t>
            </a:r>
            <a:r>
              <a:rPr lang="en-US" sz="3600" b="1" i="0" dirty="0" smtClean="0">
                <a:solidFill>
                  <a:srgbClr val="C00000"/>
                </a:solidFill>
                <a:effectLst/>
              </a:rPr>
              <a:t> </a:t>
            </a:r>
            <a:r>
              <a:rPr lang="en-US" sz="3600" b="1" i="0" dirty="0" err="1" smtClean="0">
                <a:solidFill>
                  <a:srgbClr val="C00000"/>
                </a:solidFill>
                <a:effectLst/>
              </a:rPr>
              <a:t>ko‘radigan</a:t>
            </a:r>
            <a:r>
              <a:rPr lang="en-US" sz="3600" b="1" i="0" dirty="0" smtClean="0">
                <a:solidFill>
                  <a:srgbClr val="C00000"/>
                </a:solidFill>
                <a:effectLst/>
              </a:rPr>
              <a:t> joy </a:t>
            </a:r>
            <a:r>
              <a:rPr lang="en-US" sz="3600" b="1" i="0" dirty="0" err="1" smtClean="0">
                <a:solidFill>
                  <a:srgbClr val="C00000"/>
                </a:solidFill>
                <a:effectLst/>
              </a:rPr>
              <a:t>bormi</a:t>
            </a:r>
            <a:r>
              <a:rPr lang="en-US" sz="3600" b="1" i="0" dirty="0" smtClean="0">
                <a:solidFill>
                  <a:srgbClr val="C00000"/>
                </a:solidFill>
                <a:effectLst/>
              </a:rPr>
              <a:t>?</a:t>
            </a:r>
            <a:br>
              <a:rPr lang="en-US" sz="3600" b="1" i="0" dirty="0" smtClean="0">
                <a:solidFill>
                  <a:srgbClr val="C00000"/>
                </a:solidFill>
                <a:effectLst/>
              </a:rPr>
            </a:br>
            <a:r>
              <a:rPr lang="en-US" sz="3600" b="1" i="0" dirty="0" smtClean="0">
                <a:solidFill>
                  <a:srgbClr val="C00000"/>
                </a:solidFill>
                <a:effectLst/>
              </a:rPr>
              <a:t>3 </a:t>
            </a:r>
            <a:r>
              <a:rPr lang="en-US" sz="3600" b="1" i="0" dirty="0" err="1" smtClean="0">
                <a:solidFill>
                  <a:srgbClr val="C00000"/>
                </a:solidFill>
                <a:effectLst/>
              </a:rPr>
              <a:t>Rasmdagi</a:t>
            </a:r>
            <a:r>
              <a:rPr lang="en-US" sz="3600" b="1" i="0" dirty="0" smtClean="0">
                <a:solidFill>
                  <a:srgbClr val="C00000"/>
                </a:solidFill>
                <a:effectLst/>
              </a:rPr>
              <a:t> </a:t>
            </a:r>
            <a:r>
              <a:rPr lang="en-US" sz="3600" b="1" i="0" dirty="0" err="1" smtClean="0">
                <a:solidFill>
                  <a:srgbClr val="C00000"/>
                </a:solidFill>
                <a:effectLst/>
              </a:rPr>
              <a:t>shaxsiy</a:t>
            </a:r>
            <a:r>
              <a:rPr lang="en-US" sz="3600" b="1" i="0" dirty="0" smtClean="0">
                <a:solidFill>
                  <a:srgbClr val="C00000"/>
                </a:solidFill>
                <a:effectLst/>
              </a:rPr>
              <a:t> </a:t>
            </a:r>
            <a:r>
              <a:rPr lang="en-US" sz="3600" b="1" i="0" dirty="0" err="1" smtClean="0">
                <a:solidFill>
                  <a:srgbClr val="C00000"/>
                </a:solidFill>
                <a:effectLst/>
              </a:rPr>
              <a:t>kutubxonalardan</a:t>
            </a:r>
            <a:r>
              <a:rPr lang="en-US" sz="3600" b="1" i="0" dirty="0" smtClean="0">
                <a:solidFill>
                  <a:srgbClr val="C00000"/>
                </a:solidFill>
                <a:effectLst/>
              </a:rPr>
              <a:t> </a:t>
            </a:r>
            <a:r>
              <a:rPr lang="en-US" sz="3600" b="1" i="0" dirty="0" err="1" smtClean="0">
                <a:solidFill>
                  <a:srgbClr val="C00000"/>
                </a:solidFill>
                <a:effectLst/>
              </a:rPr>
              <a:t>qaysi</a:t>
            </a:r>
            <a:r>
              <a:rPr lang="en-US" sz="3600" b="1" i="0" dirty="0" smtClean="0">
                <a:solidFill>
                  <a:srgbClr val="C00000"/>
                </a:solidFill>
                <a:effectLst/>
              </a:rPr>
              <a:t> </a:t>
            </a:r>
            <a:r>
              <a:rPr lang="en-US" sz="3600" b="1" i="0" dirty="0" err="1" smtClean="0">
                <a:solidFill>
                  <a:srgbClr val="C00000"/>
                </a:solidFill>
                <a:effectLst/>
              </a:rPr>
              <a:t>biri</a:t>
            </a:r>
            <a:r>
              <a:rPr lang="en-US" sz="3600" b="1" i="0" dirty="0" smtClean="0">
                <a:solidFill>
                  <a:srgbClr val="C00000"/>
                </a:solidFill>
                <a:effectLst/>
              </a:rPr>
              <a:t> </a:t>
            </a:r>
            <a:r>
              <a:rPr lang="en-US" sz="3600" b="1" i="0" dirty="0" err="1" smtClean="0">
                <a:solidFill>
                  <a:srgbClr val="C00000"/>
                </a:solidFill>
                <a:effectLst/>
              </a:rPr>
              <a:t>sizga</a:t>
            </a:r>
            <a:r>
              <a:rPr lang="en-US" sz="3600" b="1" i="0" dirty="0" smtClean="0">
                <a:solidFill>
                  <a:srgbClr val="C00000"/>
                </a:solidFill>
                <a:effectLst/>
              </a:rPr>
              <a:t/>
            </a:r>
            <a:br>
              <a:rPr lang="en-US" sz="3600" b="1" i="0" dirty="0" smtClean="0">
                <a:solidFill>
                  <a:srgbClr val="C00000"/>
                </a:solidFill>
                <a:effectLst/>
              </a:rPr>
            </a:br>
            <a:r>
              <a:rPr lang="en-US" sz="3600" b="1" i="0" dirty="0" err="1" smtClean="0">
                <a:solidFill>
                  <a:srgbClr val="C00000"/>
                </a:solidFill>
                <a:effectLst/>
              </a:rPr>
              <a:t>ko‘proq</a:t>
            </a:r>
            <a:r>
              <a:rPr lang="en-US" sz="3600" b="1" i="0" dirty="0" smtClean="0">
                <a:solidFill>
                  <a:srgbClr val="C00000"/>
                </a:solidFill>
                <a:effectLst/>
              </a:rPr>
              <a:t> </a:t>
            </a:r>
            <a:r>
              <a:rPr lang="en-US" sz="3600" b="1" i="0" dirty="0" err="1" smtClean="0">
                <a:solidFill>
                  <a:srgbClr val="C00000"/>
                </a:solidFill>
                <a:effectLst/>
              </a:rPr>
              <a:t>yoqdi</a:t>
            </a:r>
            <a:r>
              <a:rPr lang="en-US" sz="3600" b="1" i="0" dirty="0" smtClean="0">
                <a:solidFill>
                  <a:srgbClr val="C00000"/>
                </a:solidFill>
                <a:effectLst/>
              </a:rPr>
              <a:t>? </a:t>
            </a:r>
            <a:r>
              <a:rPr lang="en-US" sz="3600" b="1" i="0" dirty="0" err="1" smtClean="0">
                <a:solidFill>
                  <a:srgbClr val="C00000"/>
                </a:solidFill>
                <a:effectLst/>
              </a:rPr>
              <a:t>Nima</a:t>
            </a:r>
            <a:r>
              <a:rPr lang="en-US" sz="3600" b="1" i="0" dirty="0" smtClean="0">
                <a:solidFill>
                  <a:srgbClr val="C00000"/>
                </a:solidFill>
                <a:effectLst/>
              </a:rPr>
              <a:t> </a:t>
            </a:r>
            <a:r>
              <a:rPr lang="en-US" sz="3600" b="1" i="0" dirty="0" err="1" smtClean="0">
                <a:solidFill>
                  <a:srgbClr val="C00000"/>
                </a:solidFill>
                <a:effectLst/>
              </a:rPr>
              <a:t>uchun</a:t>
            </a:r>
            <a:r>
              <a:rPr lang="en-US" sz="3600" b="1" i="0" dirty="0" smtClean="0">
                <a:solidFill>
                  <a:srgbClr val="C00000"/>
                </a:solidFill>
                <a:effectLst/>
              </a:rPr>
              <a:t>?</a:t>
            </a:r>
            <a:br>
              <a:rPr lang="en-US" sz="3600" b="1" i="0" dirty="0" smtClean="0">
                <a:solidFill>
                  <a:srgbClr val="C00000"/>
                </a:solidFill>
                <a:effectLst/>
              </a:rPr>
            </a:br>
            <a:r>
              <a:rPr lang="en-US" sz="3600" b="1" i="0" dirty="0" smtClean="0">
                <a:solidFill>
                  <a:srgbClr val="C00000"/>
                </a:solidFill>
                <a:effectLst/>
              </a:rPr>
              <a:t>4 </a:t>
            </a:r>
            <a:r>
              <a:rPr lang="en-US" sz="3600" b="1" i="0" dirty="0" err="1" smtClean="0">
                <a:solidFill>
                  <a:srgbClr val="C00000"/>
                </a:solidFill>
                <a:effectLst/>
              </a:rPr>
              <a:t>Imkoniyatingiz</a:t>
            </a:r>
            <a:r>
              <a:rPr lang="en-US" sz="3600" b="1" i="0" dirty="0" smtClean="0">
                <a:solidFill>
                  <a:srgbClr val="C00000"/>
                </a:solidFill>
                <a:effectLst/>
              </a:rPr>
              <a:t> </a:t>
            </a:r>
            <a:r>
              <a:rPr lang="en-US" sz="3600" b="1" i="0" dirty="0" err="1" smtClean="0">
                <a:solidFill>
                  <a:srgbClr val="C00000"/>
                </a:solidFill>
                <a:effectLst/>
              </a:rPr>
              <a:t>bo‘lganida</a:t>
            </a:r>
            <a:r>
              <a:rPr lang="en-US" sz="3600" b="1" i="0" dirty="0" smtClean="0">
                <a:solidFill>
                  <a:srgbClr val="C00000"/>
                </a:solidFill>
                <a:effectLst/>
              </a:rPr>
              <a:t>, </a:t>
            </a:r>
            <a:r>
              <a:rPr lang="en-US" sz="3600" b="1" i="0" dirty="0" err="1" smtClean="0">
                <a:solidFill>
                  <a:srgbClr val="C00000"/>
                </a:solidFill>
                <a:effectLst/>
              </a:rPr>
              <a:t>shaxsiy</a:t>
            </a:r>
            <a:r>
              <a:rPr lang="en-US" sz="3600" b="1" i="0" dirty="0" smtClean="0">
                <a:solidFill>
                  <a:srgbClr val="C00000"/>
                </a:solidFill>
                <a:effectLst/>
              </a:rPr>
              <a:t> </a:t>
            </a:r>
            <a:r>
              <a:rPr lang="en-US" sz="3600" b="1" i="0" dirty="0" err="1" smtClean="0">
                <a:solidFill>
                  <a:srgbClr val="C00000"/>
                </a:solidFill>
                <a:effectLst/>
              </a:rPr>
              <a:t>kutubxonangiz</a:t>
            </a:r>
            <a:r>
              <a:rPr lang="en-US" sz="3600" b="1" i="0" dirty="0" smtClean="0">
                <a:solidFill>
                  <a:srgbClr val="C00000"/>
                </a:solidFill>
                <a:effectLst/>
              </a:rPr>
              <a:t/>
            </a:r>
            <a:br>
              <a:rPr lang="en-US" sz="3600" b="1" i="0" dirty="0" smtClean="0">
                <a:solidFill>
                  <a:srgbClr val="C00000"/>
                </a:solidFill>
                <a:effectLst/>
              </a:rPr>
            </a:br>
            <a:r>
              <a:rPr lang="en-US" sz="3600" b="1" i="0" dirty="0" err="1" smtClean="0">
                <a:solidFill>
                  <a:srgbClr val="C00000"/>
                </a:solidFill>
                <a:effectLst/>
              </a:rPr>
              <a:t>qanday</a:t>
            </a:r>
            <a:r>
              <a:rPr lang="en-US" sz="3600" b="1" i="0" dirty="0" smtClean="0">
                <a:solidFill>
                  <a:srgbClr val="C00000"/>
                </a:solidFill>
                <a:effectLst/>
              </a:rPr>
              <a:t> </a:t>
            </a:r>
            <a:r>
              <a:rPr lang="en-US" sz="3600" b="1" i="0" dirty="0" err="1" smtClean="0">
                <a:solidFill>
                  <a:srgbClr val="C00000"/>
                </a:solidFill>
                <a:effectLst/>
              </a:rPr>
              <a:t>qulayliklar</a:t>
            </a:r>
            <a:r>
              <a:rPr lang="en-US" sz="3600" b="1" i="0" dirty="0" smtClean="0">
                <a:solidFill>
                  <a:srgbClr val="C00000"/>
                </a:solidFill>
                <a:effectLst/>
              </a:rPr>
              <a:t> </a:t>
            </a:r>
            <a:r>
              <a:rPr lang="en-US" sz="3600" b="1" i="0" dirty="0" err="1" smtClean="0">
                <a:solidFill>
                  <a:srgbClr val="C00000"/>
                </a:solidFill>
                <a:effectLst/>
              </a:rPr>
              <a:t>yaratar</a:t>
            </a:r>
            <a:r>
              <a:rPr lang="en-US" sz="3600" b="1" i="0" dirty="0" smtClean="0">
                <a:solidFill>
                  <a:srgbClr val="C00000"/>
                </a:solidFill>
                <a:effectLst/>
              </a:rPr>
              <a:t> </a:t>
            </a:r>
            <a:r>
              <a:rPr lang="en-US" sz="3600" b="1" i="0" dirty="0" err="1" smtClean="0">
                <a:solidFill>
                  <a:srgbClr val="C00000"/>
                </a:solidFill>
                <a:effectLst/>
              </a:rPr>
              <a:t>edingiz</a:t>
            </a:r>
            <a:r>
              <a:rPr lang="en-US" sz="3600" b="1" i="0" dirty="0" smtClean="0">
                <a:solidFill>
                  <a:srgbClr val="C00000"/>
                </a:solidFill>
                <a:effectLst/>
              </a:rPr>
              <a:t>?</a:t>
            </a:r>
            <a:br>
              <a:rPr lang="en-US" sz="3600" b="1" i="0" dirty="0" smtClean="0">
                <a:solidFill>
                  <a:srgbClr val="C00000"/>
                </a:solidFill>
                <a:effectLst/>
              </a:rPr>
            </a:br>
            <a:r>
              <a:rPr lang="en-US" sz="3600" b="1" i="0" dirty="0" smtClean="0">
                <a:solidFill>
                  <a:srgbClr val="C00000"/>
                </a:solidFill>
                <a:effectLst/>
              </a:rPr>
              <a:t>5 </a:t>
            </a:r>
            <a:r>
              <a:rPr lang="en-US" sz="3600" b="1" i="0" dirty="0" err="1" smtClean="0">
                <a:solidFill>
                  <a:srgbClr val="C00000"/>
                </a:solidFill>
                <a:effectLst/>
              </a:rPr>
              <a:t>Shaxsiy</a:t>
            </a:r>
            <a:r>
              <a:rPr lang="en-US" sz="3600" b="1" i="0" dirty="0" smtClean="0">
                <a:solidFill>
                  <a:srgbClr val="C00000"/>
                </a:solidFill>
                <a:effectLst/>
              </a:rPr>
              <a:t> </a:t>
            </a:r>
            <a:r>
              <a:rPr lang="en-US" sz="3600" b="1" i="0" dirty="0" err="1" smtClean="0">
                <a:solidFill>
                  <a:srgbClr val="C00000"/>
                </a:solidFill>
                <a:effectLst/>
              </a:rPr>
              <a:t>kutubxonaning</a:t>
            </a:r>
            <a:r>
              <a:rPr lang="en-US" sz="3600" b="1" i="0" dirty="0" smtClean="0">
                <a:solidFill>
                  <a:srgbClr val="C00000"/>
                </a:solidFill>
                <a:effectLst/>
              </a:rPr>
              <a:t> </a:t>
            </a:r>
            <a:r>
              <a:rPr lang="en-US" sz="3600" b="1" i="0" dirty="0" err="1" smtClean="0">
                <a:solidFill>
                  <a:srgbClr val="C00000"/>
                </a:solidFill>
                <a:effectLst/>
              </a:rPr>
              <a:t>jamoat</a:t>
            </a:r>
            <a:r>
              <a:rPr lang="en-US" sz="3600" b="1" i="0" dirty="0" smtClean="0">
                <a:solidFill>
                  <a:srgbClr val="C00000"/>
                </a:solidFill>
                <a:effectLst/>
              </a:rPr>
              <a:t> </a:t>
            </a:r>
            <a:r>
              <a:rPr lang="en-US" sz="3600" b="1" i="0" dirty="0" err="1" smtClean="0">
                <a:solidFill>
                  <a:srgbClr val="C00000"/>
                </a:solidFill>
                <a:effectLst/>
              </a:rPr>
              <a:t>kutubxonasidan</a:t>
            </a:r>
            <a:r>
              <a:rPr lang="en-US" sz="3600" b="1" i="0" dirty="0" smtClean="0">
                <a:solidFill>
                  <a:srgbClr val="C00000"/>
                </a:solidFill>
                <a:effectLst/>
              </a:rPr>
              <a:t/>
            </a:r>
            <a:br>
              <a:rPr lang="en-US" sz="3600" b="1" i="0" dirty="0" smtClean="0">
                <a:solidFill>
                  <a:srgbClr val="C00000"/>
                </a:solidFill>
                <a:effectLst/>
              </a:rPr>
            </a:br>
            <a:r>
              <a:rPr lang="en-US" sz="3600" b="1" i="0" dirty="0" err="1" smtClean="0">
                <a:solidFill>
                  <a:srgbClr val="C00000"/>
                </a:solidFill>
                <a:effectLst/>
              </a:rPr>
              <a:t>nima</a:t>
            </a:r>
            <a:r>
              <a:rPr lang="en-US" sz="3600" b="1" i="0" dirty="0" smtClean="0">
                <a:solidFill>
                  <a:srgbClr val="C00000"/>
                </a:solidFill>
                <a:effectLst/>
              </a:rPr>
              <a:t> </a:t>
            </a:r>
            <a:r>
              <a:rPr lang="en-US" sz="3600" b="1" i="0" dirty="0" err="1" smtClean="0">
                <a:solidFill>
                  <a:srgbClr val="C00000"/>
                </a:solidFill>
                <a:effectLst/>
              </a:rPr>
              <a:t>farqi</a:t>
            </a:r>
            <a:r>
              <a:rPr lang="en-US" sz="3600" b="1" i="0" dirty="0" smtClean="0">
                <a:solidFill>
                  <a:srgbClr val="C00000"/>
                </a:solidFill>
                <a:effectLst/>
              </a:rPr>
              <a:t> </a:t>
            </a:r>
            <a:r>
              <a:rPr lang="en-US" sz="3600" b="1" i="0" dirty="0" err="1" smtClean="0">
                <a:solidFill>
                  <a:srgbClr val="C00000"/>
                </a:solidFill>
                <a:effectLst/>
              </a:rPr>
              <a:t>bor</a:t>
            </a:r>
            <a:r>
              <a:rPr lang="en-US" sz="3600" b="1" i="0" dirty="0" smtClean="0">
                <a:solidFill>
                  <a:srgbClr val="C00000"/>
                </a:solidFill>
                <a:effectLst/>
              </a:rPr>
              <a:t>?</a:t>
            </a:r>
            <a:r>
              <a:rPr lang="en-US" sz="3600" i="0" dirty="0" smtClean="0">
                <a:solidFill>
                  <a:srgbClr val="C00000"/>
                </a:solidFill>
                <a:effectLst/>
              </a:rPr>
              <a:t/>
            </a:r>
            <a:br>
              <a:rPr lang="en-US" sz="3600" i="0" dirty="0" smtClean="0">
                <a:solidFill>
                  <a:srgbClr val="C00000"/>
                </a:solidFill>
                <a:effectLst/>
              </a:rPr>
            </a:br>
            <a:endParaRPr lang="ru-RU" sz="4400" dirty="0">
              <a:solidFill>
                <a:srgbClr val="C00000"/>
              </a:solidFill>
            </a:endParaRPr>
          </a:p>
        </p:txBody>
      </p:sp>
    </p:spTree>
    <p:extLst>
      <p:ext uri="{BB962C8B-B14F-4D97-AF65-F5344CB8AC3E}">
        <p14:creationId xmlns:p14="http://schemas.microsoft.com/office/powerpoint/2010/main" val="294267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1,069,311 Winter Illustrations &amp;amp; Clip Art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Скругленный прямоугольник 4"/>
          <p:cNvSpPr/>
          <p:nvPr/>
        </p:nvSpPr>
        <p:spPr>
          <a:xfrm>
            <a:off x="1274617" y="558800"/>
            <a:ext cx="9864437" cy="42810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i="1" noProof="0" dirty="0" smtClean="0">
                <a:solidFill>
                  <a:srgbClr val="FF0000"/>
                </a:solidFill>
                <a:cs typeface="Times New Roman" panose="02020603050405020304" pitchFamily="18" charset="0"/>
              </a:rPr>
              <a:t>E’</a:t>
            </a:r>
            <a:r>
              <a:rPr kumimoji="0" lang="uz-Latn-UZ" sz="8000" b="1" i="1" u="none" strike="noStrike" kern="1200" cap="none" spc="0" normalizeH="0" baseline="0" noProof="0" dirty="0" smtClean="0">
                <a:ln>
                  <a:noFill/>
                </a:ln>
                <a:solidFill>
                  <a:srgbClr val="FF0000"/>
                </a:solidFill>
                <a:effectLst/>
                <a:uLnTx/>
                <a:uFillTx/>
                <a:cs typeface="Times New Roman" panose="02020603050405020304" pitchFamily="18" charset="0"/>
              </a:rPr>
              <a:t>TIBORINGIZ </a:t>
            </a:r>
            <a:r>
              <a:rPr kumimoji="0" lang="uz-Latn-UZ" sz="8000" b="1" i="1" u="none" strike="noStrike" kern="1200" cap="none" spc="0" normalizeH="0" baseline="0" noProof="0" dirty="0">
                <a:ln>
                  <a:noFill/>
                </a:ln>
                <a:solidFill>
                  <a:srgbClr val="FF0000"/>
                </a:solidFill>
                <a:effectLst/>
                <a:uLnTx/>
                <a:uFillTx/>
                <a:cs typeface="Times New Roman" panose="02020603050405020304" pitchFamily="18" charset="0"/>
              </a:rPr>
              <a:t>UCHUN RAHMAT!</a:t>
            </a:r>
            <a:endParaRPr kumimoji="0" lang="ru-RU" sz="8000" b="1" i="1" u="none" strike="noStrike" kern="1200" cap="none" spc="0" normalizeH="0" baseline="0" noProof="0" dirty="0">
              <a:ln>
                <a:noFill/>
              </a:ln>
              <a:solidFill>
                <a:srgbClr val="FF0000"/>
              </a:solidFill>
              <a:effectLst/>
              <a:uLnTx/>
              <a:uFillTx/>
              <a:cs typeface="Times New Roman" panose="02020603050405020304" pitchFamily="18" charset="0"/>
            </a:endParaRPr>
          </a:p>
        </p:txBody>
      </p:sp>
    </p:spTree>
    <p:extLst>
      <p:ext uri="{BB962C8B-B14F-4D97-AF65-F5344CB8AC3E}">
        <p14:creationId xmlns:p14="http://schemas.microsoft.com/office/powerpoint/2010/main" val="788133980"/>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https://phonoteka.org/uploads/posts/2021-05/1621417990_26-phonoteka_org-p-fon-dlya-prezentatsii-goluboe-nebo-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4">
            <a:extLst>
              <a:ext uri="{BEBA8EAE-BF5A-486C-A8C5-ECC9F3942E4B}">
                <a14:imgProps xmlns:a14="http://schemas.microsoft.com/office/drawing/2010/main">
                  <a14:imgLayer r:embed="rId5">
                    <a14:imgEffect>
                      <a14:backgroundRemoval t="5839" b="97080" l="1971" r="96978"/>
                    </a14:imgEffect>
                  </a14:imgLayer>
                </a14:imgProps>
              </a:ext>
            </a:extLst>
          </a:blip>
          <a:stretch>
            <a:fillRect/>
          </a:stretch>
        </p:blipFill>
        <p:spPr>
          <a:xfrm>
            <a:off x="2057400" y="1311843"/>
            <a:ext cx="8927577" cy="1139598"/>
          </a:xfrm>
          <a:prstGeom prst="rect">
            <a:avLst/>
          </a:prstGeom>
        </p:spPr>
      </p:pic>
      <p:sp>
        <p:nvSpPr>
          <p:cNvPr id="5" name="Прямоугольник 4"/>
          <p:cNvSpPr/>
          <p:nvPr/>
        </p:nvSpPr>
        <p:spPr>
          <a:xfrm>
            <a:off x="696686" y="365125"/>
            <a:ext cx="3569227" cy="1325563"/>
          </a:xfrm>
          <a:prstGeom prst="rect">
            <a:avLst/>
          </a:prstGeom>
        </p:spPr>
        <p:txBody>
          <a:bodyPr wrap="square">
            <a:spAutoFit/>
          </a:bodyPr>
          <a:lstStyle/>
          <a:p>
            <a:pPr algn="ctr"/>
            <a:r>
              <a:rPr lang="uz-Latn-UZ" sz="8000" b="1" dirty="0" smtClean="0">
                <a:solidFill>
                  <a:srgbClr val="C00000"/>
                </a:solidFill>
                <a:latin typeface="Times New Roman" panose="02020603050405020304" pitchFamily="18" charset="0"/>
                <a:cs typeface="Times New Roman" panose="02020603050405020304" pitchFamily="18" charset="0"/>
              </a:rPr>
              <a:t>Mavzu:</a:t>
            </a:r>
            <a:endParaRPr lang="uz-Latn-UZ" sz="8000" b="1" dirty="0">
              <a:solidFill>
                <a:srgbClr val="C00000"/>
              </a:solidFill>
              <a:latin typeface="Times New Roman" panose="02020603050405020304" pitchFamily="18" charset="0"/>
              <a:cs typeface="Times New Roman" panose="02020603050405020304" pitchFamily="18" charset="0"/>
            </a:endParaRPr>
          </a:p>
        </p:txBody>
      </p:sp>
      <p:sp>
        <p:nvSpPr>
          <p:cNvPr id="8" name="AutoShape 2" descr="Six Essential Features for your Home Library - Daily Dream Decor"/>
          <p:cNvSpPr>
            <a:spLocks noChangeAspect="1" noChangeArrowheads="1"/>
          </p:cNvSpPr>
          <p:nvPr/>
        </p:nvSpPr>
        <p:spPr bwMode="auto">
          <a:xfrm>
            <a:off x="155575" y="-5737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3316" name="Picture 4" descr="Fitted Home Library Furniture &amp;amp; Shelving | Built in Solutions"/>
          <p:cNvPicPr>
            <a:picLocks noChangeAspect="1" noChangeArrowheads="1"/>
          </p:cNvPicPr>
          <p:nvPr/>
        </p:nvPicPr>
        <p:blipFill rotWithShape="1">
          <a:blip r:embed="rId6">
            <a:extLst>
              <a:ext uri="{28A0092B-C50C-407E-A947-70E740481C1C}">
                <a14:useLocalDpi xmlns:a14="http://schemas.microsoft.com/office/drawing/2010/main" val="0"/>
              </a:ext>
            </a:extLst>
          </a:blip>
          <a:srcRect l="4081" t="8381" r="11005" b="495"/>
          <a:stretch/>
        </p:blipFill>
        <p:spPr bwMode="auto">
          <a:xfrm>
            <a:off x="3614058" y="2522322"/>
            <a:ext cx="4963884" cy="3995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336421"/>
      </p:ext>
    </p:extLst>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79714" y="795448"/>
            <a:ext cx="10787744" cy="4154984"/>
          </a:xfrm>
          <a:prstGeom prst="rect">
            <a:avLst/>
          </a:prstGeom>
        </p:spPr>
        <p:txBody>
          <a:bodyPr wrap="square">
            <a:spAutoFit/>
          </a:bodyPr>
          <a:lstStyle/>
          <a:p>
            <a:pPr algn="ctr"/>
            <a:r>
              <a:rPr lang="en-US" sz="4400" b="1" dirty="0" smtClean="0"/>
              <a:t>  </a:t>
            </a:r>
            <a:r>
              <a:rPr lang="en-US" sz="4400" b="1" dirty="0" err="1" smtClean="0"/>
              <a:t>Kitob</a:t>
            </a:r>
            <a:r>
              <a:rPr lang="en-US" sz="4400" b="1" dirty="0" smtClean="0"/>
              <a:t> </a:t>
            </a:r>
            <a:r>
              <a:rPr lang="en-US" sz="4400" b="1" dirty="0" err="1" smtClean="0"/>
              <a:t>paydo</a:t>
            </a:r>
            <a:r>
              <a:rPr lang="en-US" sz="4400" b="1" dirty="0" smtClean="0"/>
              <a:t> </a:t>
            </a:r>
            <a:r>
              <a:rPr lang="en-US" sz="4400" b="1" dirty="0" err="1" smtClean="0"/>
              <a:t>bo‘lgandan</a:t>
            </a:r>
            <a:r>
              <a:rPr lang="en-US" sz="4400" b="1" dirty="0" smtClean="0"/>
              <a:t> </a:t>
            </a:r>
            <a:r>
              <a:rPr lang="en-US" sz="4400" b="1" dirty="0" err="1" smtClean="0"/>
              <a:t>beri</a:t>
            </a:r>
            <a:r>
              <a:rPr lang="en-US" sz="4400" b="1" dirty="0" smtClean="0"/>
              <a:t> </a:t>
            </a:r>
            <a:r>
              <a:rPr lang="en-US" sz="4400" b="1" dirty="0" err="1" smtClean="0"/>
              <a:t>insonga</a:t>
            </a:r>
            <a:r>
              <a:rPr lang="en-US" sz="4400" b="1" dirty="0" smtClean="0"/>
              <a:t> </a:t>
            </a:r>
            <a:r>
              <a:rPr lang="en-US" sz="4400" b="1" dirty="0" err="1" smtClean="0"/>
              <a:t>sodiq</a:t>
            </a:r>
            <a:r>
              <a:rPr lang="en-US" sz="4400" b="1" dirty="0" smtClean="0"/>
              <a:t> </a:t>
            </a:r>
            <a:r>
              <a:rPr lang="en-US" sz="4400" b="1" dirty="0" err="1" smtClean="0"/>
              <a:t>do‘st</a:t>
            </a:r>
            <a:r>
              <a:rPr lang="en-US" sz="4400" b="1" dirty="0" smtClean="0"/>
              <a:t> </a:t>
            </a:r>
            <a:r>
              <a:rPr lang="en-US" sz="4400" b="1" dirty="0" err="1" smtClean="0"/>
              <a:t>kabi</a:t>
            </a:r>
            <a:r>
              <a:rPr lang="en-US" sz="4400" b="1" dirty="0" smtClean="0"/>
              <a:t> </a:t>
            </a:r>
            <a:r>
              <a:rPr lang="en-US" sz="4400" b="1" dirty="0" err="1" smtClean="0"/>
              <a:t>hamrohlik</a:t>
            </a:r>
            <a:r>
              <a:rPr lang="en-US" sz="4400" b="1" dirty="0" smtClean="0"/>
              <a:t> </a:t>
            </a:r>
            <a:r>
              <a:rPr lang="en-US" sz="4400" b="1" dirty="0" err="1" smtClean="0"/>
              <a:t>qilib</a:t>
            </a:r>
            <a:r>
              <a:rPr lang="en-US" sz="4400" b="1" dirty="0" smtClean="0"/>
              <a:t> </a:t>
            </a:r>
            <a:r>
              <a:rPr lang="en-US" sz="4400" b="1" dirty="0" err="1" smtClean="0"/>
              <a:t>keladi</a:t>
            </a:r>
            <a:r>
              <a:rPr lang="en-US" sz="4400" b="1" dirty="0" smtClean="0"/>
              <a:t>. </a:t>
            </a:r>
            <a:r>
              <a:rPr lang="en-US" sz="4400" b="1" dirty="0" err="1" smtClean="0"/>
              <a:t>Kitob</a:t>
            </a:r>
            <a:r>
              <a:rPr lang="en-US" sz="4400" b="1" dirty="0" smtClean="0"/>
              <a:t> </a:t>
            </a:r>
            <a:r>
              <a:rPr lang="en-US" sz="4400" b="1" dirty="0" err="1" smtClean="0"/>
              <a:t>hamma</a:t>
            </a:r>
            <a:r>
              <a:rPr lang="en-US" sz="4400" b="1" dirty="0" smtClean="0"/>
              <a:t> </a:t>
            </a:r>
            <a:r>
              <a:rPr lang="en-US" sz="4400" b="1" dirty="0" err="1" smtClean="0"/>
              <a:t>davr</a:t>
            </a:r>
            <a:r>
              <a:rPr lang="en-US" sz="4400" b="1" dirty="0" smtClean="0"/>
              <a:t> </a:t>
            </a:r>
            <a:r>
              <a:rPr lang="en-US" sz="4400" b="1" dirty="0" err="1" smtClean="0"/>
              <a:t>va</a:t>
            </a:r>
            <a:r>
              <a:rPr lang="en-US" sz="4400" b="1" dirty="0" smtClean="0"/>
              <a:t> </a:t>
            </a:r>
            <a:r>
              <a:rPr lang="en-US" sz="4400" b="1" dirty="0" err="1" smtClean="0"/>
              <a:t>xalqlarning</a:t>
            </a:r>
            <a:r>
              <a:rPr lang="en-US" sz="4400" b="1" dirty="0" smtClean="0"/>
              <a:t> </a:t>
            </a:r>
            <a:r>
              <a:rPr lang="en-US" sz="4400" b="1" dirty="0" err="1" smtClean="0"/>
              <a:t>eng</a:t>
            </a:r>
            <a:r>
              <a:rPr lang="en-US" sz="4400" b="1" dirty="0" smtClean="0"/>
              <a:t> </a:t>
            </a:r>
            <a:r>
              <a:rPr lang="en-US" sz="4400" b="1" dirty="0" err="1" smtClean="0"/>
              <a:t>ulkan</a:t>
            </a:r>
            <a:r>
              <a:rPr lang="en-US" sz="4400" b="1" dirty="0" smtClean="0"/>
              <a:t> </a:t>
            </a:r>
            <a:r>
              <a:rPr lang="en-US" sz="4400" b="1" dirty="0" err="1" smtClean="0"/>
              <a:t>kashfiyoti</a:t>
            </a:r>
            <a:r>
              <a:rPr lang="en-US" sz="4400" b="1" dirty="0" smtClean="0"/>
              <a:t> </a:t>
            </a:r>
            <a:r>
              <a:rPr lang="en-US" sz="4400" b="1" dirty="0" err="1" smtClean="0"/>
              <a:t>bo‘lib</a:t>
            </a:r>
            <a:r>
              <a:rPr lang="en-US" sz="4400" b="1" dirty="0" smtClean="0"/>
              <a:t>, </a:t>
            </a:r>
            <a:r>
              <a:rPr lang="en-US" sz="4400" b="1" dirty="0" err="1" smtClean="0"/>
              <a:t>ajdodlarning</a:t>
            </a:r>
            <a:r>
              <a:rPr lang="en-US" sz="4400" b="1" dirty="0" smtClean="0"/>
              <a:t> </a:t>
            </a:r>
            <a:r>
              <a:rPr lang="en-US" sz="4400" b="1" dirty="0" err="1" smtClean="0"/>
              <a:t>tajribasini</a:t>
            </a:r>
            <a:r>
              <a:rPr lang="en-US" sz="4400" b="1" dirty="0" smtClean="0"/>
              <a:t> </a:t>
            </a:r>
            <a:r>
              <a:rPr lang="en-US" sz="4400" b="1" dirty="0" err="1" smtClean="0"/>
              <a:t>jamlash</a:t>
            </a:r>
            <a:r>
              <a:rPr lang="en-US" sz="4400" b="1" dirty="0" smtClean="0"/>
              <a:t> </a:t>
            </a:r>
            <a:r>
              <a:rPr lang="en-US" sz="4400" b="1" dirty="0" err="1" smtClean="0"/>
              <a:t>va</a:t>
            </a:r>
            <a:r>
              <a:rPr lang="en-US" sz="4400" b="1" dirty="0" smtClean="0"/>
              <a:t> </a:t>
            </a:r>
            <a:r>
              <a:rPr lang="en-US" sz="4400" b="1" dirty="0" err="1" smtClean="0"/>
              <a:t>jamg‘arishga</a:t>
            </a:r>
            <a:r>
              <a:rPr lang="en-US" sz="4400" b="1" dirty="0" smtClean="0"/>
              <a:t> </a:t>
            </a:r>
            <a:r>
              <a:rPr lang="en-US" sz="4400" b="1" dirty="0" err="1" smtClean="0"/>
              <a:t>ko‘mak</a:t>
            </a:r>
            <a:r>
              <a:rPr lang="en-US" sz="4400" b="1" dirty="0" smtClean="0"/>
              <a:t> </a:t>
            </a:r>
            <a:r>
              <a:rPr lang="en-US" sz="4400" b="1" dirty="0" err="1" smtClean="0"/>
              <a:t>beradi</a:t>
            </a:r>
            <a:r>
              <a:rPr lang="en-US" sz="4400" b="1" dirty="0" smtClean="0"/>
              <a:t>.</a:t>
            </a:r>
          </a:p>
          <a:p>
            <a:pPr algn="ctr"/>
            <a:endParaRPr lang="en-US" sz="4400" b="1" dirty="0" smtClean="0"/>
          </a:p>
        </p:txBody>
      </p:sp>
      <p:pic>
        <p:nvPicPr>
          <p:cNvPr id="10242" name="Picture 2" descr="Книжный комплекс Kitob olami (03 ноября 2015) - Фотографии - Afisha.u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27" y="4398902"/>
            <a:ext cx="3968746" cy="1963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8758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Pine Winter with Tree Powerpoint Backgrounds  http://www.ppt-backgrounds.net/holiday/2490-pine-winter-with-tree-backgro…  | Background, Holiday background, 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1121228" y="835023"/>
            <a:ext cx="10374086" cy="5587548"/>
          </a:xfrm>
        </p:spPr>
        <p:txBody>
          <a:bodyPr>
            <a:noAutofit/>
          </a:bodyPr>
          <a:lstStyle/>
          <a:p>
            <a:pPr marL="0" indent="0" algn="ctr">
              <a:buNone/>
            </a:pPr>
            <a:r>
              <a:rPr lang="en-US" sz="3600" b="1" dirty="0" smtClean="0"/>
              <a:t>   </a:t>
            </a:r>
          </a:p>
          <a:p>
            <a:pPr marL="0" indent="0" algn="ctr">
              <a:buNone/>
            </a:pPr>
            <a:r>
              <a:rPr lang="en-US" sz="3600" b="1" dirty="0"/>
              <a:t> </a:t>
            </a:r>
            <a:r>
              <a:rPr lang="en-US" sz="3600" b="1" dirty="0" smtClean="0"/>
              <a:t>            </a:t>
            </a:r>
            <a:r>
              <a:rPr lang="en-US" sz="4400" b="1" dirty="0" smtClean="0"/>
              <a:t>– </a:t>
            </a:r>
            <a:r>
              <a:rPr lang="en-US" sz="4400" b="1" dirty="0" err="1" smtClean="0"/>
              <a:t>barcha</a:t>
            </a:r>
            <a:r>
              <a:rPr lang="en-US" sz="4400" b="1" dirty="0" smtClean="0"/>
              <a:t> </a:t>
            </a:r>
            <a:r>
              <a:rPr lang="en-US" sz="4400" b="1" dirty="0" err="1" smtClean="0"/>
              <a:t>davrlarda</a:t>
            </a:r>
            <a:r>
              <a:rPr lang="en-US" sz="4400" b="1" dirty="0" smtClean="0"/>
              <a:t> </a:t>
            </a:r>
            <a:r>
              <a:rPr lang="en-US" sz="4400" b="1" dirty="0" err="1" smtClean="0"/>
              <a:t>bolalarning</a:t>
            </a:r>
            <a:r>
              <a:rPr lang="en-US" sz="4400" b="1" dirty="0" smtClean="0"/>
              <a:t> </a:t>
            </a:r>
            <a:r>
              <a:rPr lang="en-US" sz="4400" b="1" dirty="0" err="1" smtClean="0"/>
              <a:t>dunyoni</a:t>
            </a:r>
            <a:r>
              <a:rPr lang="en-US" sz="4400" b="1" dirty="0" smtClean="0"/>
              <a:t> </a:t>
            </a:r>
            <a:r>
              <a:rPr lang="en-US" sz="4400" b="1" dirty="0" err="1" smtClean="0"/>
              <a:t>anglashi</a:t>
            </a:r>
            <a:r>
              <a:rPr lang="en-US" sz="4400" b="1" dirty="0" smtClean="0"/>
              <a:t>, </a:t>
            </a:r>
            <a:r>
              <a:rPr lang="en-US" sz="4400" b="1" dirty="0" err="1" smtClean="0"/>
              <a:t>do‘st</a:t>
            </a:r>
            <a:r>
              <a:rPr lang="en-US" sz="4400" b="1" dirty="0" smtClean="0"/>
              <a:t> </a:t>
            </a:r>
            <a:r>
              <a:rPr lang="en-US" sz="4400" b="1" dirty="0" err="1" smtClean="0"/>
              <a:t>orttirishi</a:t>
            </a:r>
            <a:r>
              <a:rPr lang="en-US" sz="4400" b="1" dirty="0" smtClean="0"/>
              <a:t>, </a:t>
            </a:r>
            <a:r>
              <a:rPr lang="en-US" sz="4400" b="1" dirty="0" err="1" smtClean="0"/>
              <a:t>hayotda</a:t>
            </a:r>
            <a:r>
              <a:rPr lang="en-US" sz="4400" b="1" dirty="0" smtClean="0"/>
              <a:t> </a:t>
            </a:r>
            <a:r>
              <a:rPr lang="en-US" sz="4400" b="1" dirty="0" err="1" smtClean="0"/>
              <a:t>o‘z</a:t>
            </a:r>
            <a:r>
              <a:rPr lang="en-US" sz="4400" b="1" dirty="0" smtClean="0"/>
              <a:t> </a:t>
            </a:r>
            <a:r>
              <a:rPr lang="en-US" sz="4400" b="1" dirty="0" err="1" smtClean="0"/>
              <a:t>o‘rnini</a:t>
            </a:r>
            <a:r>
              <a:rPr lang="en-US" sz="4400" b="1" dirty="0" smtClean="0"/>
              <a:t> </a:t>
            </a:r>
            <a:r>
              <a:rPr lang="en-US" sz="4400" b="1" dirty="0" err="1" smtClean="0"/>
              <a:t>topishiga</a:t>
            </a:r>
            <a:r>
              <a:rPr lang="en-US" sz="4400" b="1" dirty="0" smtClean="0"/>
              <a:t> </a:t>
            </a:r>
            <a:r>
              <a:rPr lang="en-US" sz="4400" b="1" dirty="0" err="1" smtClean="0"/>
              <a:t>ko‘makchi</a:t>
            </a:r>
            <a:r>
              <a:rPr lang="en-US" sz="4400" b="1" dirty="0" smtClean="0"/>
              <a:t> </a:t>
            </a:r>
            <a:r>
              <a:rPr lang="en-US" sz="4400" b="1" dirty="0" err="1" smtClean="0"/>
              <a:t>bo`lib</a:t>
            </a:r>
            <a:r>
              <a:rPr lang="en-US" sz="4400" b="1" dirty="0" smtClean="0"/>
              <a:t> </a:t>
            </a:r>
            <a:r>
              <a:rPr lang="en-US" sz="4400" b="1" dirty="0" err="1" smtClean="0"/>
              <a:t>kelgan</a:t>
            </a:r>
            <a:r>
              <a:rPr lang="en-US" sz="4400" b="1" dirty="0" smtClean="0"/>
              <a:t>. </a:t>
            </a:r>
            <a:r>
              <a:rPr lang="en-US" sz="4400" b="1" dirty="0" err="1" smtClean="0"/>
              <a:t>Vatanga</a:t>
            </a:r>
            <a:r>
              <a:rPr lang="en-US" sz="4400" b="1" dirty="0" smtClean="0"/>
              <a:t> </a:t>
            </a:r>
            <a:r>
              <a:rPr lang="en-US" sz="4400" b="1" dirty="0" err="1" smtClean="0"/>
              <a:t>muhabbat</a:t>
            </a:r>
            <a:r>
              <a:rPr lang="en-US" sz="4400" b="1" dirty="0" smtClean="0"/>
              <a:t>, </a:t>
            </a:r>
            <a:r>
              <a:rPr lang="en-US" sz="4400" b="1" dirty="0" err="1" smtClean="0"/>
              <a:t>yurtga</a:t>
            </a:r>
            <a:r>
              <a:rPr lang="en-US" sz="4400" b="1" dirty="0" smtClean="0"/>
              <a:t> </a:t>
            </a:r>
            <a:r>
              <a:rPr lang="en-US" sz="4400" b="1" dirty="0" err="1" smtClean="0"/>
              <a:t>sadoqat</a:t>
            </a:r>
            <a:r>
              <a:rPr lang="en-US" sz="4400" b="1" dirty="0" smtClean="0"/>
              <a:t>, </a:t>
            </a:r>
            <a:r>
              <a:rPr lang="en-US" sz="4400" b="1" dirty="0" err="1" smtClean="0"/>
              <a:t>odamlarga</a:t>
            </a:r>
            <a:r>
              <a:rPr lang="en-US" sz="4400" b="1" dirty="0" smtClean="0"/>
              <a:t> </a:t>
            </a:r>
            <a:r>
              <a:rPr lang="en-US" sz="4400" b="1" dirty="0" err="1" smtClean="0"/>
              <a:t>mehr-oqibat</a:t>
            </a:r>
            <a:r>
              <a:rPr lang="en-US" sz="4400" b="1" dirty="0" smtClean="0"/>
              <a:t> </a:t>
            </a:r>
            <a:r>
              <a:rPr lang="en-US" sz="4400" b="1" dirty="0" err="1" smtClean="0"/>
              <a:t>tuyg‘ularini</a:t>
            </a:r>
            <a:r>
              <a:rPr lang="en-US" sz="4400" b="1" dirty="0" smtClean="0"/>
              <a:t> </a:t>
            </a:r>
            <a:r>
              <a:rPr lang="en-US" sz="4400" b="1" dirty="0" err="1" smtClean="0"/>
              <a:t>kamol</a:t>
            </a:r>
            <a:r>
              <a:rPr lang="en-US" sz="4400" b="1" dirty="0" smtClean="0"/>
              <a:t> </a:t>
            </a:r>
            <a:r>
              <a:rPr lang="en-US" sz="4400" b="1" dirty="0" err="1" smtClean="0"/>
              <a:t>toptirishning</a:t>
            </a:r>
            <a:r>
              <a:rPr lang="en-US" sz="4400" b="1" dirty="0" smtClean="0"/>
              <a:t> </a:t>
            </a:r>
            <a:r>
              <a:rPr lang="en-US" sz="4400" b="1" dirty="0" err="1" smtClean="0"/>
              <a:t>eng</a:t>
            </a:r>
            <a:r>
              <a:rPr lang="en-US" sz="4400" b="1" dirty="0" smtClean="0"/>
              <a:t> </a:t>
            </a:r>
            <a:r>
              <a:rPr lang="en-US" sz="4400" b="1" dirty="0" err="1" smtClean="0"/>
              <a:t>yaxshi</a:t>
            </a:r>
            <a:r>
              <a:rPr lang="en-US" sz="4400" b="1" dirty="0" smtClean="0"/>
              <a:t> </a:t>
            </a:r>
            <a:r>
              <a:rPr lang="en-US" sz="4400" b="1" dirty="0" err="1" smtClean="0"/>
              <a:t>vositasi</a:t>
            </a:r>
            <a:r>
              <a:rPr lang="en-US" sz="4400" b="1" dirty="0" smtClean="0"/>
              <a:t> </a:t>
            </a:r>
            <a:r>
              <a:rPr lang="en-US" sz="4400" b="1" dirty="0" err="1" smtClean="0"/>
              <a:t>sifatida</a:t>
            </a:r>
            <a:r>
              <a:rPr lang="en-US" sz="4400" b="1" dirty="0" smtClean="0"/>
              <a:t> </a:t>
            </a:r>
            <a:r>
              <a:rPr lang="en-US" sz="4400" b="1" dirty="0" err="1" smtClean="0"/>
              <a:t>qadrlangan</a:t>
            </a:r>
            <a:r>
              <a:rPr lang="en-US" sz="4400" b="1" dirty="0" smtClean="0"/>
              <a:t>.</a:t>
            </a:r>
          </a:p>
        </p:txBody>
      </p:sp>
      <p:pic>
        <p:nvPicPr>
          <p:cNvPr id="14338" name="Picture 2" descr="Kitob-insonning yaqin do&amp;#39;sti » Navoiy shahar 10-sonli umumiy o`rta ta`lim  maktab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3114" y="835023"/>
            <a:ext cx="1734002" cy="1154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743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Нежно белый фон: Нежный белый фон | Премиум векторы — Независимое  театральное объединение &amp;quot;Зрительские симпатии&amp;quot;">
            <a:extLst>
              <a:ext uri="{FF2B5EF4-FFF2-40B4-BE49-F238E27FC236}">
                <a16:creationId xmlns="" xmlns:a16="http://schemas.microsoft.com/office/drawing/2014/main" id="{A9D95640-8D05-4260-9078-F389B6A52B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088571" y="1027906"/>
            <a:ext cx="10265229" cy="5262979"/>
          </a:xfrm>
          <a:prstGeom prst="rect">
            <a:avLst/>
          </a:prstGeom>
        </p:spPr>
        <p:txBody>
          <a:bodyPr wrap="square">
            <a:spAutoFit/>
          </a:bodyPr>
          <a:lstStyle/>
          <a:p>
            <a:pPr algn="ctr"/>
            <a:r>
              <a:rPr lang="en-US" sz="4800" b="1" dirty="0" smtClean="0"/>
              <a:t>         </a:t>
            </a:r>
          </a:p>
          <a:p>
            <a:pPr algn="ctr"/>
            <a:r>
              <a:rPr lang="en-US" sz="4800" b="1" dirty="0"/>
              <a:t> </a:t>
            </a:r>
            <a:r>
              <a:rPr lang="en-US" sz="4800" b="1" dirty="0" smtClean="0"/>
              <a:t>         - </a:t>
            </a:r>
            <a:r>
              <a:rPr lang="en-US" sz="4800" b="1" dirty="0" err="1" smtClean="0"/>
              <a:t>ilm</a:t>
            </a:r>
            <a:r>
              <a:rPr lang="en-US" sz="4800" b="1" dirty="0" smtClean="0"/>
              <a:t> </a:t>
            </a:r>
            <a:r>
              <a:rPr lang="en-US" sz="4800" b="1" dirty="0" err="1" smtClean="0"/>
              <a:t>sahroda</a:t>
            </a:r>
            <a:r>
              <a:rPr lang="en-US" sz="4800" b="1" dirty="0" smtClean="0"/>
              <a:t> </a:t>
            </a:r>
            <a:r>
              <a:rPr lang="en-US" sz="4800" b="1" dirty="0" err="1" smtClean="0"/>
              <a:t>do‘st</a:t>
            </a:r>
            <a:r>
              <a:rPr lang="en-US" sz="4800" b="1" dirty="0" smtClean="0"/>
              <a:t>, </a:t>
            </a:r>
            <a:r>
              <a:rPr lang="en-US" sz="4800" b="1" dirty="0" err="1" smtClean="0"/>
              <a:t>hayot</a:t>
            </a:r>
            <a:r>
              <a:rPr lang="en-US" sz="4800" b="1" dirty="0" smtClean="0"/>
              <a:t> </a:t>
            </a:r>
            <a:r>
              <a:rPr lang="en-US" sz="4800" b="1" dirty="0" err="1" smtClean="0"/>
              <a:t>yo‘llarida</a:t>
            </a:r>
            <a:r>
              <a:rPr lang="en-US" sz="4800" b="1" dirty="0" smtClean="0"/>
              <a:t> </a:t>
            </a:r>
            <a:r>
              <a:rPr lang="en-US" sz="4800" b="1" dirty="0" err="1" smtClean="0"/>
              <a:t>tayanch</a:t>
            </a:r>
            <a:r>
              <a:rPr lang="en-US" sz="4800" b="1" dirty="0" smtClean="0"/>
              <a:t>, </a:t>
            </a:r>
            <a:r>
              <a:rPr lang="en-US" sz="4800" b="1" dirty="0" err="1" smtClean="0"/>
              <a:t>yolg‘izlik</a:t>
            </a:r>
            <a:r>
              <a:rPr lang="en-US" sz="4800" b="1" dirty="0" smtClean="0"/>
              <a:t> </a:t>
            </a:r>
            <a:r>
              <a:rPr lang="en-US" sz="4800" b="1" dirty="0" err="1" smtClean="0"/>
              <a:t>damlarida</a:t>
            </a:r>
            <a:r>
              <a:rPr lang="en-US" sz="4800" b="1" dirty="0" smtClean="0"/>
              <a:t> </a:t>
            </a:r>
            <a:r>
              <a:rPr lang="en-US" sz="4800" b="1" dirty="0" err="1" smtClean="0"/>
              <a:t>yo‘ldosh</a:t>
            </a:r>
            <a:r>
              <a:rPr lang="en-US" sz="4800" b="1" dirty="0" smtClean="0"/>
              <a:t>, </a:t>
            </a:r>
            <a:r>
              <a:rPr lang="en-US" sz="4800" b="1" dirty="0" err="1" smtClean="0"/>
              <a:t>baxtiyor</a:t>
            </a:r>
            <a:r>
              <a:rPr lang="en-US" sz="4800" b="1" dirty="0" smtClean="0"/>
              <a:t> </a:t>
            </a:r>
            <a:r>
              <a:rPr lang="en-US" sz="4800" b="1" dirty="0" err="1" smtClean="0"/>
              <a:t>daqiqalarda</a:t>
            </a:r>
            <a:r>
              <a:rPr lang="en-US" sz="4800" b="1" dirty="0" smtClean="0"/>
              <a:t> </a:t>
            </a:r>
            <a:r>
              <a:rPr lang="en-US" sz="4800" b="1" dirty="0" err="1" smtClean="0"/>
              <a:t>rahbar</a:t>
            </a:r>
            <a:r>
              <a:rPr lang="en-US" sz="4800" b="1" dirty="0" smtClean="0"/>
              <a:t>, </a:t>
            </a:r>
            <a:r>
              <a:rPr lang="en-US" sz="4800" b="1" dirty="0" err="1" smtClean="0"/>
              <a:t>qayg‘uli</a:t>
            </a:r>
            <a:r>
              <a:rPr lang="en-US" sz="4800" b="1" dirty="0" smtClean="0"/>
              <a:t> </a:t>
            </a:r>
            <a:r>
              <a:rPr lang="en-US" sz="4800" b="1" dirty="0" err="1" smtClean="0"/>
              <a:t>damlarda</a:t>
            </a:r>
            <a:r>
              <a:rPr lang="en-US" sz="4800" b="1" dirty="0" smtClean="0"/>
              <a:t> </a:t>
            </a:r>
            <a:r>
              <a:rPr lang="en-US" sz="4800" b="1" dirty="0" err="1" smtClean="0"/>
              <a:t>madadkor</a:t>
            </a:r>
            <a:r>
              <a:rPr lang="en-US" sz="4800" b="1" dirty="0" smtClean="0"/>
              <a:t>, </a:t>
            </a:r>
            <a:r>
              <a:rPr lang="en-US" sz="4800" b="1" dirty="0" err="1" smtClean="0"/>
              <a:t>odamlar</a:t>
            </a:r>
            <a:r>
              <a:rPr lang="en-US" sz="4800" b="1" dirty="0" smtClean="0"/>
              <a:t> </a:t>
            </a:r>
            <a:r>
              <a:rPr lang="en-US" sz="4800" b="1" dirty="0" err="1" smtClean="0"/>
              <a:t>orasida</a:t>
            </a:r>
            <a:r>
              <a:rPr lang="en-US" sz="4800" b="1" dirty="0" smtClean="0"/>
              <a:t> zebu </a:t>
            </a:r>
            <a:r>
              <a:rPr lang="en-US" sz="4800" b="1" dirty="0" err="1" smtClean="0"/>
              <a:t>ziynat</a:t>
            </a:r>
            <a:r>
              <a:rPr lang="en-US" sz="4800" b="1" dirty="0" smtClean="0"/>
              <a:t>, </a:t>
            </a:r>
            <a:r>
              <a:rPr lang="en-US" sz="4800" b="1" dirty="0" err="1" smtClean="0"/>
              <a:t>dushmanlarga</a:t>
            </a:r>
            <a:r>
              <a:rPr lang="en-US" sz="4800" b="1" dirty="0" smtClean="0"/>
              <a:t> </a:t>
            </a:r>
            <a:r>
              <a:rPr lang="en-US" sz="4800" b="1" dirty="0" err="1" smtClean="0"/>
              <a:t>qarshi</a:t>
            </a:r>
            <a:r>
              <a:rPr lang="en-US" sz="4800" b="1" dirty="0" smtClean="0"/>
              <a:t> </a:t>
            </a:r>
            <a:r>
              <a:rPr lang="en-US" sz="4800" b="1" dirty="0" err="1" smtClean="0"/>
              <a:t>kurashda</a:t>
            </a:r>
            <a:r>
              <a:rPr lang="en-US" sz="4800" b="1" dirty="0" smtClean="0"/>
              <a:t> </a:t>
            </a:r>
            <a:r>
              <a:rPr lang="en-US" sz="4800" b="1" dirty="0" err="1" smtClean="0"/>
              <a:t>quroldir</a:t>
            </a:r>
            <a:r>
              <a:rPr lang="en-US" sz="4800" b="1" dirty="0" smtClean="0"/>
              <a:t>.</a:t>
            </a:r>
            <a:endParaRPr lang="ru-RU" sz="4800" b="1" dirty="0" smtClean="0"/>
          </a:p>
        </p:txBody>
      </p:sp>
      <p:pic>
        <p:nvPicPr>
          <p:cNvPr id="15362" name="Picture 2" descr="Kitob - Vikiiqtib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085" y="1507939"/>
            <a:ext cx="1527174" cy="1095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67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волна Play дети рекламный фон, рекламный фон, пресная, Волна Фоновое  изображение для бесплатной загрузки">
            <a:extLst>
              <a:ext uri="{FF2B5EF4-FFF2-40B4-BE49-F238E27FC236}">
                <a16:creationId xmlns:a16="http://schemas.microsoft.com/office/drawing/2014/main" xmlns="" id="{D9C6C728-A756-4B27-8991-00013EA0D9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4769"/>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38199" y="365125"/>
            <a:ext cx="10319658" cy="2410732"/>
          </a:xfrm>
        </p:spPr>
        <p:txBody>
          <a:bodyPr>
            <a:noAutofit/>
          </a:bodyPr>
          <a:lstStyle/>
          <a:p>
            <a:pPr fontAlgn="base"/>
            <a:r>
              <a:rPr lang="en-US" b="1" dirty="0" smtClean="0">
                <a:solidFill>
                  <a:srgbClr val="FF0000"/>
                </a:solidFill>
                <a:latin typeface="+mn-lt"/>
              </a:rPr>
              <a:t>     </a:t>
            </a:r>
            <a:r>
              <a:rPr lang="en-US" b="1" dirty="0" err="1" smtClean="0">
                <a:solidFill>
                  <a:srgbClr val="FF0000"/>
                </a:solidFill>
                <a:latin typeface="+mn-lt"/>
              </a:rPr>
              <a:t>Kitob</a:t>
            </a:r>
            <a:r>
              <a:rPr lang="en-US" b="1" dirty="0" smtClean="0">
                <a:solidFill>
                  <a:srgbClr val="FF0000"/>
                </a:solidFill>
                <a:latin typeface="+mn-lt"/>
              </a:rPr>
              <a:t> -  </a:t>
            </a:r>
            <a:r>
              <a:rPr lang="en-US" b="1" dirty="0" err="1">
                <a:solidFill>
                  <a:srgbClr val="FF0000"/>
                </a:solidFill>
                <a:latin typeface="+mn-lt"/>
              </a:rPr>
              <a:t>zamonlar</a:t>
            </a:r>
            <a:r>
              <a:rPr lang="en-US" b="1" dirty="0">
                <a:solidFill>
                  <a:srgbClr val="FF0000"/>
                </a:solidFill>
                <a:latin typeface="+mn-lt"/>
              </a:rPr>
              <a:t> </a:t>
            </a:r>
            <a:r>
              <a:rPr lang="en-US" b="1" dirty="0" err="1">
                <a:solidFill>
                  <a:srgbClr val="FF0000"/>
                </a:solidFill>
                <a:latin typeface="+mn-lt"/>
              </a:rPr>
              <a:t>dengizida</a:t>
            </a:r>
            <a:r>
              <a:rPr lang="en-US" b="1" dirty="0">
                <a:solidFill>
                  <a:srgbClr val="FF0000"/>
                </a:solidFill>
                <a:latin typeface="+mn-lt"/>
              </a:rPr>
              <a:t> </a:t>
            </a:r>
            <a:r>
              <a:rPr lang="en-US" b="1" dirty="0" err="1">
                <a:solidFill>
                  <a:srgbClr val="FF0000"/>
                </a:solidFill>
                <a:latin typeface="+mn-lt"/>
              </a:rPr>
              <a:t>sayohat</a:t>
            </a:r>
            <a:r>
              <a:rPr lang="en-US" b="1" dirty="0">
                <a:solidFill>
                  <a:srgbClr val="FF0000"/>
                </a:solidFill>
                <a:latin typeface="+mn-lt"/>
              </a:rPr>
              <a:t> </a:t>
            </a:r>
            <a:r>
              <a:rPr lang="en-US" b="1" dirty="0" err="1">
                <a:solidFill>
                  <a:srgbClr val="FF0000"/>
                </a:solidFill>
                <a:latin typeface="+mn-lt"/>
              </a:rPr>
              <a:t>qilayotgan</a:t>
            </a:r>
            <a:r>
              <a:rPr lang="en-US" b="1" dirty="0">
                <a:solidFill>
                  <a:srgbClr val="FF0000"/>
                </a:solidFill>
                <a:latin typeface="+mn-lt"/>
              </a:rPr>
              <a:t> </a:t>
            </a:r>
            <a:r>
              <a:rPr lang="en-US" b="1" dirty="0" err="1" smtClean="0">
                <a:solidFill>
                  <a:srgbClr val="FF0000"/>
                </a:solidFill>
                <a:latin typeface="+mn-lt"/>
              </a:rPr>
              <a:t>va</a:t>
            </a:r>
            <a:r>
              <a:rPr lang="en-US" b="1" dirty="0" smtClean="0">
                <a:solidFill>
                  <a:srgbClr val="FF0000"/>
                </a:solidFill>
                <a:latin typeface="+mn-lt"/>
              </a:rPr>
              <a:t> </a:t>
            </a:r>
            <a:r>
              <a:rPr lang="en-US" b="1" dirty="0" err="1" smtClean="0">
                <a:solidFill>
                  <a:srgbClr val="FF0000"/>
                </a:solidFill>
                <a:latin typeface="+mn-lt"/>
              </a:rPr>
              <a:t>o‘zining</a:t>
            </a:r>
            <a:r>
              <a:rPr lang="en-US" b="1" dirty="0">
                <a:solidFill>
                  <a:srgbClr val="FF0000"/>
                </a:solidFill>
                <a:latin typeface="+mn-lt"/>
              </a:rPr>
              <a:t> </a:t>
            </a:r>
            <a:r>
              <a:rPr lang="en-US" b="1" dirty="0" err="1">
                <a:solidFill>
                  <a:srgbClr val="FF0000"/>
                </a:solidFill>
                <a:latin typeface="+mn-lt"/>
              </a:rPr>
              <a:t>qimmatbaho</a:t>
            </a:r>
            <a:r>
              <a:rPr lang="en-US" b="1" dirty="0">
                <a:solidFill>
                  <a:srgbClr val="FF0000"/>
                </a:solidFill>
                <a:latin typeface="+mn-lt"/>
              </a:rPr>
              <a:t> </a:t>
            </a:r>
            <a:r>
              <a:rPr lang="en-US" b="1" dirty="0" err="1">
                <a:solidFill>
                  <a:srgbClr val="FF0000"/>
                </a:solidFill>
                <a:latin typeface="+mn-lt"/>
              </a:rPr>
              <a:t>yukini</a:t>
            </a:r>
            <a:r>
              <a:rPr lang="en-US" b="1" dirty="0">
                <a:solidFill>
                  <a:srgbClr val="FF0000"/>
                </a:solidFill>
                <a:latin typeface="+mn-lt"/>
              </a:rPr>
              <a:t> </a:t>
            </a:r>
            <a:r>
              <a:rPr lang="en-US" b="1" dirty="0" smtClean="0">
                <a:solidFill>
                  <a:srgbClr val="FF0000"/>
                </a:solidFill>
                <a:latin typeface="+mn-lt"/>
              </a:rPr>
              <a:t/>
            </a:r>
            <a:br>
              <a:rPr lang="en-US" b="1" dirty="0" smtClean="0">
                <a:solidFill>
                  <a:srgbClr val="FF0000"/>
                </a:solidFill>
                <a:latin typeface="+mn-lt"/>
              </a:rPr>
            </a:br>
            <a:r>
              <a:rPr lang="en-US" b="1" dirty="0" err="1" smtClean="0">
                <a:solidFill>
                  <a:srgbClr val="FF0000"/>
                </a:solidFill>
                <a:latin typeface="+mn-lt"/>
              </a:rPr>
              <a:t>avlodlardan-avlodlarga</a:t>
            </a:r>
            <a:r>
              <a:rPr lang="en-US" b="1" dirty="0" smtClean="0">
                <a:solidFill>
                  <a:srgbClr val="FF0000"/>
                </a:solidFill>
                <a:latin typeface="+mn-lt"/>
              </a:rPr>
              <a:t> </a:t>
            </a:r>
            <a:r>
              <a:rPr lang="en-US" b="1" dirty="0" err="1">
                <a:solidFill>
                  <a:srgbClr val="FF0000"/>
                </a:solidFill>
                <a:latin typeface="+mn-lt"/>
              </a:rPr>
              <a:t>tashiyotgan</a:t>
            </a:r>
            <a:r>
              <a:rPr lang="en-US" b="1" dirty="0">
                <a:solidFill>
                  <a:srgbClr val="FF0000"/>
                </a:solidFill>
                <a:latin typeface="+mn-lt"/>
              </a:rPr>
              <a:t> </a:t>
            </a:r>
            <a:r>
              <a:rPr lang="en-US" b="1" dirty="0" err="1">
                <a:solidFill>
                  <a:srgbClr val="FF0000"/>
                </a:solidFill>
                <a:latin typeface="+mn-lt"/>
              </a:rPr>
              <a:t>hikmat</a:t>
            </a:r>
            <a:r>
              <a:rPr lang="en-US" b="1" dirty="0">
                <a:solidFill>
                  <a:srgbClr val="FF0000"/>
                </a:solidFill>
                <a:latin typeface="+mn-lt"/>
              </a:rPr>
              <a:t> </a:t>
            </a:r>
            <a:r>
              <a:rPr lang="en-US" b="1" dirty="0" err="1" smtClean="0">
                <a:solidFill>
                  <a:srgbClr val="FF0000"/>
                </a:solidFill>
                <a:latin typeface="+mn-lt"/>
              </a:rPr>
              <a:t>kemasidir</a:t>
            </a:r>
            <a:r>
              <a:rPr lang="en-US" b="1" dirty="0" smtClean="0">
                <a:solidFill>
                  <a:srgbClr val="FF0000"/>
                </a:solidFill>
                <a:latin typeface="+mn-lt"/>
              </a:rPr>
              <a:t>.</a:t>
            </a:r>
            <a:endParaRPr lang="ru-RU" sz="8000" b="1" dirty="0">
              <a:solidFill>
                <a:srgbClr val="FF0000"/>
              </a:solidFill>
              <a:latin typeface="+mn-lt"/>
            </a:endParaRPr>
          </a:p>
        </p:txBody>
      </p:sp>
      <p:pic>
        <p:nvPicPr>
          <p:cNvPr id="5122" name="Picture 2" descr="Kitob haqida fotosuratla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87485" y="2775857"/>
            <a:ext cx="5203371" cy="3650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080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625" y="2011363"/>
            <a:ext cx="10515600" cy="1325563"/>
          </a:xfrm>
        </p:spPr>
        <p:txBody>
          <a:bodyPr/>
          <a:lstStyle/>
          <a:p>
            <a:endParaRPr lang="ru-RU" dirty="0"/>
          </a:p>
        </p:txBody>
      </p:sp>
      <p:sp>
        <p:nvSpPr>
          <p:cNvPr id="3" name="Объект 2"/>
          <p:cNvSpPr>
            <a:spLocks noGrp="1"/>
          </p:cNvSpPr>
          <p:nvPr>
            <p:ph idx="1"/>
          </p:nvPr>
        </p:nvSpPr>
        <p:spPr/>
        <p:txBody>
          <a:bodyPr/>
          <a:lstStyle/>
          <a:p>
            <a:endParaRPr lang="ru-RU"/>
          </a:p>
        </p:txBody>
      </p:sp>
      <p:pic>
        <p:nvPicPr>
          <p:cNvPr id="16386" name="Picture 2" descr="Kitob haqida fotosuratlar ⋆ WWW.SAVOL-JAVOB.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082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Нежно белый фон: Нежный белый фон | Премиум векторы — Независимое  театральное объединение &amp;quot;Зрительские симпатии&amp;quot;">
            <a:extLst>
              <a:ext uri="{FF2B5EF4-FFF2-40B4-BE49-F238E27FC236}">
                <a16:creationId xmlns="" xmlns:a16="http://schemas.microsoft.com/office/drawing/2014/main" id="{A9D95640-8D05-4260-9078-F389B6A52B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838200" y="1161597"/>
            <a:ext cx="10515600" cy="5576660"/>
          </a:xfrm>
        </p:spPr>
        <p:txBody>
          <a:bodyPr>
            <a:normAutofit/>
          </a:bodyPr>
          <a:lstStyle/>
          <a:p>
            <a:pPr marL="0" indent="0" algn="ctr">
              <a:buNone/>
            </a:pPr>
            <a:r>
              <a:rPr lang="en-US" sz="4000" b="1" dirty="0" err="1">
                <a:solidFill>
                  <a:srgbClr val="00B050"/>
                </a:solidFill>
              </a:rPr>
              <a:t>Kitob</a:t>
            </a:r>
            <a:r>
              <a:rPr lang="en-US" sz="4000" b="1" dirty="0">
                <a:solidFill>
                  <a:srgbClr val="7030A0"/>
                </a:solidFill>
              </a:rPr>
              <a:t> — </a:t>
            </a:r>
            <a:r>
              <a:rPr lang="en-US" sz="4000" b="1" dirty="0" err="1">
                <a:solidFill>
                  <a:srgbClr val="7030A0"/>
                </a:solidFill>
              </a:rPr>
              <a:t>fikrlash</a:t>
            </a:r>
            <a:r>
              <a:rPr lang="en-US" sz="4000" b="1" dirty="0">
                <a:solidFill>
                  <a:srgbClr val="7030A0"/>
                </a:solidFill>
              </a:rPr>
              <a:t> </a:t>
            </a:r>
            <a:r>
              <a:rPr lang="en-US" sz="4000" b="1" dirty="0" err="1">
                <a:solidFill>
                  <a:srgbClr val="7030A0"/>
                </a:solidFill>
              </a:rPr>
              <a:t>quroli</a:t>
            </a:r>
            <a:r>
              <a:rPr lang="en-US" sz="4000" b="1" dirty="0">
                <a:solidFill>
                  <a:srgbClr val="7030A0"/>
                </a:solidFill>
              </a:rPr>
              <a:t>, </a:t>
            </a:r>
            <a:r>
              <a:rPr lang="en-US" sz="4000" b="1" dirty="0" err="1">
                <a:solidFill>
                  <a:srgbClr val="7030A0"/>
                </a:solidFill>
              </a:rPr>
              <a:t>xazinalar</a:t>
            </a:r>
            <a:r>
              <a:rPr lang="en-US" sz="4000" b="1" dirty="0">
                <a:solidFill>
                  <a:srgbClr val="7030A0"/>
                </a:solidFill>
              </a:rPr>
              <a:t> </a:t>
            </a:r>
            <a:r>
              <a:rPr lang="en-US" sz="4000" b="1" dirty="0" err="1">
                <a:solidFill>
                  <a:srgbClr val="7030A0"/>
                </a:solidFill>
              </a:rPr>
              <a:t>kaliti</a:t>
            </a:r>
            <a:r>
              <a:rPr lang="en-US" sz="4000" b="1" dirty="0">
                <a:solidFill>
                  <a:srgbClr val="7030A0"/>
                </a:solidFill>
              </a:rPr>
              <a:t>, </a:t>
            </a:r>
            <a:r>
              <a:rPr lang="en-US" sz="4000" b="1" dirty="0" err="1">
                <a:solidFill>
                  <a:srgbClr val="7030A0"/>
                </a:solidFill>
              </a:rPr>
              <a:t>tafakkur</a:t>
            </a:r>
            <a:r>
              <a:rPr lang="en-US" sz="4000" b="1" dirty="0">
                <a:solidFill>
                  <a:srgbClr val="7030A0"/>
                </a:solidFill>
              </a:rPr>
              <a:t> </a:t>
            </a:r>
            <a:r>
              <a:rPr lang="en-US" sz="4000" b="1" dirty="0" err="1">
                <a:solidFill>
                  <a:srgbClr val="7030A0"/>
                </a:solidFill>
              </a:rPr>
              <a:t>manbayi</a:t>
            </a:r>
            <a:r>
              <a:rPr lang="en-US" sz="4000" b="1" dirty="0">
                <a:solidFill>
                  <a:srgbClr val="7030A0"/>
                </a:solidFill>
              </a:rPr>
              <a:t> </a:t>
            </a:r>
            <a:r>
              <a:rPr lang="en-US" sz="4000" b="1" dirty="0" err="1" smtClean="0">
                <a:solidFill>
                  <a:srgbClr val="7030A0"/>
                </a:solidFill>
              </a:rPr>
              <a:t>bo‘lgani</a:t>
            </a:r>
            <a:r>
              <a:rPr lang="en-US" sz="4000" b="1" dirty="0" smtClean="0">
                <a:solidFill>
                  <a:srgbClr val="7030A0"/>
                </a:solidFill>
              </a:rPr>
              <a:t> </a:t>
            </a:r>
            <a:r>
              <a:rPr lang="en-US" sz="4000" b="1" dirty="0" err="1">
                <a:solidFill>
                  <a:srgbClr val="7030A0"/>
                </a:solidFill>
              </a:rPr>
              <a:t>uchun</a:t>
            </a:r>
            <a:r>
              <a:rPr lang="en-US" sz="4000" b="1" dirty="0">
                <a:solidFill>
                  <a:srgbClr val="7030A0"/>
                </a:solidFill>
              </a:rPr>
              <a:t> ham </a:t>
            </a:r>
            <a:r>
              <a:rPr lang="en-US" sz="4000" b="1" dirty="0" err="1">
                <a:solidFill>
                  <a:srgbClr val="7030A0"/>
                </a:solidFill>
              </a:rPr>
              <a:t>xalqimiz</a:t>
            </a:r>
            <a:r>
              <a:rPr lang="en-US" sz="4000" b="1" dirty="0">
                <a:solidFill>
                  <a:srgbClr val="7030A0"/>
                </a:solidFill>
              </a:rPr>
              <a:t> </a:t>
            </a:r>
            <a:r>
              <a:rPr lang="en-US" sz="4000" b="1" dirty="0" err="1">
                <a:solidFill>
                  <a:srgbClr val="7030A0"/>
                </a:solidFill>
              </a:rPr>
              <a:t>uni</a:t>
            </a:r>
            <a:r>
              <a:rPr lang="en-US" sz="4000" b="1" dirty="0">
                <a:solidFill>
                  <a:srgbClr val="7030A0"/>
                </a:solidFill>
              </a:rPr>
              <a:t> </a:t>
            </a:r>
            <a:r>
              <a:rPr lang="en-US" sz="4000" b="1" dirty="0" err="1">
                <a:solidFill>
                  <a:srgbClr val="7030A0"/>
                </a:solidFill>
              </a:rPr>
              <a:t>nonday</a:t>
            </a:r>
            <a:r>
              <a:rPr lang="en-US" sz="4000" b="1" dirty="0">
                <a:solidFill>
                  <a:srgbClr val="7030A0"/>
                </a:solidFill>
              </a:rPr>
              <a:t> </a:t>
            </a:r>
            <a:r>
              <a:rPr lang="en-US" sz="4000" b="1" dirty="0" err="1">
                <a:solidFill>
                  <a:srgbClr val="7030A0"/>
                </a:solidFill>
              </a:rPr>
              <a:t>aziz</a:t>
            </a:r>
            <a:r>
              <a:rPr lang="en-US" sz="4000" b="1" dirty="0">
                <a:solidFill>
                  <a:srgbClr val="7030A0"/>
                </a:solidFill>
              </a:rPr>
              <a:t>, </a:t>
            </a:r>
            <a:r>
              <a:rPr lang="en-US" sz="4000" b="1" dirty="0" err="1">
                <a:solidFill>
                  <a:srgbClr val="7030A0"/>
                </a:solidFill>
              </a:rPr>
              <a:t>mo‘tabar</a:t>
            </a:r>
            <a:r>
              <a:rPr lang="en-US" sz="4000" b="1" dirty="0">
                <a:solidFill>
                  <a:srgbClr val="7030A0"/>
                </a:solidFill>
              </a:rPr>
              <a:t> </a:t>
            </a:r>
            <a:r>
              <a:rPr lang="en-US" sz="4000" b="1" dirty="0" err="1">
                <a:solidFill>
                  <a:srgbClr val="7030A0"/>
                </a:solidFill>
              </a:rPr>
              <a:t>va</a:t>
            </a:r>
            <a:r>
              <a:rPr lang="en-US" sz="4000" b="1" dirty="0">
                <a:solidFill>
                  <a:srgbClr val="7030A0"/>
                </a:solidFill>
              </a:rPr>
              <a:t> </a:t>
            </a:r>
            <a:r>
              <a:rPr lang="en-US" sz="4000" b="1" dirty="0" err="1">
                <a:solidFill>
                  <a:srgbClr val="7030A0"/>
                </a:solidFill>
              </a:rPr>
              <a:t>muqaddas</a:t>
            </a:r>
            <a:r>
              <a:rPr lang="en-US" sz="4000" b="1" dirty="0">
                <a:solidFill>
                  <a:srgbClr val="7030A0"/>
                </a:solidFill>
              </a:rPr>
              <a:t> </a:t>
            </a:r>
            <a:r>
              <a:rPr lang="en-US" sz="4000" b="1" dirty="0" err="1">
                <a:solidFill>
                  <a:srgbClr val="7030A0"/>
                </a:solidFill>
              </a:rPr>
              <a:t>hisoblaydi</a:t>
            </a:r>
            <a:r>
              <a:rPr lang="en-US" sz="4000" b="1" dirty="0">
                <a:solidFill>
                  <a:srgbClr val="7030A0"/>
                </a:solidFill>
              </a:rPr>
              <a:t>. </a:t>
            </a:r>
            <a:r>
              <a:rPr lang="en-US" sz="4000" b="1" dirty="0" err="1">
                <a:solidFill>
                  <a:srgbClr val="7030A0"/>
                </a:solidFill>
              </a:rPr>
              <a:t>Kitobni</a:t>
            </a:r>
            <a:r>
              <a:rPr lang="en-US" sz="4000" b="1" dirty="0">
                <a:solidFill>
                  <a:srgbClr val="7030A0"/>
                </a:solidFill>
              </a:rPr>
              <a:t> chin </a:t>
            </a:r>
            <a:r>
              <a:rPr lang="en-US" sz="4000" b="1" dirty="0" err="1">
                <a:solidFill>
                  <a:srgbClr val="7030A0"/>
                </a:solidFill>
              </a:rPr>
              <a:t>dildan</a:t>
            </a:r>
            <a:r>
              <a:rPr lang="en-US" sz="4000" b="1" dirty="0">
                <a:solidFill>
                  <a:srgbClr val="7030A0"/>
                </a:solidFill>
              </a:rPr>
              <a:t> </a:t>
            </a:r>
            <a:r>
              <a:rPr lang="en-US" sz="4000" b="1" dirty="0" err="1">
                <a:solidFill>
                  <a:srgbClr val="7030A0"/>
                </a:solidFill>
              </a:rPr>
              <a:t>qadrlagan</a:t>
            </a:r>
            <a:r>
              <a:rPr lang="en-US" sz="4000" b="1" dirty="0">
                <a:solidFill>
                  <a:srgbClr val="7030A0"/>
                </a:solidFill>
              </a:rPr>
              <a:t> Abu Ali ibn Sino </a:t>
            </a:r>
            <a:r>
              <a:rPr lang="en-US" sz="4000" b="1" dirty="0" err="1">
                <a:solidFill>
                  <a:srgbClr val="7030A0"/>
                </a:solidFill>
              </a:rPr>
              <a:t>og‘ir</a:t>
            </a:r>
            <a:r>
              <a:rPr lang="en-US" sz="4000" b="1" dirty="0">
                <a:solidFill>
                  <a:srgbClr val="7030A0"/>
                </a:solidFill>
              </a:rPr>
              <a:t> </a:t>
            </a:r>
            <a:r>
              <a:rPr lang="en-US" sz="4000" b="1" dirty="0" err="1">
                <a:solidFill>
                  <a:srgbClr val="7030A0"/>
                </a:solidFill>
              </a:rPr>
              <a:t>betob</a:t>
            </a:r>
            <a:r>
              <a:rPr lang="en-US" sz="4000" b="1" dirty="0">
                <a:solidFill>
                  <a:srgbClr val="7030A0"/>
                </a:solidFill>
              </a:rPr>
              <a:t> </a:t>
            </a:r>
            <a:r>
              <a:rPr lang="en-US" sz="4000" b="1" dirty="0" err="1">
                <a:solidFill>
                  <a:srgbClr val="7030A0"/>
                </a:solidFill>
              </a:rPr>
              <a:t>bo‘lgan</a:t>
            </a:r>
            <a:r>
              <a:rPr lang="en-US" sz="4000" b="1" dirty="0">
                <a:solidFill>
                  <a:srgbClr val="7030A0"/>
                </a:solidFill>
              </a:rPr>
              <a:t> </a:t>
            </a:r>
            <a:r>
              <a:rPr lang="en-US" sz="4000" b="1" dirty="0" err="1">
                <a:solidFill>
                  <a:srgbClr val="7030A0"/>
                </a:solidFill>
              </a:rPr>
              <a:t>Buxoro</a:t>
            </a:r>
            <a:r>
              <a:rPr lang="en-US" sz="4000" b="1" dirty="0">
                <a:solidFill>
                  <a:srgbClr val="7030A0"/>
                </a:solidFill>
              </a:rPr>
              <a:t> </a:t>
            </a:r>
            <a:r>
              <a:rPr lang="en-US" sz="4000" b="1" dirty="0" err="1">
                <a:solidFill>
                  <a:srgbClr val="7030A0"/>
                </a:solidFill>
              </a:rPr>
              <a:t>hukmdori</a:t>
            </a:r>
            <a:r>
              <a:rPr lang="en-US" sz="4000" b="1" dirty="0">
                <a:solidFill>
                  <a:srgbClr val="7030A0"/>
                </a:solidFill>
              </a:rPr>
              <a:t> </a:t>
            </a:r>
            <a:r>
              <a:rPr lang="en-US" sz="4000" b="1" dirty="0" err="1">
                <a:solidFill>
                  <a:srgbClr val="7030A0"/>
                </a:solidFill>
              </a:rPr>
              <a:t>Nuh</a:t>
            </a:r>
            <a:r>
              <a:rPr lang="en-US" sz="4000" b="1" dirty="0">
                <a:solidFill>
                  <a:srgbClr val="7030A0"/>
                </a:solidFill>
              </a:rPr>
              <a:t> ibn </a:t>
            </a:r>
            <a:r>
              <a:rPr lang="en-US" sz="4000" b="1" dirty="0" err="1">
                <a:solidFill>
                  <a:srgbClr val="7030A0"/>
                </a:solidFill>
              </a:rPr>
              <a:t>Mansurni</a:t>
            </a:r>
            <a:r>
              <a:rPr lang="en-US" sz="4000" b="1" dirty="0">
                <a:solidFill>
                  <a:srgbClr val="7030A0"/>
                </a:solidFill>
              </a:rPr>
              <a:t> </a:t>
            </a:r>
            <a:r>
              <a:rPr lang="en-US" sz="4000" b="1" dirty="0" err="1">
                <a:solidFill>
                  <a:srgbClr val="7030A0"/>
                </a:solidFill>
              </a:rPr>
              <a:t>davolagach</a:t>
            </a:r>
            <a:r>
              <a:rPr lang="en-US" sz="4000" b="1" dirty="0">
                <a:solidFill>
                  <a:srgbClr val="7030A0"/>
                </a:solidFill>
              </a:rPr>
              <a:t>, </a:t>
            </a:r>
            <a:r>
              <a:rPr lang="en-US" sz="4000" b="1" dirty="0" err="1">
                <a:solidFill>
                  <a:srgbClr val="7030A0"/>
                </a:solidFill>
              </a:rPr>
              <a:t>evaziga</a:t>
            </a:r>
            <a:r>
              <a:rPr lang="en-US" sz="4000" b="1" dirty="0">
                <a:solidFill>
                  <a:srgbClr val="7030A0"/>
                </a:solidFill>
              </a:rPr>
              <a:t> </a:t>
            </a:r>
            <a:r>
              <a:rPr lang="en-US" sz="4000" b="1" dirty="0" err="1">
                <a:solidFill>
                  <a:srgbClr val="7030A0"/>
                </a:solidFill>
              </a:rPr>
              <a:t>oltin</a:t>
            </a:r>
            <a:r>
              <a:rPr lang="en-US" sz="4000" b="1" dirty="0">
                <a:solidFill>
                  <a:srgbClr val="7030A0"/>
                </a:solidFill>
              </a:rPr>
              <a:t>-u </a:t>
            </a:r>
            <a:r>
              <a:rPr lang="en-US" sz="4000" b="1" dirty="0" err="1">
                <a:solidFill>
                  <a:srgbClr val="7030A0"/>
                </a:solidFill>
              </a:rPr>
              <a:t>kumushlar</a:t>
            </a:r>
            <a:r>
              <a:rPr lang="en-US" sz="4000" b="1" dirty="0">
                <a:solidFill>
                  <a:srgbClr val="7030A0"/>
                </a:solidFill>
              </a:rPr>
              <a:t> </a:t>
            </a:r>
            <a:r>
              <a:rPr lang="en-US" sz="4000" b="1" dirty="0" err="1">
                <a:solidFill>
                  <a:srgbClr val="7030A0"/>
                </a:solidFill>
              </a:rPr>
              <a:t>to‘la</a:t>
            </a:r>
            <a:r>
              <a:rPr lang="en-US" sz="4000" b="1" dirty="0">
                <a:solidFill>
                  <a:srgbClr val="7030A0"/>
                </a:solidFill>
              </a:rPr>
              <a:t> </a:t>
            </a:r>
            <a:r>
              <a:rPr lang="en-US" sz="4000" b="1" dirty="0" err="1">
                <a:solidFill>
                  <a:srgbClr val="7030A0"/>
                </a:solidFill>
              </a:rPr>
              <a:t>sandiqni</a:t>
            </a:r>
            <a:r>
              <a:rPr lang="en-US" sz="4000" b="1" dirty="0">
                <a:solidFill>
                  <a:srgbClr val="7030A0"/>
                </a:solidFill>
              </a:rPr>
              <a:t> </a:t>
            </a:r>
            <a:r>
              <a:rPr lang="en-US" sz="4000" b="1" dirty="0" err="1">
                <a:solidFill>
                  <a:srgbClr val="7030A0"/>
                </a:solidFill>
              </a:rPr>
              <a:t>emas</a:t>
            </a:r>
            <a:r>
              <a:rPr lang="en-US" sz="4000" b="1" dirty="0">
                <a:solidFill>
                  <a:srgbClr val="7030A0"/>
                </a:solidFill>
              </a:rPr>
              <a:t>, </a:t>
            </a:r>
            <a:r>
              <a:rPr lang="en-US" sz="4000" b="1" dirty="0" err="1">
                <a:solidFill>
                  <a:srgbClr val="7030A0"/>
                </a:solidFill>
              </a:rPr>
              <a:t>balki</a:t>
            </a:r>
            <a:r>
              <a:rPr lang="en-US" sz="4000" b="1" dirty="0">
                <a:solidFill>
                  <a:srgbClr val="7030A0"/>
                </a:solidFill>
              </a:rPr>
              <a:t> </a:t>
            </a:r>
            <a:r>
              <a:rPr lang="en-US" sz="4000" b="1" dirty="0" err="1">
                <a:solidFill>
                  <a:srgbClr val="7030A0"/>
                </a:solidFill>
              </a:rPr>
              <a:t>saroy</a:t>
            </a:r>
            <a:r>
              <a:rPr lang="en-US" sz="4000" b="1" dirty="0">
                <a:solidFill>
                  <a:srgbClr val="7030A0"/>
                </a:solidFill>
              </a:rPr>
              <a:t> </a:t>
            </a:r>
            <a:r>
              <a:rPr lang="en-US" sz="4000" b="1" dirty="0" err="1">
                <a:solidFill>
                  <a:srgbClr val="7030A0"/>
                </a:solidFill>
              </a:rPr>
              <a:t>kutubxonasidan</a:t>
            </a:r>
            <a:r>
              <a:rPr lang="en-US" sz="4000" b="1" dirty="0">
                <a:solidFill>
                  <a:srgbClr val="7030A0"/>
                </a:solidFill>
              </a:rPr>
              <a:t> </a:t>
            </a:r>
            <a:r>
              <a:rPr lang="en-US" sz="4000" b="1" dirty="0" err="1">
                <a:solidFill>
                  <a:srgbClr val="7030A0"/>
                </a:solidFill>
              </a:rPr>
              <a:t>foydalanish</a:t>
            </a:r>
            <a:r>
              <a:rPr lang="en-US" sz="4000" b="1" dirty="0">
                <a:solidFill>
                  <a:srgbClr val="7030A0"/>
                </a:solidFill>
              </a:rPr>
              <a:t> </a:t>
            </a:r>
            <a:r>
              <a:rPr lang="en-US" sz="4000" b="1" dirty="0" err="1">
                <a:solidFill>
                  <a:srgbClr val="7030A0"/>
                </a:solidFill>
              </a:rPr>
              <a:t>imkoniyatini</a:t>
            </a:r>
            <a:r>
              <a:rPr lang="en-US" sz="4000" b="1" dirty="0">
                <a:solidFill>
                  <a:srgbClr val="7030A0"/>
                </a:solidFill>
              </a:rPr>
              <a:t> </a:t>
            </a:r>
            <a:r>
              <a:rPr lang="en-US" sz="4000" b="1" dirty="0" err="1">
                <a:solidFill>
                  <a:srgbClr val="7030A0"/>
                </a:solidFill>
              </a:rPr>
              <a:t>qo‘lga</a:t>
            </a:r>
            <a:r>
              <a:rPr lang="en-US" sz="4000" b="1" dirty="0">
                <a:solidFill>
                  <a:srgbClr val="7030A0"/>
                </a:solidFill>
              </a:rPr>
              <a:t> </a:t>
            </a:r>
            <a:r>
              <a:rPr lang="en-US" sz="4000" b="1" dirty="0" err="1">
                <a:solidFill>
                  <a:srgbClr val="7030A0"/>
                </a:solidFill>
              </a:rPr>
              <a:t>kiritishni</a:t>
            </a:r>
            <a:r>
              <a:rPr lang="en-US" sz="4000" b="1" dirty="0">
                <a:solidFill>
                  <a:srgbClr val="7030A0"/>
                </a:solidFill>
              </a:rPr>
              <a:t> </a:t>
            </a:r>
            <a:r>
              <a:rPr lang="en-US" sz="4000" b="1" dirty="0" err="1">
                <a:solidFill>
                  <a:srgbClr val="7030A0"/>
                </a:solidFill>
              </a:rPr>
              <a:t>afzal</a:t>
            </a:r>
            <a:r>
              <a:rPr lang="en-US" sz="4000" b="1" dirty="0">
                <a:solidFill>
                  <a:srgbClr val="7030A0"/>
                </a:solidFill>
              </a:rPr>
              <a:t> </a:t>
            </a:r>
            <a:r>
              <a:rPr lang="en-US" sz="4000" b="1" dirty="0" err="1">
                <a:solidFill>
                  <a:srgbClr val="7030A0"/>
                </a:solidFill>
              </a:rPr>
              <a:t>ko‘rgan</a:t>
            </a:r>
            <a:r>
              <a:rPr lang="en-US" sz="4000" b="1" dirty="0">
                <a:solidFill>
                  <a:srgbClr val="7030A0"/>
                </a:solidFill>
              </a:rPr>
              <a:t> </a:t>
            </a:r>
            <a:r>
              <a:rPr lang="en-US" sz="4000" b="1" dirty="0" err="1">
                <a:solidFill>
                  <a:srgbClr val="7030A0"/>
                </a:solidFill>
              </a:rPr>
              <a:t>edi</a:t>
            </a:r>
            <a:r>
              <a:rPr lang="en-US" sz="4000" b="1" dirty="0">
                <a:solidFill>
                  <a:srgbClr val="7030A0"/>
                </a:solidFill>
              </a:rPr>
              <a:t>.</a:t>
            </a:r>
            <a:endParaRPr lang="ru-RU" sz="4000" b="1" dirty="0">
              <a:solidFill>
                <a:srgbClr val="7030A0"/>
              </a:solidFill>
            </a:endParaRPr>
          </a:p>
        </p:txBody>
      </p:sp>
    </p:spTree>
    <p:extLst>
      <p:ext uri="{BB962C8B-B14F-4D97-AF65-F5344CB8AC3E}">
        <p14:creationId xmlns:p14="http://schemas.microsoft.com/office/powerpoint/2010/main" val="40548549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872</TotalTime>
  <Words>310</Words>
  <Application>Microsoft Office PowerPoint</Application>
  <PresentationFormat>Широкоэкранный</PresentationFormat>
  <Paragraphs>31</Paragraphs>
  <Slides>24</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Times New Roman</vt:lpstr>
      <vt:lpstr>Тема Office</vt:lpstr>
      <vt:lpstr>Ona tili va o‘qish  savodxonligi</vt:lpstr>
      <vt:lpstr>Презентация PowerPoint</vt:lpstr>
      <vt:lpstr>Презентация PowerPoint</vt:lpstr>
      <vt:lpstr>Презентация PowerPoint</vt:lpstr>
      <vt:lpstr>Презентация PowerPoint</vt:lpstr>
      <vt:lpstr>Презентация PowerPoint</vt:lpstr>
      <vt:lpstr>     Kitob -  zamonlar dengizida sayohat qilayotgan va o‘zining qimmatbaho yukini  avlodlardan-avlodlarga tashiyotgan hikmat kemasidir.</vt:lpstr>
      <vt:lpstr>Презентация PowerPoint</vt:lpstr>
      <vt:lpstr>Презентация PowerPoint</vt:lpstr>
      <vt:lpstr>Презентация PowerPoint</vt:lpstr>
      <vt:lpstr>  Har qanday kutubxonaning asosiy vazifasi kitob fondini jamlash, joylashtirish hamda kitobxonlarga xizmat qilishdan iborat. </vt:lpstr>
      <vt:lpstr>Презентация PowerPoint</vt:lpstr>
      <vt:lpstr>Презентация PowerPoint</vt:lpstr>
      <vt:lpstr>     Shaxsiy – “shaxsning o‘ziga tegishli bo‘lgan, shaxsning o‘zi foydalanadigan “ degan ma‘noni anglatadi.   Shaxsiy kutubxona – har bir shaxsning faqat o‘zi foydalanadigan kutubxonasi.</vt:lpstr>
      <vt:lpstr>Shaxsiy kutubxona</vt:lpstr>
      <vt:lpstr>Презентация PowerPoint</vt:lpstr>
      <vt:lpstr>Презентация PowerPoint</vt:lpstr>
      <vt:lpstr>Презентация PowerPoint</vt:lpstr>
      <vt:lpstr>Презентация PowerPoint</vt:lpstr>
      <vt:lpstr>Rasmda nima tasvirlagan?</vt:lpstr>
      <vt:lpstr>Mustaqil topshiriq</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 qanday Kutubxonaning asosiy vazifasi kitob fondini jamlash, joylashtirish hamda kitobxonlarga xizmat qilishdan iborat. Kitob fondini jamlash uchun ushbu Kutubxonaga kerakli nashrlar muntazam kuzatib boriladi, aniqlanadi va ularni Kutubxonaga olish kutubxona kol-lektori orqali amalga oshiriladi. Bundan tashqari, yirik Kutubxonalar bosma nashrlarning toʻliq yoki qisman nazorat nusxasini olish xuquqiga ega, shuningdek, ular uchun mamlakat ichida va chet mamlakatlardan kitoblar sotib olish imkoni yaratiladi. Kitobxonlarga xizmat koʻrsatish darajasi Kutubxona fondini toʻliq toʻplashga birmuncha bogʻliq.</dc:title>
  <dc:creator>User</dc:creator>
  <cp:lastModifiedBy>User</cp:lastModifiedBy>
  <cp:revision>39</cp:revision>
  <dcterms:created xsi:type="dcterms:W3CDTF">2021-12-15T09:00:31Z</dcterms:created>
  <dcterms:modified xsi:type="dcterms:W3CDTF">2022-01-01T15:15:28Z</dcterms:modified>
</cp:coreProperties>
</file>