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5" r:id="rId2"/>
    <p:sldId id="278" r:id="rId3"/>
    <p:sldId id="277" r:id="rId4"/>
    <p:sldId id="279" r:id="rId5"/>
    <p:sldId id="284" r:id="rId6"/>
    <p:sldId id="280" r:id="rId7"/>
    <p:sldId id="263" r:id="rId8"/>
    <p:sldId id="286" r:id="rId9"/>
    <p:sldId id="274" r:id="rId10"/>
    <p:sldId id="258" r:id="rId11"/>
    <p:sldId id="271" r:id="rId12"/>
    <p:sldId id="270" r:id="rId13"/>
    <p:sldId id="262" r:id="rId14"/>
    <p:sldId id="266" r:id="rId15"/>
    <p:sldId id="261" r:id="rId16"/>
    <p:sldId id="260" r:id="rId17"/>
    <p:sldId id="285" r:id="rId18"/>
    <p:sldId id="287" r:id="rId19"/>
    <p:sldId id="289" r:id="rId20"/>
    <p:sldId id="293" r:id="rId21"/>
    <p:sldId id="291" r:id="rId22"/>
    <p:sldId id="294" r:id="rId23"/>
    <p:sldId id="269" r:id="rId24"/>
    <p:sldId id="282" r:id="rId2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8" d="100"/>
          <a:sy n="88" d="100"/>
        </p:scale>
        <p:origin x="57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9E5FD5EC-F604-4A5C-8F25-01D107E22671}" type="datetimeFigureOut">
              <a:rPr lang="ru-RU" smtClean="0"/>
              <a:t>01.01.2022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7F44D64-5A87-401B-BEA4-5E5BBE3F526C}" type="slidenum">
              <a:rPr lang="ru-RU" smtClean="0"/>
              <a:t>‹#›</a:t>
            </a:fld>
            <a:endParaRPr lang="ru-RU"/>
          </a:p>
        </p:txBody>
      </p:sp>
    </p:spTree>
    <p:extLst>
      <p:ext uri="{BB962C8B-B14F-4D97-AF65-F5344CB8AC3E}">
        <p14:creationId xmlns:p14="http://schemas.microsoft.com/office/powerpoint/2010/main" val="133851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E5FD5EC-F604-4A5C-8F25-01D107E22671}" type="datetimeFigureOut">
              <a:rPr lang="ru-RU" smtClean="0"/>
              <a:t>01.01.2022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7F44D64-5A87-401B-BEA4-5E5BBE3F526C}" type="slidenum">
              <a:rPr lang="ru-RU" smtClean="0"/>
              <a:t>‹#›</a:t>
            </a:fld>
            <a:endParaRPr lang="ru-RU"/>
          </a:p>
        </p:txBody>
      </p:sp>
    </p:spTree>
    <p:extLst>
      <p:ext uri="{BB962C8B-B14F-4D97-AF65-F5344CB8AC3E}">
        <p14:creationId xmlns:p14="http://schemas.microsoft.com/office/powerpoint/2010/main" val="2978946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E5FD5EC-F604-4A5C-8F25-01D107E22671}" type="datetimeFigureOut">
              <a:rPr lang="ru-RU" smtClean="0"/>
              <a:t>01.01.2022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7F44D64-5A87-401B-BEA4-5E5BBE3F526C}" type="slidenum">
              <a:rPr lang="ru-RU" smtClean="0"/>
              <a:t>‹#›</a:t>
            </a:fld>
            <a:endParaRPr lang="ru-RU"/>
          </a:p>
        </p:txBody>
      </p:sp>
    </p:spTree>
    <p:extLst>
      <p:ext uri="{BB962C8B-B14F-4D97-AF65-F5344CB8AC3E}">
        <p14:creationId xmlns:p14="http://schemas.microsoft.com/office/powerpoint/2010/main" val="3106162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E5FD5EC-F604-4A5C-8F25-01D107E22671}" type="datetimeFigureOut">
              <a:rPr lang="ru-RU" smtClean="0"/>
              <a:t>01.01.2022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7F44D64-5A87-401B-BEA4-5E5BBE3F526C}" type="slidenum">
              <a:rPr lang="ru-RU" smtClean="0"/>
              <a:t>‹#›</a:t>
            </a:fld>
            <a:endParaRPr lang="ru-RU"/>
          </a:p>
        </p:txBody>
      </p:sp>
    </p:spTree>
    <p:extLst>
      <p:ext uri="{BB962C8B-B14F-4D97-AF65-F5344CB8AC3E}">
        <p14:creationId xmlns:p14="http://schemas.microsoft.com/office/powerpoint/2010/main" val="396593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E5FD5EC-F604-4A5C-8F25-01D107E22671}" type="datetimeFigureOut">
              <a:rPr lang="ru-RU" smtClean="0"/>
              <a:t>01.01.2022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7F44D64-5A87-401B-BEA4-5E5BBE3F526C}" type="slidenum">
              <a:rPr lang="ru-RU" smtClean="0"/>
              <a:t>‹#›</a:t>
            </a:fld>
            <a:endParaRPr lang="ru-RU"/>
          </a:p>
        </p:txBody>
      </p:sp>
    </p:spTree>
    <p:extLst>
      <p:ext uri="{BB962C8B-B14F-4D97-AF65-F5344CB8AC3E}">
        <p14:creationId xmlns:p14="http://schemas.microsoft.com/office/powerpoint/2010/main" val="2869159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E5FD5EC-F604-4A5C-8F25-01D107E22671}" type="datetimeFigureOut">
              <a:rPr lang="ru-RU" smtClean="0"/>
              <a:t>01.01.2022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7F44D64-5A87-401B-BEA4-5E5BBE3F526C}" type="slidenum">
              <a:rPr lang="ru-RU" smtClean="0"/>
              <a:t>‹#›</a:t>
            </a:fld>
            <a:endParaRPr lang="ru-RU"/>
          </a:p>
        </p:txBody>
      </p:sp>
    </p:spTree>
    <p:extLst>
      <p:ext uri="{BB962C8B-B14F-4D97-AF65-F5344CB8AC3E}">
        <p14:creationId xmlns:p14="http://schemas.microsoft.com/office/powerpoint/2010/main" val="2955198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E5FD5EC-F604-4A5C-8F25-01D107E22671}" type="datetimeFigureOut">
              <a:rPr lang="ru-RU" smtClean="0"/>
              <a:t>01.01.2022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07F44D64-5A87-401B-BEA4-5E5BBE3F526C}" type="slidenum">
              <a:rPr lang="ru-RU" smtClean="0"/>
              <a:t>‹#›</a:t>
            </a:fld>
            <a:endParaRPr lang="ru-RU"/>
          </a:p>
        </p:txBody>
      </p:sp>
    </p:spTree>
    <p:extLst>
      <p:ext uri="{BB962C8B-B14F-4D97-AF65-F5344CB8AC3E}">
        <p14:creationId xmlns:p14="http://schemas.microsoft.com/office/powerpoint/2010/main" val="3255762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E5FD5EC-F604-4A5C-8F25-01D107E22671}" type="datetimeFigureOut">
              <a:rPr lang="ru-RU" smtClean="0"/>
              <a:t>01.01.2022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07F44D64-5A87-401B-BEA4-5E5BBE3F526C}" type="slidenum">
              <a:rPr lang="ru-RU" smtClean="0"/>
              <a:t>‹#›</a:t>
            </a:fld>
            <a:endParaRPr lang="ru-RU"/>
          </a:p>
        </p:txBody>
      </p:sp>
    </p:spTree>
    <p:extLst>
      <p:ext uri="{BB962C8B-B14F-4D97-AF65-F5344CB8AC3E}">
        <p14:creationId xmlns:p14="http://schemas.microsoft.com/office/powerpoint/2010/main" val="1199979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E5FD5EC-F604-4A5C-8F25-01D107E22671}" type="datetimeFigureOut">
              <a:rPr lang="ru-RU" smtClean="0"/>
              <a:t>01.01.2022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07F44D64-5A87-401B-BEA4-5E5BBE3F526C}" type="slidenum">
              <a:rPr lang="ru-RU" smtClean="0"/>
              <a:t>‹#›</a:t>
            </a:fld>
            <a:endParaRPr lang="ru-RU"/>
          </a:p>
        </p:txBody>
      </p:sp>
    </p:spTree>
    <p:extLst>
      <p:ext uri="{BB962C8B-B14F-4D97-AF65-F5344CB8AC3E}">
        <p14:creationId xmlns:p14="http://schemas.microsoft.com/office/powerpoint/2010/main" val="4286566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9E5FD5EC-F604-4A5C-8F25-01D107E22671}" type="datetimeFigureOut">
              <a:rPr lang="ru-RU" smtClean="0"/>
              <a:t>01.01.2022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7F44D64-5A87-401B-BEA4-5E5BBE3F526C}" type="slidenum">
              <a:rPr lang="ru-RU" smtClean="0"/>
              <a:t>‹#›</a:t>
            </a:fld>
            <a:endParaRPr lang="ru-RU"/>
          </a:p>
        </p:txBody>
      </p:sp>
    </p:spTree>
    <p:extLst>
      <p:ext uri="{BB962C8B-B14F-4D97-AF65-F5344CB8AC3E}">
        <p14:creationId xmlns:p14="http://schemas.microsoft.com/office/powerpoint/2010/main" val="4162452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9E5FD5EC-F604-4A5C-8F25-01D107E22671}" type="datetimeFigureOut">
              <a:rPr lang="ru-RU" smtClean="0"/>
              <a:t>01.01.2022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7F44D64-5A87-401B-BEA4-5E5BBE3F526C}" type="slidenum">
              <a:rPr lang="ru-RU" smtClean="0"/>
              <a:t>‹#›</a:t>
            </a:fld>
            <a:endParaRPr lang="ru-RU"/>
          </a:p>
        </p:txBody>
      </p:sp>
    </p:spTree>
    <p:extLst>
      <p:ext uri="{BB962C8B-B14F-4D97-AF65-F5344CB8AC3E}">
        <p14:creationId xmlns:p14="http://schemas.microsoft.com/office/powerpoint/2010/main" val="3854031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5FD5EC-F604-4A5C-8F25-01D107E22671}" type="datetimeFigureOut">
              <a:rPr lang="ru-RU" smtClean="0"/>
              <a:t>01.01.2022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F44D64-5A87-401B-BEA4-5E5BBE3F526C}" type="slidenum">
              <a:rPr lang="ru-RU" smtClean="0"/>
              <a:t>‹#›</a:t>
            </a:fld>
            <a:endParaRPr lang="ru-RU"/>
          </a:p>
        </p:txBody>
      </p:sp>
    </p:spTree>
    <p:extLst>
      <p:ext uri="{BB962C8B-B14F-4D97-AF65-F5344CB8AC3E}">
        <p14:creationId xmlns:p14="http://schemas.microsoft.com/office/powerpoint/2010/main" val="1189986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hyperlink" Target="https://uz.wikipedia.org/w/index.php?title=Videotasma&amp;action=edit&amp;redlink=1" TargetMode="External"/><Relationship Id="rId13" Type="http://schemas.openxmlformats.org/officeDocument/2006/relationships/image" Target="../media/image16.jpeg"/><Relationship Id="rId3" Type="http://schemas.openxmlformats.org/officeDocument/2006/relationships/hyperlink" Target="https://uz.wikipedia.org/wiki/Arab_tili" TargetMode="External"/><Relationship Id="rId7" Type="http://schemas.openxmlformats.org/officeDocument/2006/relationships/hyperlink" Target="https://uz.wikipedia.org/wiki/Jurnal" TargetMode="External"/><Relationship Id="rId12" Type="http://schemas.openxmlformats.org/officeDocument/2006/relationships/image" Target="../media/image15.jpeg"/><Relationship Id="rId2" Type="http://schemas.openxmlformats.org/officeDocument/2006/relationships/image" Target="../media/image10.jpeg"/><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hyperlink" Target="https://uz.wikipedia.org/wiki/Gazeta" TargetMode="External"/><Relationship Id="rId11" Type="http://schemas.openxmlformats.org/officeDocument/2006/relationships/image" Target="../media/image14.jpeg"/><Relationship Id="rId5" Type="http://schemas.openxmlformats.org/officeDocument/2006/relationships/hyperlink" Target="https://uz.wikipedia.org/wiki/Kitob" TargetMode="External"/><Relationship Id="rId15" Type="http://schemas.openxmlformats.org/officeDocument/2006/relationships/image" Target="../media/image18.jpeg"/><Relationship Id="rId10" Type="http://schemas.openxmlformats.org/officeDocument/2006/relationships/hyperlink" Target="https://uz.wikipedia.org/w/index.php?title=Optik_disk&amp;action=edit&amp;redlink=1" TargetMode="External"/><Relationship Id="rId4" Type="http://schemas.openxmlformats.org/officeDocument/2006/relationships/hyperlink" Target="https://uz.wikipedia.org/wiki/Fors_tili" TargetMode="External"/><Relationship Id="rId9" Type="http://schemas.openxmlformats.org/officeDocument/2006/relationships/hyperlink" Target="https://uz.wikipedia.org/w/index.php?title=Audiotasma&amp;action=edit&amp;redlink=1" TargetMode="External"/><Relationship Id="rId1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24.jpe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9.jpe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1.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5.jpeg"/><Relationship Id="rId5" Type="http://schemas.microsoft.com/office/2007/relationships/hdphoto" Target="../media/hdphoto1.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Фоторамка, PNG шаблон для фото Фоторамка школьника">
            <a:extLst>
              <a:ext uri="{FF2B5EF4-FFF2-40B4-BE49-F238E27FC236}">
                <a16:creationId xmlns:a16="http://schemas.microsoft.com/office/drawing/2014/main" xmlns="" id="{AE993756-EDCF-480B-AE63-AD032ED6DB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85854" y="824136"/>
            <a:ext cx="7423260" cy="1325563"/>
          </a:xfrm>
        </p:spPr>
        <p:txBody>
          <a:bodyPr>
            <a:normAutofit fontScale="90000"/>
          </a:bodyPr>
          <a:lstStyle/>
          <a:p>
            <a:pPr algn="ctr"/>
            <a:r>
              <a:rPr lang="en-US" sz="5400" b="1" dirty="0" err="1" smtClean="0">
                <a:solidFill>
                  <a:srgbClr val="00B0F0"/>
                </a:solidFill>
                <a:latin typeface="Times New Roman" panose="02020603050405020304" pitchFamily="18" charset="0"/>
                <a:cs typeface="Times New Roman" panose="02020603050405020304" pitchFamily="18" charset="0"/>
              </a:rPr>
              <a:t>Ona</a:t>
            </a:r>
            <a:r>
              <a:rPr lang="en-US" sz="5400" b="1" dirty="0" smtClean="0">
                <a:solidFill>
                  <a:srgbClr val="00B0F0"/>
                </a:solidFill>
                <a:latin typeface="Times New Roman" panose="02020603050405020304" pitchFamily="18" charset="0"/>
                <a:cs typeface="Times New Roman" panose="02020603050405020304" pitchFamily="18" charset="0"/>
              </a:rPr>
              <a:t> </a:t>
            </a:r>
            <a:r>
              <a:rPr lang="en-US" sz="5400" b="1" dirty="0" err="1" smtClean="0">
                <a:solidFill>
                  <a:srgbClr val="00B0F0"/>
                </a:solidFill>
                <a:latin typeface="Times New Roman" panose="02020603050405020304" pitchFamily="18" charset="0"/>
                <a:cs typeface="Times New Roman" panose="02020603050405020304" pitchFamily="18" charset="0"/>
              </a:rPr>
              <a:t>tili</a:t>
            </a:r>
            <a:r>
              <a:rPr lang="en-US" sz="5400" b="1" dirty="0" smtClean="0">
                <a:solidFill>
                  <a:srgbClr val="00B0F0"/>
                </a:solidFill>
                <a:latin typeface="Times New Roman" panose="02020603050405020304" pitchFamily="18" charset="0"/>
                <a:cs typeface="Times New Roman" panose="02020603050405020304" pitchFamily="18" charset="0"/>
              </a:rPr>
              <a:t> </a:t>
            </a:r>
            <a:r>
              <a:rPr lang="en-US" sz="5400" b="1" dirty="0" err="1" smtClean="0">
                <a:solidFill>
                  <a:srgbClr val="00B0F0"/>
                </a:solidFill>
                <a:latin typeface="Times New Roman" panose="02020603050405020304" pitchFamily="18" charset="0"/>
                <a:cs typeface="Times New Roman" panose="02020603050405020304" pitchFamily="18" charset="0"/>
              </a:rPr>
              <a:t>va</a:t>
            </a:r>
            <a:r>
              <a:rPr lang="en-US" sz="5400" b="1" dirty="0" smtClean="0">
                <a:solidFill>
                  <a:srgbClr val="00B0F0"/>
                </a:solidFill>
                <a:latin typeface="Times New Roman" panose="02020603050405020304" pitchFamily="18" charset="0"/>
                <a:cs typeface="Times New Roman" panose="02020603050405020304" pitchFamily="18" charset="0"/>
              </a:rPr>
              <a:t> </a:t>
            </a:r>
            <a:r>
              <a:rPr lang="en-US" sz="5400" b="1" dirty="0" err="1" smtClean="0">
                <a:solidFill>
                  <a:srgbClr val="00B0F0"/>
                </a:solidFill>
                <a:latin typeface="Times New Roman" panose="02020603050405020304" pitchFamily="18" charset="0"/>
                <a:cs typeface="Times New Roman" panose="02020603050405020304" pitchFamily="18" charset="0"/>
              </a:rPr>
              <a:t>o‘qish</a:t>
            </a:r>
            <a:r>
              <a:rPr lang="en-US" sz="5400" b="1" dirty="0" smtClean="0">
                <a:solidFill>
                  <a:srgbClr val="00B0F0"/>
                </a:solidFill>
                <a:latin typeface="Times New Roman" panose="02020603050405020304" pitchFamily="18" charset="0"/>
                <a:cs typeface="Times New Roman" panose="02020603050405020304" pitchFamily="18" charset="0"/>
              </a:rPr>
              <a:t> </a:t>
            </a:r>
            <a:br>
              <a:rPr lang="en-US" sz="5400" b="1" dirty="0" smtClean="0">
                <a:solidFill>
                  <a:srgbClr val="00B0F0"/>
                </a:solidFill>
                <a:latin typeface="Times New Roman" panose="02020603050405020304" pitchFamily="18" charset="0"/>
                <a:cs typeface="Times New Roman" panose="02020603050405020304" pitchFamily="18" charset="0"/>
              </a:rPr>
            </a:br>
            <a:r>
              <a:rPr lang="en-US" sz="5400" b="1" dirty="0" err="1" smtClean="0">
                <a:solidFill>
                  <a:srgbClr val="00B0F0"/>
                </a:solidFill>
                <a:latin typeface="Times New Roman" panose="02020603050405020304" pitchFamily="18" charset="0"/>
                <a:cs typeface="Times New Roman" panose="02020603050405020304" pitchFamily="18" charset="0"/>
              </a:rPr>
              <a:t>savodxonligi</a:t>
            </a:r>
            <a:endParaRPr lang="ru-RU" sz="5400" b="1" dirty="0">
              <a:solidFill>
                <a:srgbClr val="00B0F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676400" y="2973835"/>
            <a:ext cx="10515600" cy="1723118"/>
          </a:xfrm>
        </p:spPr>
        <p:txBody>
          <a:bodyPr>
            <a:normAutofit/>
          </a:bodyPr>
          <a:lstStyle/>
          <a:p>
            <a:pPr marL="0" indent="0" algn="ctr">
              <a:buNone/>
            </a:pPr>
            <a:r>
              <a:rPr lang="en-US" sz="7200" b="1" dirty="0" smtClean="0">
                <a:solidFill>
                  <a:srgbClr val="7030A0"/>
                </a:solidFill>
                <a:latin typeface="Times New Roman" panose="02020603050405020304" pitchFamily="18" charset="0"/>
                <a:cs typeface="Times New Roman" panose="02020603050405020304" pitchFamily="18" charset="0"/>
              </a:rPr>
              <a:t>2-sinf</a:t>
            </a:r>
            <a:endParaRPr lang="ru-RU" sz="72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59470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Нежно белый фон: Нежный белый фон | Премиум векторы — Независимое  театральное объединение &amp;quot;Зрительские симпатии&amp;quot;">
            <a:extLst>
              <a:ext uri="{FF2B5EF4-FFF2-40B4-BE49-F238E27FC236}">
                <a16:creationId xmlns="" xmlns:a16="http://schemas.microsoft.com/office/drawing/2014/main" id="{A9D95640-8D05-4260-9078-F389B6A52B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idx="1"/>
          </p:nvPr>
        </p:nvSpPr>
        <p:spPr>
          <a:xfrm>
            <a:off x="1059799" y="291489"/>
            <a:ext cx="10515600" cy="5674633"/>
          </a:xfrm>
        </p:spPr>
        <p:txBody>
          <a:bodyPr>
            <a:normAutofit/>
          </a:bodyPr>
          <a:lstStyle/>
          <a:p>
            <a:pPr marL="0" indent="0">
              <a:buNone/>
            </a:pPr>
            <a:r>
              <a:rPr lang="en-US" b="1" dirty="0" smtClean="0"/>
              <a:t>        </a:t>
            </a:r>
          </a:p>
          <a:p>
            <a:pPr marL="0" indent="0">
              <a:buNone/>
            </a:pPr>
            <a:r>
              <a:rPr lang="en-US" b="1" dirty="0"/>
              <a:t> </a:t>
            </a:r>
            <a:r>
              <a:rPr lang="en-US" b="1" dirty="0" smtClean="0"/>
              <a:t>      </a:t>
            </a:r>
            <a:r>
              <a:rPr lang="en-US" sz="3600" b="1" dirty="0" err="1" smtClean="0">
                <a:solidFill>
                  <a:srgbClr val="7030A0"/>
                </a:solidFill>
              </a:rPr>
              <a:t>Kutubxona</a:t>
            </a:r>
            <a:r>
              <a:rPr lang="en-US" sz="3600" b="1" dirty="0">
                <a:solidFill>
                  <a:srgbClr val="7030A0"/>
                </a:solidFill>
              </a:rPr>
              <a:t> (</a:t>
            </a:r>
            <a:r>
              <a:rPr lang="en-US" sz="3600" b="1" dirty="0" err="1">
                <a:solidFill>
                  <a:srgbClr val="7030A0"/>
                </a:solidFill>
                <a:hlinkClick r:id="rId3" tooltip="Arab tili"/>
              </a:rPr>
              <a:t>arab</a:t>
            </a:r>
            <a:r>
              <a:rPr lang="en-US" sz="3600" b="1" dirty="0">
                <a:solidFill>
                  <a:srgbClr val="7030A0"/>
                </a:solidFill>
                <a:hlinkClick r:id="rId3" tooltip="Arab tili"/>
              </a:rPr>
              <a:t>.</a:t>
            </a:r>
            <a:r>
              <a:rPr lang="en-US" sz="3600" b="1" dirty="0">
                <a:solidFill>
                  <a:srgbClr val="7030A0"/>
                </a:solidFill>
              </a:rPr>
              <a:t> </a:t>
            </a:r>
            <a:r>
              <a:rPr lang="en-US" sz="3600" b="1" i="1" dirty="0" err="1">
                <a:solidFill>
                  <a:srgbClr val="7030A0"/>
                </a:solidFill>
              </a:rPr>
              <a:t>kutub</a:t>
            </a:r>
            <a:r>
              <a:rPr lang="en-US" sz="3600" b="1" dirty="0">
                <a:solidFill>
                  <a:srgbClr val="7030A0"/>
                </a:solidFill>
              </a:rPr>
              <a:t> - "</a:t>
            </a:r>
            <a:r>
              <a:rPr lang="en-US" sz="3600" b="1" dirty="0" err="1">
                <a:solidFill>
                  <a:srgbClr val="7030A0"/>
                </a:solidFill>
              </a:rPr>
              <a:t>kitoblar</a:t>
            </a:r>
            <a:r>
              <a:rPr lang="en-US" sz="3600" b="1" dirty="0">
                <a:solidFill>
                  <a:srgbClr val="7030A0"/>
                </a:solidFill>
              </a:rPr>
              <a:t>", </a:t>
            </a:r>
            <a:r>
              <a:rPr lang="en-US" sz="3600" b="1" dirty="0" err="1">
                <a:solidFill>
                  <a:srgbClr val="7030A0"/>
                </a:solidFill>
                <a:hlinkClick r:id="rId4" tooltip="Fors tili"/>
              </a:rPr>
              <a:t>fors</a:t>
            </a:r>
            <a:r>
              <a:rPr lang="en-US" sz="3600" b="1" dirty="0">
                <a:solidFill>
                  <a:srgbClr val="7030A0"/>
                </a:solidFill>
                <a:hlinkClick r:id="rId4" tooltip="Fors tili"/>
              </a:rPr>
              <a:t>.</a:t>
            </a:r>
            <a:r>
              <a:rPr lang="en-US" sz="3600" b="1" dirty="0">
                <a:solidFill>
                  <a:srgbClr val="7030A0"/>
                </a:solidFill>
              </a:rPr>
              <a:t> </a:t>
            </a:r>
            <a:r>
              <a:rPr lang="en-US" sz="3600" b="1" i="1" dirty="0" err="1">
                <a:solidFill>
                  <a:srgbClr val="7030A0"/>
                </a:solidFill>
              </a:rPr>
              <a:t>xona</a:t>
            </a:r>
            <a:r>
              <a:rPr lang="en-US" sz="3600" b="1" dirty="0">
                <a:solidFill>
                  <a:srgbClr val="7030A0"/>
                </a:solidFill>
              </a:rPr>
              <a:t> - "</a:t>
            </a:r>
            <a:r>
              <a:rPr lang="en-US" sz="3600" b="1" dirty="0" err="1">
                <a:solidFill>
                  <a:srgbClr val="7030A0"/>
                </a:solidFill>
              </a:rPr>
              <a:t>uy</a:t>
            </a:r>
            <a:r>
              <a:rPr lang="en-US" sz="3600" b="1" dirty="0">
                <a:solidFill>
                  <a:srgbClr val="7030A0"/>
                </a:solidFill>
              </a:rPr>
              <a:t>") </a:t>
            </a:r>
            <a:r>
              <a:rPr lang="en-US" sz="3600" b="1" dirty="0" err="1">
                <a:solidFill>
                  <a:srgbClr val="7030A0"/>
                </a:solidFill>
              </a:rPr>
              <a:t>axborot</a:t>
            </a:r>
            <a:r>
              <a:rPr lang="en-US" sz="3600" b="1" dirty="0">
                <a:solidFill>
                  <a:srgbClr val="7030A0"/>
                </a:solidFill>
              </a:rPr>
              <a:t> </a:t>
            </a:r>
            <a:r>
              <a:rPr lang="en-US" sz="3600" b="1" dirty="0" err="1">
                <a:solidFill>
                  <a:srgbClr val="7030A0"/>
                </a:solidFill>
              </a:rPr>
              <a:t>yigʻiladigan</a:t>
            </a:r>
            <a:r>
              <a:rPr lang="en-US" sz="3600" b="1" dirty="0">
                <a:solidFill>
                  <a:srgbClr val="7030A0"/>
                </a:solidFill>
              </a:rPr>
              <a:t> </a:t>
            </a:r>
            <a:r>
              <a:rPr lang="en-US" sz="3600" b="1" dirty="0" err="1" smtClean="0">
                <a:solidFill>
                  <a:srgbClr val="7030A0"/>
                </a:solidFill>
              </a:rPr>
              <a:t>joydir</a:t>
            </a:r>
            <a:r>
              <a:rPr lang="en-US" sz="3600" b="1" dirty="0" smtClean="0">
                <a:solidFill>
                  <a:srgbClr val="7030A0"/>
                </a:solidFill>
              </a:rPr>
              <a:t>.</a:t>
            </a:r>
          </a:p>
          <a:p>
            <a:pPr marL="0" indent="0">
              <a:buNone/>
            </a:pPr>
            <a:r>
              <a:rPr lang="en-US" sz="3600" b="1" dirty="0" err="1" smtClean="0">
                <a:solidFill>
                  <a:srgbClr val="7030A0"/>
                </a:solidFill>
              </a:rPr>
              <a:t>Axborot</a:t>
            </a:r>
            <a:r>
              <a:rPr lang="en-US" sz="3600" b="1" dirty="0">
                <a:solidFill>
                  <a:srgbClr val="7030A0"/>
                </a:solidFill>
              </a:rPr>
              <a:t> </a:t>
            </a:r>
            <a:r>
              <a:rPr lang="en-US" sz="3600" b="1" dirty="0" err="1">
                <a:solidFill>
                  <a:srgbClr val="7030A0"/>
                </a:solidFill>
                <a:hlinkClick r:id="rId5" tooltip="Kitob"/>
              </a:rPr>
              <a:t>kitob</a:t>
            </a:r>
            <a:r>
              <a:rPr lang="en-US" sz="3600" b="1" dirty="0">
                <a:solidFill>
                  <a:srgbClr val="7030A0"/>
                </a:solidFill>
              </a:rPr>
              <a:t>, </a:t>
            </a:r>
            <a:r>
              <a:rPr lang="en-US" sz="3600" b="1" dirty="0" err="1">
                <a:solidFill>
                  <a:srgbClr val="7030A0"/>
                </a:solidFill>
                <a:hlinkClick r:id="rId6" tooltip="Gazeta"/>
              </a:rPr>
              <a:t>gazeta</a:t>
            </a:r>
            <a:r>
              <a:rPr lang="en-US" sz="3600" b="1" dirty="0">
                <a:solidFill>
                  <a:srgbClr val="7030A0"/>
                </a:solidFill>
              </a:rPr>
              <a:t>, </a:t>
            </a:r>
            <a:r>
              <a:rPr lang="en-US" sz="3600" b="1" dirty="0" err="1">
                <a:solidFill>
                  <a:srgbClr val="7030A0"/>
                </a:solidFill>
                <a:hlinkClick r:id="rId7" tooltip="Jurnal"/>
              </a:rPr>
              <a:t>jurnal</a:t>
            </a:r>
            <a:r>
              <a:rPr lang="en-US" sz="3600" b="1" dirty="0">
                <a:solidFill>
                  <a:srgbClr val="7030A0"/>
                </a:solidFill>
              </a:rPr>
              <a:t>, </a:t>
            </a:r>
            <a:r>
              <a:rPr lang="en-US" sz="3600" b="1" dirty="0" smtClean="0">
                <a:solidFill>
                  <a:srgbClr val="7030A0"/>
                </a:solidFill>
                <a:hlinkClick r:id="rId8" tooltip="Videotasma (sahifa yaratilmagan)"/>
              </a:rPr>
              <a:t>video</a:t>
            </a:r>
            <a:r>
              <a:rPr lang="en-US" sz="3600" b="1" dirty="0" smtClean="0">
                <a:solidFill>
                  <a:srgbClr val="7030A0"/>
                </a:solidFill>
              </a:rPr>
              <a:t> </a:t>
            </a:r>
            <a:r>
              <a:rPr lang="en-US" sz="3600" b="1" dirty="0" err="1">
                <a:solidFill>
                  <a:srgbClr val="7030A0"/>
                </a:solidFill>
              </a:rPr>
              <a:t>va</a:t>
            </a:r>
            <a:r>
              <a:rPr lang="en-US" sz="3600" b="1" dirty="0">
                <a:solidFill>
                  <a:srgbClr val="7030A0"/>
                </a:solidFill>
              </a:rPr>
              <a:t> </a:t>
            </a:r>
            <a:r>
              <a:rPr lang="en-US" sz="3600" b="1" dirty="0" err="1">
                <a:solidFill>
                  <a:srgbClr val="7030A0"/>
                </a:solidFill>
                <a:hlinkClick r:id="rId9" tooltip="Audiotasma (sahifa yaratilmagan)"/>
              </a:rPr>
              <a:t>audiotasma</a:t>
            </a:r>
            <a:r>
              <a:rPr lang="en-US" sz="3600" b="1" dirty="0">
                <a:solidFill>
                  <a:srgbClr val="7030A0"/>
                </a:solidFill>
              </a:rPr>
              <a:t>, </a:t>
            </a:r>
            <a:endParaRPr lang="en-US" sz="3600" b="1" dirty="0" smtClean="0">
              <a:solidFill>
                <a:srgbClr val="7030A0"/>
              </a:solidFill>
            </a:endParaRPr>
          </a:p>
          <a:p>
            <a:pPr marL="0" indent="0">
              <a:buNone/>
            </a:pPr>
            <a:r>
              <a:rPr lang="en-US" sz="3600" b="1" dirty="0" err="1" smtClean="0">
                <a:solidFill>
                  <a:srgbClr val="7030A0"/>
                </a:solidFill>
                <a:hlinkClick r:id="rId10" tooltip="Optik disk (sahifa yaratilmagan)"/>
              </a:rPr>
              <a:t>optik</a:t>
            </a:r>
            <a:r>
              <a:rPr lang="en-US" sz="3600" b="1" dirty="0" smtClean="0">
                <a:solidFill>
                  <a:srgbClr val="7030A0"/>
                </a:solidFill>
                <a:hlinkClick r:id="rId10" tooltip="Optik disk (sahifa yaratilmagan)"/>
              </a:rPr>
              <a:t> </a:t>
            </a:r>
            <a:r>
              <a:rPr lang="en-US" sz="3600" b="1" dirty="0">
                <a:solidFill>
                  <a:srgbClr val="7030A0"/>
                </a:solidFill>
                <a:hlinkClick r:id="rId10" tooltip="Optik disk (sahifa yaratilmagan)"/>
              </a:rPr>
              <a:t>disk</a:t>
            </a:r>
            <a:r>
              <a:rPr lang="en-US" sz="3600" b="1" dirty="0">
                <a:solidFill>
                  <a:srgbClr val="7030A0"/>
                </a:solidFill>
              </a:rPr>
              <a:t> </a:t>
            </a:r>
            <a:r>
              <a:rPr lang="en-US" sz="3600" b="1" dirty="0" err="1">
                <a:solidFill>
                  <a:srgbClr val="7030A0"/>
                </a:solidFill>
              </a:rPr>
              <a:t>va</a:t>
            </a:r>
            <a:r>
              <a:rPr lang="en-US" sz="3600" b="1" dirty="0">
                <a:solidFill>
                  <a:srgbClr val="7030A0"/>
                </a:solidFill>
              </a:rPr>
              <a:t> </a:t>
            </a:r>
            <a:r>
              <a:rPr lang="en-US" sz="3600" b="1" dirty="0" err="1" smtClean="0">
                <a:solidFill>
                  <a:srgbClr val="7030A0"/>
                </a:solidFill>
              </a:rPr>
              <a:t>hokazolar</a:t>
            </a:r>
            <a:r>
              <a:rPr lang="en-US" sz="3600" b="1" dirty="0" smtClean="0">
                <a:solidFill>
                  <a:srgbClr val="7030A0"/>
                </a:solidFill>
              </a:rPr>
              <a:t>  </a:t>
            </a:r>
            <a:r>
              <a:rPr lang="en-US" sz="3600" b="1" dirty="0" err="1" smtClean="0">
                <a:solidFill>
                  <a:srgbClr val="7030A0"/>
                </a:solidFill>
              </a:rPr>
              <a:t>shaklida</a:t>
            </a:r>
            <a:r>
              <a:rPr lang="en-US" sz="3600" b="1" dirty="0" smtClean="0">
                <a:solidFill>
                  <a:srgbClr val="7030A0"/>
                </a:solidFill>
              </a:rPr>
              <a:t> </a:t>
            </a:r>
            <a:r>
              <a:rPr lang="en-US" sz="3600" b="1" dirty="0" err="1">
                <a:solidFill>
                  <a:srgbClr val="7030A0"/>
                </a:solidFill>
              </a:rPr>
              <a:t>boʻlishi</a:t>
            </a:r>
            <a:r>
              <a:rPr lang="en-US" sz="3600" b="1" dirty="0">
                <a:solidFill>
                  <a:srgbClr val="7030A0"/>
                </a:solidFill>
              </a:rPr>
              <a:t> </a:t>
            </a:r>
            <a:r>
              <a:rPr lang="en-US" sz="3600" b="1" dirty="0" err="1">
                <a:solidFill>
                  <a:srgbClr val="7030A0"/>
                </a:solidFill>
              </a:rPr>
              <a:t>mumkin</a:t>
            </a:r>
            <a:r>
              <a:rPr lang="en-US" sz="3600" b="1" dirty="0">
                <a:solidFill>
                  <a:srgbClr val="7030A0"/>
                </a:solidFill>
              </a:rPr>
              <a:t>. </a:t>
            </a:r>
            <a:endParaRPr lang="en-US" sz="3600" b="1" dirty="0" smtClean="0">
              <a:solidFill>
                <a:srgbClr val="7030A0"/>
              </a:solidFill>
            </a:endParaRPr>
          </a:p>
          <a:p>
            <a:pPr marL="0" indent="0">
              <a:buNone/>
            </a:pPr>
            <a:r>
              <a:rPr lang="en-US" sz="3600" b="1" dirty="0">
                <a:solidFill>
                  <a:srgbClr val="7030A0"/>
                </a:solidFill>
              </a:rPr>
              <a:t> </a:t>
            </a:r>
            <a:r>
              <a:rPr lang="en-US" sz="3600" b="1" dirty="0" smtClean="0">
                <a:solidFill>
                  <a:srgbClr val="7030A0"/>
                </a:solidFill>
              </a:rPr>
              <a:t>      </a:t>
            </a:r>
            <a:endParaRPr lang="ru-RU" dirty="0"/>
          </a:p>
        </p:txBody>
      </p:sp>
      <p:pic>
        <p:nvPicPr>
          <p:cNvPr id="6146" name="Picture 2" descr="Le Compact Disc (CD)"/>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76342" y="5345478"/>
            <a:ext cx="1267618" cy="124128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est Buy: ION Audio Video 2 PC HD Digital Video Converter Black VIDEO2PCHD"/>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75449" y="4691983"/>
            <a:ext cx="1853912" cy="136633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Quloqchin”li kitob | saviya.uz"/>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21743" y="4920026"/>
            <a:ext cx="1587746" cy="1138290"/>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14"/>
          <a:stretch>
            <a:fillRect/>
          </a:stretch>
        </p:blipFill>
        <p:spPr>
          <a:xfrm>
            <a:off x="8887273" y="3567386"/>
            <a:ext cx="2045868" cy="1352640"/>
          </a:xfrm>
          <a:prstGeom prst="rect">
            <a:avLst/>
          </a:prstGeom>
        </p:spPr>
      </p:pic>
      <p:pic>
        <p:nvPicPr>
          <p:cNvPr id="6152" name="Picture 8" descr="Kitob va kitobxon Bugun ularning yoʻllari tutashmi? - Xalq so&amp;#39;zi"/>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61404" y="3794986"/>
            <a:ext cx="1983541" cy="1125040"/>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16"/>
          <a:stretch>
            <a:fillRect/>
          </a:stretch>
        </p:blipFill>
        <p:spPr>
          <a:xfrm>
            <a:off x="5259866" y="3378520"/>
            <a:ext cx="1484094" cy="1858101"/>
          </a:xfrm>
          <a:prstGeom prst="rect">
            <a:avLst/>
          </a:prstGeom>
        </p:spPr>
      </p:pic>
    </p:spTree>
    <p:extLst>
      <p:ext uri="{BB962C8B-B14F-4D97-AF65-F5344CB8AC3E}">
        <p14:creationId xmlns:p14="http://schemas.microsoft.com/office/powerpoint/2010/main" val="166598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fon-kartinki-dlya-detskogo-sada - Агентство детских праздников 108 идей">
            <a:extLst>
              <a:ext uri="{FF2B5EF4-FFF2-40B4-BE49-F238E27FC236}">
                <a16:creationId xmlns:a16="http://schemas.microsoft.com/office/drawing/2014/main" xmlns="" id="{8E4DB829-143D-4DF1-9860-00E3EFCA35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6257"/>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04611" y="1464582"/>
            <a:ext cx="10515600" cy="2933246"/>
          </a:xfrm>
        </p:spPr>
        <p:txBody>
          <a:bodyPr>
            <a:normAutofit/>
          </a:bodyPr>
          <a:lstStyle/>
          <a:p>
            <a:r>
              <a:rPr lang="en-US" b="1" dirty="0" smtClean="0">
                <a:latin typeface="+mn-lt"/>
              </a:rPr>
              <a:t>  </a:t>
            </a:r>
            <a:r>
              <a:rPr lang="en-US" b="1" dirty="0" err="1" smtClean="0">
                <a:latin typeface="+mn-lt"/>
              </a:rPr>
              <a:t>Har</a:t>
            </a:r>
            <a:r>
              <a:rPr lang="en-US" b="1" dirty="0" smtClean="0">
                <a:latin typeface="+mn-lt"/>
              </a:rPr>
              <a:t> </a:t>
            </a:r>
            <a:r>
              <a:rPr lang="en-US" b="1" dirty="0" err="1" smtClean="0">
                <a:latin typeface="+mn-lt"/>
              </a:rPr>
              <a:t>qanday</a:t>
            </a:r>
            <a:r>
              <a:rPr lang="en-US" b="1" dirty="0" smtClean="0">
                <a:latin typeface="+mn-lt"/>
              </a:rPr>
              <a:t> </a:t>
            </a:r>
            <a:r>
              <a:rPr lang="en-US" b="1" dirty="0" err="1" smtClean="0">
                <a:latin typeface="+mn-lt"/>
              </a:rPr>
              <a:t>kutubxonaning</a:t>
            </a:r>
            <a:r>
              <a:rPr lang="en-US" b="1" dirty="0" smtClean="0">
                <a:latin typeface="+mn-lt"/>
              </a:rPr>
              <a:t> </a:t>
            </a:r>
            <a:r>
              <a:rPr lang="en-US" b="1" dirty="0" err="1" smtClean="0">
                <a:latin typeface="+mn-lt"/>
              </a:rPr>
              <a:t>asosiy</a:t>
            </a:r>
            <a:r>
              <a:rPr lang="en-US" b="1" dirty="0" smtClean="0">
                <a:latin typeface="+mn-lt"/>
              </a:rPr>
              <a:t> </a:t>
            </a:r>
            <a:r>
              <a:rPr lang="en-US" b="1" dirty="0" err="1" smtClean="0">
                <a:latin typeface="+mn-lt"/>
              </a:rPr>
              <a:t>vazifasi</a:t>
            </a:r>
            <a:r>
              <a:rPr lang="en-US" b="1" dirty="0" smtClean="0">
                <a:latin typeface="+mn-lt"/>
              </a:rPr>
              <a:t> </a:t>
            </a:r>
            <a:r>
              <a:rPr lang="en-US" b="1" dirty="0" err="1" smtClean="0">
                <a:latin typeface="+mn-lt"/>
              </a:rPr>
              <a:t>kitob</a:t>
            </a:r>
            <a:r>
              <a:rPr lang="en-US" b="1" dirty="0" smtClean="0">
                <a:latin typeface="+mn-lt"/>
              </a:rPr>
              <a:t> </a:t>
            </a:r>
            <a:r>
              <a:rPr lang="en-US" b="1" dirty="0" err="1" smtClean="0">
                <a:latin typeface="+mn-lt"/>
              </a:rPr>
              <a:t>fondini</a:t>
            </a:r>
            <a:r>
              <a:rPr lang="en-US" b="1" dirty="0" smtClean="0">
                <a:latin typeface="+mn-lt"/>
              </a:rPr>
              <a:t> </a:t>
            </a:r>
            <a:r>
              <a:rPr lang="en-US" b="1" dirty="0" err="1" smtClean="0">
                <a:latin typeface="+mn-lt"/>
              </a:rPr>
              <a:t>jamlash</a:t>
            </a:r>
            <a:r>
              <a:rPr lang="en-US" b="1" dirty="0" smtClean="0">
                <a:latin typeface="+mn-lt"/>
              </a:rPr>
              <a:t>, </a:t>
            </a:r>
            <a:r>
              <a:rPr lang="en-US" b="1" dirty="0" err="1" smtClean="0">
                <a:latin typeface="+mn-lt"/>
              </a:rPr>
              <a:t>joylashtirish</a:t>
            </a:r>
            <a:r>
              <a:rPr lang="en-US" b="1" dirty="0" smtClean="0">
                <a:latin typeface="+mn-lt"/>
              </a:rPr>
              <a:t> </a:t>
            </a:r>
            <a:r>
              <a:rPr lang="en-US" b="1" dirty="0" err="1" smtClean="0">
                <a:latin typeface="+mn-lt"/>
              </a:rPr>
              <a:t>hamda</a:t>
            </a:r>
            <a:r>
              <a:rPr lang="en-US" b="1" dirty="0" smtClean="0">
                <a:latin typeface="+mn-lt"/>
              </a:rPr>
              <a:t> </a:t>
            </a:r>
            <a:r>
              <a:rPr lang="en-US" b="1" dirty="0" err="1" smtClean="0">
                <a:latin typeface="+mn-lt"/>
              </a:rPr>
              <a:t>kitobxonlarga</a:t>
            </a:r>
            <a:r>
              <a:rPr lang="en-US" b="1" dirty="0" smtClean="0">
                <a:latin typeface="+mn-lt"/>
              </a:rPr>
              <a:t> </a:t>
            </a:r>
            <a:r>
              <a:rPr lang="en-US" b="1" dirty="0" err="1" smtClean="0">
                <a:latin typeface="+mn-lt"/>
              </a:rPr>
              <a:t>xizmat</a:t>
            </a:r>
            <a:r>
              <a:rPr lang="en-US" b="1" dirty="0" smtClean="0">
                <a:latin typeface="+mn-lt"/>
              </a:rPr>
              <a:t> </a:t>
            </a:r>
            <a:r>
              <a:rPr lang="en-US" b="1" dirty="0" err="1" smtClean="0">
                <a:latin typeface="+mn-lt"/>
              </a:rPr>
              <a:t>qilishdan</a:t>
            </a:r>
            <a:r>
              <a:rPr lang="en-US" b="1" dirty="0" smtClean="0">
                <a:latin typeface="+mn-lt"/>
              </a:rPr>
              <a:t> </a:t>
            </a:r>
            <a:r>
              <a:rPr lang="en-US" b="1" dirty="0" err="1" smtClean="0">
                <a:latin typeface="+mn-lt"/>
              </a:rPr>
              <a:t>iborat</a:t>
            </a:r>
            <a:r>
              <a:rPr lang="en-US" b="1" dirty="0" smtClean="0">
                <a:latin typeface="+mn-lt"/>
              </a:rPr>
              <a:t>. </a:t>
            </a:r>
            <a:endParaRPr lang="ru-RU" b="1" dirty="0">
              <a:latin typeface="+mn-lt"/>
            </a:endParaRPr>
          </a:p>
        </p:txBody>
      </p:sp>
      <p:pic>
        <p:nvPicPr>
          <p:cNvPr id="9218" name="Picture 2" descr="Кутубхоналар ҳақида қизиқарли фактлар"/>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04611" y="4103386"/>
            <a:ext cx="4279421" cy="261579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Milliy kutubxona nashrlarga ISBN va ISSN raqamlarini beradi - Dary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3925" y="4103386"/>
            <a:ext cx="4279421" cy="2615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42483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кадр фотография представительство дизайн справочная информация | Школьные  фрески, Детские постеры, Наглядные учебные пособия">
            <a:extLst>
              <a:ext uri="{FF2B5EF4-FFF2-40B4-BE49-F238E27FC236}">
                <a16:creationId xmlns="" xmlns:a16="http://schemas.microsoft.com/office/drawing/2014/main" id="{AD5CB690-D6F3-40D9-B2B0-1455696DC5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866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idx="1"/>
          </p:nvPr>
        </p:nvSpPr>
        <p:spPr>
          <a:xfrm>
            <a:off x="979714" y="1253331"/>
            <a:ext cx="10515600" cy="4351338"/>
          </a:xfrm>
        </p:spPr>
        <p:txBody>
          <a:bodyPr>
            <a:normAutofit/>
          </a:bodyPr>
          <a:lstStyle/>
          <a:p>
            <a:pPr marL="0" indent="0" algn="ctr">
              <a:buNone/>
            </a:pPr>
            <a:r>
              <a:rPr lang="en-US" sz="4400" b="1" dirty="0" smtClean="0"/>
              <a:t>      </a:t>
            </a:r>
            <a:r>
              <a:rPr lang="en-US" sz="4400" b="1" dirty="0" err="1" smtClean="0"/>
              <a:t>Ko‘p</a:t>
            </a:r>
            <a:r>
              <a:rPr lang="en-US" sz="4400" b="1" dirty="0" smtClean="0"/>
              <a:t> </a:t>
            </a:r>
            <a:r>
              <a:rPr lang="en-US" sz="4400" b="1" dirty="0" err="1"/>
              <a:t>kitob</a:t>
            </a:r>
            <a:r>
              <a:rPr lang="en-US" sz="4400" b="1" dirty="0"/>
              <a:t> </a:t>
            </a:r>
            <a:r>
              <a:rPr lang="en-US" sz="4400" b="1" dirty="0" err="1"/>
              <a:t>o‘qigan</a:t>
            </a:r>
            <a:r>
              <a:rPr lang="en-US" sz="4400" b="1" dirty="0"/>
              <a:t> </a:t>
            </a:r>
            <a:r>
              <a:rPr lang="en-US" sz="4400" b="1" dirty="0" err="1"/>
              <a:t>kishida</a:t>
            </a:r>
            <a:r>
              <a:rPr lang="en-US" sz="4400" b="1" dirty="0"/>
              <a:t> </a:t>
            </a:r>
            <a:r>
              <a:rPr lang="en-US" sz="4400" b="1" dirty="0" err="1"/>
              <a:t>yuksak</a:t>
            </a:r>
            <a:r>
              <a:rPr lang="en-US" sz="4400" b="1" dirty="0"/>
              <a:t> </a:t>
            </a:r>
            <a:r>
              <a:rPr lang="en-US" sz="4400" b="1" dirty="0" err="1"/>
              <a:t>insoniy</a:t>
            </a:r>
            <a:r>
              <a:rPr lang="en-US" sz="4400" b="1" dirty="0"/>
              <a:t> </a:t>
            </a:r>
            <a:r>
              <a:rPr lang="en-US" sz="4400" b="1" dirty="0" err="1"/>
              <a:t>fazilatlar</a:t>
            </a:r>
            <a:r>
              <a:rPr lang="en-US" sz="4400" b="1" dirty="0"/>
              <a:t> – </a:t>
            </a:r>
            <a:r>
              <a:rPr lang="en-US" sz="4400" b="1" dirty="0" err="1"/>
              <a:t>muomala</a:t>
            </a:r>
            <a:r>
              <a:rPr lang="en-US" sz="4400" b="1" dirty="0"/>
              <a:t> </a:t>
            </a:r>
            <a:r>
              <a:rPr lang="en-US" sz="4400" b="1" dirty="0" err="1"/>
              <a:t>madaniyati</a:t>
            </a:r>
            <a:r>
              <a:rPr lang="en-US" sz="4400" b="1" dirty="0"/>
              <a:t>, </a:t>
            </a:r>
            <a:r>
              <a:rPr lang="en-US" sz="4400" b="1" dirty="0" err="1"/>
              <a:t>mushohada</a:t>
            </a:r>
            <a:r>
              <a:rPr lang="en-US" sz="4400" b="1" dirty="0"/>
              <a:t>, </a:t>
            </a:r>
            <a:r>
              <a:rPr lang="en-US" sz="4400" b="1" dirty="0" err="1"/>
              <a:t>dunyoqarash</a:t>
            </a:r>
            <a:r>
              <a:rPr lang="en-US" sz="4400" b="1" dirty="0"/>
              <a:t> </a:t>
            </a:r>
            <a:r>
              <a:rPr lang="en-US" sz="4400" b="1" dirty="0" err="1"/>
              <a:t>kengligi</a:t>
            </a:r>
            <a:r>
              <a:rPr lang="en-US" sz="4400" b="1" dirty="0"/>
              <a:t>, </a:t>
            </a:r>
            <a:r>
              <a:rPr lang="en-US" sz="4400" b="1" dirty="0" err="1"/>
              <a:t>bilimdonlik</a:t>
            </a:r>
            <a:r>
              <a:rPr lang="en-US" sz="4400" b="1" dirty="0"/>
              <a:t>, </a:t>
            </a:r>
            <a:r>
              <a:rPr lang="en-US" sz="4400" b="1" dirty="0" err="1"/>
              <a:t>yurish-turish</a:t>
            </a:r>
            <a:r>
              <a:rPr lang="en-US" sz="4400" b="1" dirty="0"/>
              <a:t>, </a:t>
            </a:r>
            <a:r>
              <a:rPr lang="en-US" sz="4400" b="1" dirty="0" err="1"/>
              <a:t>kiyinish</a:t>
            </a:r>
            <a:r>
              <a:rPr lang="en-US" sz="4400" b="1" dirty="0"/>
              <a:t> </a:t>
            </a:r>
            <a:r>
              <a:rPr lang="en-US" sz="4400" b="1" dirty="0" err="1"/>
              <a:t>odobi</a:t>
            </a:r>
            <a:r>
              <a:rPr lang="en-US" sz="4400" b="1" dirty="0"/>
              <a:t>, </a:t>
            </a:r>
            <a:r>
              <a:rPr lang="en-US" sz="4400" b="1" dirty="0" err="1"/>
              <a:t>o‘zgalar</a:t>
            </a:r>
            <a:r>
              <a:rPr lang="en-US" sz="4400" b="1" dirty="0"/>
              <a:t> </a:t>
            </a:r>
            <a:r>
              <a:rPr lang="en-US" sz="4400" b="1" dirty="0" err="1"/>
              <a:t>fikriga</a:t>
            </a:r>
            <a:r>
              <a:rPr lang="en-US" sz="4400" b="1" dirty="0"/>
              <a:t> </a:t>
            </a:r>
            <a:r>
              <a:rPr lang="en-US" sz="4400" b="1" dirty="0" err="1"/>
              <a:t>hurmat</a:t>
            </a:r>
            <a:r>
              <a:rPr lang="en-US" sz="4400" b="1" dirty="0"/>
              <a:t> </a:t>
            </a:r>
            <a:r>
              <a:rPr lang="en-US" sz="4400" b="1" dirty="0" err="1"/>
              <a:t>bilan</a:t>
            </a:r>
            <a:r>
              <a:rPr lang="en-US" sz="4400" b="1" dirty="0"/>
              <a:t> </a:t>
            </a:r>
            <a:r>
              <a:rPr lang="en-US" sz="4400" b="1" dirty="0" err="1"/>
              <a:t>qarash</a:t>
            </a:r>
            <a:r>
              <a:rPr lang="en-US" sz="4400" b="1" dirty="0"/>
              <a:t>, </a:t>
            </a:r>
            <a:r>
              <a:rPr lang="en-US" sz="4400" b="1" dirty="0" err="1"/>
              <a:t>tinglash</a:t>
            </a:r>
            <a:r>
              <a:rPr lang="en-US" sz="4400" b="1" dirty="0"/>
              <a:t> </a:t>
            </a:r>
            <a:r>
              <a:rPr lang="en-US" sz="4400" b="1" dirty="0" err="1"/>
              <a:t>madaniyati</a:t>
            </a:r>
            <a:r>
              <a:rPr lang="en-US" sz="4400" b="1" dirty="0"/>
              <a:t> </a:t>
            </a:r>
            <a:r>
              <a:rPr lang="en-US" sz="4400" b="1" dirty="0" err="1"/>
              <a:t>sezilib</a:t>
            </a:r>
            <a:r>
              <a:rPr lang="en-US" sz="4400" b="1" dirty="0"/>
              <a:t> </a:t>
            </a:r>
            <a:r>
              <a:rPr lang="en-US" sz="4400" b="1" dirty="0" err="1"/>
              <a:t>turadi</a:t>
            </a:r>
            <a:r>
              <a:rPr lang="en-US" sz="4400" b="1" dirty="0"/>
              <a:t>.</a:t>
            </a:r>
            <a:endParaRPr lang="ru-RU" sz="4400" b="1" dirty="0"/>
          </a:p>
        </p:txBody>
      </p:sp>
    </p:spTree>
    <p:extLst>
      <p:ext uri="{BB962C8B-B14F-4D97-AF65-F5344CB8AC3E}">
        <p14:creationId xmlns:p14="http://schemas.microsoft.com/office/powerpoint/2010/main" val="526974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on-kartinki-dlya-detskogo-sada - Агентство детских праздников 108 идей">
            <a:extLst>
              <a:ext uri="{FF2B5EF4-FFF2-40B4-BE49-F238E27FC236}">
                <a16:creationId xmlns:a16="http://schemas.microsoft.com/office/drawing/2014/main" xmlns="" id="{8E4DB829-143D-4DF1-9860-00E3EFCA35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257"/>
            <a:ext cx="12192000" cy="6876257"/>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3">
            <a:extLst>
              <a:ext uri="{BEBA8EAE-BF5A-486C-A8C5-ECC9F3942E4B}">
                <a14:imgProps xmlns:a14="http://schemas.microsoft.com/office/drawing/2010/main">
                  <a14:imgLayer r:embed="rId4">
                    <a14:imgEffect>
                      <a14:backgroundRemoval t="193" b="100000" l="203" r="100000">
                        <a14:foregroundMark x1="3043" y1="1934" x2="11562" y2="193"/>
                        <a14:foregroundMark x1="14402" y1="1934" x2="15619" y2="2128"/>
                        <a14:foregroundMark x1="89655" y1="57640" x2="96957" y2="37718"/>
                      </a14:backgroundRemoval>
                    </a14:imgEffect>
                    <a14:imgEffect>
                      <a14:colorTemperature colorTemp="5300"/>
                    </a14:imgEffect>
                  </a14:imgLayer>
                </a14:imgProps>
              </a:ext>
            </a:extLst>
          </a:blip>
          <a:stretch>
            <a:fillRect/>
          </a:stretch>
        </p:blipFill>
        <p:spPr>
          <a:xfrm>
            <a:off x="1654628" y="1182461"/>
            <a:ext cx="5921829" cy="4924425"/>
          </a:xfrm>
          <a:prstGeom prst="rect">
            <a:avLst/>
          </a:prstGeom>
        </p:spPr>
      </p:pic>
      <p:pic>
        <p:nvPicPr>
          <p:cNvPr id="4100" name="Picture 4" descr="Qog&amp;#39;ozli kitoblar - Kitob dukoni :: O&amp;#39;zbekistonda pochta orqali yetkazib  berish"/>
          <p:cNvPicPr>
            <a:picLocks noChangeAspect="1" noChangeArrowheads="1"/>
          </p:cNvPicPr>
          <p:nvPr/>
        </p:nvPicPr>
        <p:blipFill rotWithShape="1">
          <a:blip r:embed="rId5">
            <a:extLst>
              <a:ext uri="{28A0092B-C50C-407E-A947-70E740481C1C}">
                <a14:useLocalDpi xmlns:a14="http://schemas.microsoft.com/office/drawing/2010/main" val="0"/>
              </a:ext>
            </a:extLst>
          </a:blip>
          <a:srcRect l="4204" t="8501" r="6937" b="20424"/>
          <a:stretch/>
        </p:blipFill>
        <p:spPr bwMode="auto">
          <a:xfrm>
            <a:off x="8462576" y="3058885"/>
            <a:ext cx="2401367" cy="2177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93288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волна Play дети рекламный фон, рекламный фон, пресная, Волна Фоновое  изображение для бесплатной загрузки">
            <a:extLst>
              <a:ext uri="{FF2B5EF4-FFF2-40B4-BE49-F238E27FC236}">
                <a16:creationId xmlns:a16="http://schemas.microsoft.com/office/drawing/2014/main" xmlns="" id="{D9C6C728-A756-4B27-8991-00013EA0D9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4769"/>
          <a:stretch/>
        </p:blipFill>
        <p:spPr bwMode="auto">
          <a:xfrm>
            <a:off x="0" y="11974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Заголовок 9"/>
          <p:cNvSpPr>
            <a:spLocks noGrp="1"/>
          </p:cNvSpPr>
          <p:nvPr>
            <p:ph type="title"/>
          </p:nvPr>
        </p:nvSpPr>
        <p:spPr>
          <a:xfrm>
            <a:off x="838199" y="365125"/>
            <a:ext cx="9677401" cy="6286046"/>
          </a:xfrm>
        </p:spPr>
        <p:txBody>
          <a:bodyPr>
            <a:normAutofit/>
          </a:bodyPr>
          <a:lstStyle/>
          <a:p>
            <a:pPr algn="ctr"/>
            <a:r>
              <a:rPr lang="en-US" b="1" dirty="0" smtClean="0">
                <a:latin typeface="+mn-lt"/>
              </a:rPr>
              <a:t>     </a:t>
            </a:r>
            <a:r>
              <a:rPr lang="en-US" b="1" dirty="0" err="1" smtClean="0">
                <a:solidFill>
                  <a:srgbClr val="00B050"/>
                </a:solidFill>
                <a:latin typeface="+mn-lt"/>
              </a:rPr>
              <a:t>Shaxsiy</a:t>
            </a:r>
            <a:r>
              <a:rPr lang="en-US" b="1" dirty="0" smtClean="0">
                <a:solidFill>
                  <a:srgbClr val="00B050"/>
                </a:solidFill>
                <a:latin typeface="+mn-lt"/>
              </a:rPr>
              <a:t> </a:t>
            </a:r>
            <a:r>
              <a:rPr lang="en-US" b="1" dirty="0" smtClean="0">
                <a:latin typeface="+mn-lt"/>
              </a:rPr>
              <a:t>– “</a:t>
            </a:r>
            <a:r>
              <a:rPr lang="en-US" b="1" dirty="0" err="1" smtClean="0">
                <a:latin typeface="+mn-lt"/>
              </a:rPr>
              <a:t>shaxsning</a:t>
            </a:r>
            <a:r>
              <a:rPr lang="en-US" b="1" dirty="0" smtClean="0">
                <a:latin typeface="+mn-lt"/>
              </a:rPr>
              <a:t> </a:t>
            </a:r>
            <a:r>
              <a:rPr lang="en-US" b="1" dirty="0" err="1" smtClean="0">
                <a:latin typeface="+mn-lt"/>
              </a:rPr>
              <a:t>o‘ziga</a:t>
            </a:r>
            <a:r>
              <a:rPr lang="en-US" b="1" dirty="0" smtClean="0">
                <a:latin typeface="+mn-lt"/>
              </a:rPr>
              <a:t> </a:t>
            </a:r>
            <a:r>
              <a:rPr lang="en-US" b="1" dirty="0" err="1" smtClean="0">
                <a:latin typeface="+mn-lt"/>
              </a:rPr>
              <a:t>tegishli</a:t>
            </a:r>
            <a:r>
              <a:rPr lang="en-US" b="1" dirty="0" smtClean="0">
                <a:latin typeface="+mn-lt"/>
              </a:rPr>
              <a:t> </a:t>
            </a:r>
            <a:r>
              <a:rPr lang="en-US" b="1" dirty="0" err="1" smtClean="0">
                <a:latin typeface="+mn-lt"/>
              </a:rPr>
              <a:t>bo‘lgan</a:t>
            </a:r>
            <a:r>
              <a:rPr lang="en-US" b="1" dirty="0" smtClean="0">
                <a:latin typeface="+mn-lt"/>
              </a:rPr>
              <a:t>, </a:t>
            </a:r>
            <a:r>
              <a:rPr lang="en-US" b="1" dirty="0" err="1" smtClean="0">
                <a:latin typeface="+mn-lt"/>
              </a:rPr>
              <a:t>shaxsning</a:t>
            </a:r>
            <a:r>
              <a:rPr lang="en-US" b="1" dirty="0" smtClean="0">
                <a:latin typeface="+mn-lt"/>
              </a:rPr>
              <a:t> </a:t>
            </a:r>
            <a:r>
              <a:rPr lang="en-US" b="1" dirty="0" err="1" smtClean="0">
                <a:latin typeface="+mn-lt"/>
              </a:rPr>
              <a:t>o‘zi</a:t>
            </a:r>
            <a:r>
              <a:rPr lang="en-US" b="1" dirty="0" smtClean="0">
                <a:latin typeface="+mn-lt"/>
              </a:rPr>
              <a:t> </a:t>
            </a:r>
            <a:r>
              <a:rPr lang="en-US" b="1" dirty="0" err="1" smtClean="0">
                <a:latin typeface="+mn-lt"/>
              </a:rPr>
              <a:t>foydalanadigan</a:t>
            </a:r>
            <a:r>
              <a:rPr lang="en-US" b="1" dirty="0" smtClean="0">
                <a:latin typeface="+mn-lt"/>
              </a:rPr>
              <a:t> “</a:t>
            </a:r>
            <a:br>
              <a:rPr lang="en-US" b="1" dirty="0" smtClean="0">
                <a:latin typeface="+mn-lt"/>
              </a:rPr>
            </a:br>
            <a:r>
              <a:rPr lang="en-US" b="1" dirty="0" err="1" smtClean="0">
                <a:latin typeface="+mn-lt"/>
              </a:rPr>
              <a:t>degan</a:t>
            </a:r>
            <a:r>
              <a:rPr lang="en-US" b="1" dirty="0" smtClean="0">
                <a:latin typeface="+mn-lt"/>
              </a:rPr>
              <a:t> </a:t>
            </a:r>
            <a:r>
              <a:rPr lang="en-US" b="1" dirty="0" err="1" smtClean="0">
                <a:latin typeface="+mn-lt"/>
              </a:rPr>
              <a:t>ma‘noni</a:t>
            </a:r>
            <a:r>
              <a:rPr lang="en-US" b="1" dirty="0" smtClean="0">
                <a:latin typeface="+mn-lt"/>
              </a:rPr>
              <a:t> </a:t>
            </a:r>
            <a:r>
              <a:rPr lang="en-US" b="1" dirty="0" err="1" smtClean="0">
                <a:latin typeface="+mn-lt"/>
              </a:rPr>
              <a:t>anglatadi</a:t>
            </a:r>
            <a:r>
              <a:rPr lang="en-US" b="1" dirty="0" smtClean="0">
                <a:latin typeface="+mn-lt"/>
              </a:rPr>
              <a:t>.</a:t>
            </a:r>
            <a:r>
              <a:rPr lang="en-US" b="1" dirty="0">
                <a:latin typeface="+mn-lt"/>
              </a:rPr>
              <a:t/>
            </a:r>
            <a:br>
              <a:rPr lang="en-US" b="1" dirty="0">
                <a:latin typeface="+mn-lt"/>
              </a:rPr>
            </a:br>
            <a:r>
              <a:rPr lang="en-US" b="1" dirty="0" smtClean="0">
                <a:latin typeface="+mn-lt"/>
              </a:rPr>
              <a:t>  </a:t>
            </a:r>
            <a:r>
              <a:rPr lang="en-US" b="1" dirty="0" err="1" smtClean="0">
                <a:solidFill>
                  <a:srgbClr val="00B050"/>
                </a:solidFill>
                <a:latin typeface="+mn-lt"/>
              </a:rPr>
              <a:t>Shaxsiy</a:t>
            </a:r>
            <a:r>
              <a:rPr lang="en-US" b="1" dirty="0" smtClean="0">
                <a:solidFill>
                  <a:srgbClr val="00B050"/>
                </a:solidFill>
                <a:latin typeface="+mn-lt"/>
              </a:rPr>
              <a:t> </a:t>
            </a:r>
            <a:r>
              <a:rPr lang="en-US" b="1" dirty="0" err="1" smtClean="0">
                <a:solidFill>
                  <a:srgbClr val="00B050"/>
                </a:solidFill>
                <a:latin typeface="+mn-lt"/>
              </a:rPr>
              <a:t>kutubxona</a:t>
            </a:r>
            <a:r>
              <a:rPr lang="en-US" b="1" dirty="0" smtClean="0">
                <a:solidFill>
                  <a:srgbClr val="00B050"/>
                </a:solidFill>
                <a:latin typeface="+mn-lt"/>
              </a:rPr>
              <a:t> </a:t>
            </a:r>
            <a:r>
              <a:rPr lang="en-US" b="1" dirty="0" smtClean="0">
                <a:latin typeface="+mn-lt"/>
              </a:rPr>
              <a:t>– </a:t>
            </a:r>
            <a:r>
              <a:rPr lang="en-US" b="1" dirty="0" err="1" smtClean="0">
                <a:latin typeface="+mn-lt"/>
              </a:rPr>
              <a:t>har</a:t>
            </a:r>
            <a:r>
              <a:rPr lang="en-US" b="1" dirty="0" smtClean="0">
                <a:latin typeface="+mn-lt"/>
              </a:rPr>
              <a:t> </a:t>
            </a:r>
            <a:r>
              <a:rPr lang="en-US" b="1" dirty="0" err="1" smtClean="0">
                <a:latin typeface="+mn-lt"/>
              </a:rPr>
              <a:t>bir</a:t>
            </a:r>
            <a:r>
              <a:rPr lang="en-US" b="1" dirty="0" smtClean="0">
                <a:latin typeface="+mn-lt"/>
              </a:rPr>
              <a:t> </a:t>
            </a:r>
            <a:r>
              <a:rPr lang="en-US" b="1" dirty="0" err="1" smtClean="0">
                <a:latin typeface="+mn-lt"/>
              </a:rPr>
              <a:t>shaxsning</a:t>
            </a:r>
            <a:r>
              <a:rPr lang="en-US" b="1" dirty="0" smtClean="0">
                <a:latin typeface="+mn-lt"/>
              </a:rPr>
              <a:t> </a:t>
            </a:r>
            <a:r>
              <a:rPr lang="en-US" b="1" dirty="0" err="1" smtClean="0">
                <a:latin typeface="+mn-lt"/>
              </a:rPr>
              <a:t>faqat</a:t>
            </a:r>
            <a:r>
              <a:rPr lang="en-US" b="1" dirty="0" smtClean="0">
                <a:latin typeface="+mn-lt"/>
              </a:rPr>
              <a:t> </a:t>
            </a:r>
            <a:r>
              <a:rPr lang="en-US" b="1" dirty="0" err="1" smtClean="0">
                <a:latin typeface="+mn-lt"/>
              </a:rPr>
              <a:t>o‘zi</a:t>
            </a:r>
            <a:r>
              <a:rPr lang="en-US" b="1" dirty="0" smtClean="0">
                <a:latin typeface="+mn-lt"/>
              </a:rPr>
              <a:t> </a:t>
            </a:r>
            <a:r>
              <a:rPr lang="en-US" b="1" dirty="0" err="1" smtClean="0">
                <a:latin typeface="+mn-lt"/>
              </a:rPr>
              <a:t>foydalanadigan</a:t>
            </a:r>
            <a:r>
              <a:rPr lang="en-US" b="1" dirty="0" smtClean="0">
                <a:latin typeface="+mn-lt"/>
              </a:rPr>
              <a:t> </a:t>
            </a:r>
            <a:r>
              <a:rPr lang="en-US" b="1" dirty="0" err="1" smtClean="0">
                <a:latin typeface="+mn-lt"/>
              </a:rPr>
              <a:t>kutubxonasi</a:t>
            </a:r>
            <a:r>
              <a:rPr lang="en-US" b="1" dirty="0" smtClean="0">
                <a:latin typeface="+mn-lt"/>
              </a:rPr>
              <a:t>.</a:t>
            </a:r>
            <a:endParaRPr lang="ru-RU" b="1" dirty="0">
              <a:latin typeface="+mn-lt"/>
            </a:endParaRPr>
          </a:p>
        </p:txBody>
      </p:sp>
    </p:spTree>
    <p:extLst>
      <p:ext uri="{BB962C8B-B14F-4D97-AF65-F5344CB8AC3E}">
        <p14:creationId xmlns:p14="http://schemas.microsoft.com/office/powerpoint/2010/main" val="15776777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волна Play дети рекламный фон, рекламный фон, пресная, Волна Фоновое  изображение для бесплатной загрузки">
            <a:extLst>
              <a:ext uri="{FF2B5EF4-FFF2-40B4-BE49-F238E27FC236}">
                <a16:creationId xmlns:a16="http://schemas.microsoft.com/office/drawing/2014/main" xmlns="" id="{D9C6C728-A756-4B27-8991-00013EA0D9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47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txBody>
          <a:bodyPr>
            <a:normAutofit/>
          </a:bodyPr>
          <a:lstStyle/>
          <a:p>
            <a:pPr algn="ctr"/>
            <a:r>
              <a:rPr lang="en-US" sz="4800" b="1" dirty="0" err="1" smtClean="0">
                <a:solidFill>
                  <a:srgbClr val="C00000"/>
                </a:solidFill>
              </a:rPr>
              <a:t>Shaxsiy</a:t>
            </a:r>
            <a:r>
              <a:rPr lang="en-US" sz="4800" b="1" dirty="0" smtClean="0">
                <a:solidFill>
                  <a:srgbClr val="C00000"/>
                </a:solidFill>
              </a:rPr>
              <a:t> </a:t>
            </a:r>
            <a:r>
              <a:rPr lang="en-US" sz="4800" b="1" dirty="0" err="1" smtClean="0">
                <a:solidFill>
                  <a:srgbClr val="C00000"/>
                </a:solidFill>
              </a:rPr>
              <a:t>kutubxona</a:t>
            </a:r>
            <a:endParaRPr lang="ru-RU" sz="4800" b="1" dirty="0">
              <a:solidFill>
                <a:srgbClr val="C00000"/>
              </a:solidFill>
            </a:endParaRPr>
          </a:p>
        </p:txBody>
      </p:sp>
      <p:pic>
        <p:nvPicPr>
          <p:cNvPr id="3074" name="Picture 2" descr="Kitob - Офисная мебель - OLX.uz"/>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2476" t="11331" r="3718" b="4862"/>
          <a:stretch/>
        </p:blipFill>
        <p:spPr bwMode="auto">
          <a:xfrm>
            <a:off x="1188131" y="1895111"/>
            <a:ext cx="4603069" cy="3886201"/>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descr="15 Circular Bookshelf Design For Personal Library - Home Decor"/>
          <p:cNvPicPr/>
          <p:nvPr/>
        </p:nvPicPr>
        <p:blipFill>
          <a:blip r:embed="rId4">
            <a:extLst>
              <a:ext uri="{28A0092B-C50C-407E-A947-70E740481C1C}">
                <a14:useLocalDpi xmlns:a14="http://schemas.microsoft.com/office/drawing/2010/main" val="0"/>
              </a:ext>
            </a:extLst>
          </a:blip>
          <a:srcRect/>
          <a:stretch>
            <a:fillRect/>
          </a:stretch>
        </p:blipFill>
        <p:spPr bwMode="auto">
          <a:xfrm>
            <a:off x="6674531" y="1895111"/>
            <a:ext cx="4603069" cy="3886201"/>
          </a:xfrm>
          <a:prstGeom prst="rect">
            <a:avLst/>
          </a:prstGeom>
          <a:noFill/>
          <a:ln>
            <a:noFill/>
          </a:ln>
        </p:spPr>
      </p:pic>
    </p:spTree>
    <p:extLst>
      <p:ext uri="{BB962C8B-B14F-4D97-AF65-F5344CB8AC3E}">
        <p14:creationId xmlns:p14="http://schemas.microsoft.com/office/powerpoint/2010/main" val="746623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волна Play дети рекламный фон, рекламный фон, пресная, Волна Фоновое  изображение для бесплатной загрузки">
            <a:extLst>
              <a:ext uri="{FF2B5EF4-FFF2-40B4-BE49-F238E27FC236}">
                <a16:creationId xmlns:a16="http://schemas.microsoft.com/office/drawing/2014/main" xmlns="" id="{D9C6C728-A756-4B27-8991-00013EA0D9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47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Объект 9"/>
          <p:cNvPicPr>
            <a:picLocks noGrp="1" noChangeAspect="1"/>
          </p:cNvPicPr>
          <p:nvPr>
            <p:ph idx="1"/>
          </p:nvPr>
        </p:nvPicPr>
        <p:blipFill rotWithShape="1">
          <a:blip r:embed="rId3"/>
          <a:srcRect l="27626" t="23589" r="28751" b="35133"/>
          <a:stretch/>
        </p:blipFill>
        <p:spPr>
          <a:xfrm>
            <a:off x="6237515" y="1632856"/>
            <a:ext cx="4953000" cy="4223657"/>
          </a:xfrm>
          <a:prstGeom prst="rect">
            <a:avLst/>
          </a:prstGeom>
        </p:spPr>
      </p:pic>
      <p:pic>
        <p:nvPicPr>
          <p:cNvPr id="11" name="Рисунок 10"/>
          <p:cNvPicPr/>
          <p:nvPr/>
        </p:nvPicPr>
        <p:blipFill rotWithShape="1">
          <a:blip r:embed="rId4"/>
          <a:srcRect l="20681" t="8625" r="41754" b="25240"/>
          <a:stretch/>
        </p:blipFill>
        <p:spPr>
          <a:xfrm>
            <a:off x="1251858" y="1747157"/>
            <a:ext cx="4463142" cy="4000500"/>
          </a:xfrm>
          <a:prstGeom prst="rect">
            <a:avLst/>
          </a:prstGeom>
        </p:spPr>
      </p:pic>
    </p:spTree>
    <p:extLst>
      <p:ext uri="{BB962C8B-B14F-4D97-AF65-F5344CB8AC3E}">
        <p14:creationId xmlns:p14="http://schemas.microsoft.com/office/powerpoint/2010/main" val="763895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25 Winter Theme Bridal Shower ideas | winter bridal showers, winter theme,  frozen bday par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Объект 3"/>
          <p:cNvPicPr>
            <a:picLocks noGrp="1" noChangeAspect="1"/>
          </p:cNvPicPr>
          <p:nvPr>
            <p:ph idx="1"/>
          </p:nvPr>
        </p:nvPicPr>
        <p:blipFill>
          <a:blip r:embed="rId3">
            <a:extLst>
              <a:ext uri="{BEBA8EAE-BF5A-486C-A8C5-ECC9F3942E4B}">
                <a14:imgProps xmlns:a14="http://schemas.microsoft.com/office/drawing/2010/main">
                  <a14:imgLayer r:embed="rId4">
                    <a14:imgEffect>
                      <a14:backgroundRemoval t="0" b="100000" l="339" r="100000"/>
                    </a14:imgEffect>
                  </a14:imgLayer>
                </a14:imgProps>
              </a:ext>
            </a:extLst>
          </a:blip>
          <a:stretch>
            <a:fillRect/>
          </a:stretch>
        </p:blipFill>
        <p:spPr>
          <a:xfrm>
            <a:off x="1708376" y="3672960"/>
            <a:ext cx="3347877" cy="2315142"/>
          </a:xfrm>
          <a:prstGeom prst="rect">
            <a:avLst/>
          </a:prstGeom>
        </p:spPr>
      </p:pic>
      <p:pic>
        <p:nvPicPr>
          <p:cNvPr id="5" name="Рисунок 4"/>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71935" y1="82609" x2="69677" y2="83575"/>
                        <a14:foregroundMark x1="17742" y1="87440" x2="22903" y2="87923"/>
                        <a14:foregroundMark x1="90323" y1="38164" x2="91613" y2="75362"/>
                        <a14:foregroundMark x1="11935" y1="12077" x2="88387" y2="12077"/>
                        <a14:foregroundMark x1="88710" y1="89372" x2="98387" y2="48309"/>
                        <a14:foregroundMark x1="15484" y1="85990" x2="22903" y2="86473"/>
                        <a14:foregroundMark x1="67742" y1="57971" x2="78387" y2="46860"/>
                        <a14:foregroundMark x1="14516" y1="57005" x2="55161" y2="55072"/>
                        <a14:foregroundMark x1="8065" y1="16425" x2="57742" y2="16908"/>
                        <a14:foregroundMark x1="93226" y1="75845" x2="94839" y2="52174"/>
                      </a14:backgroundRemoval>
                    </a14:imgEffect>
                  </a14:imgLayer>
                </a14:imgProps>
              </a:ext>
            </a:extLst>
          </a:blip>
          <a:stretch>
            <a:fillRect/>
          </a:stretch>
        </p:blipFill>
        <p:spPr>
          <a:xfrm>
            <a:off x="7002814" y="3596190"/>
            <a:ext cx="3697060" cy="2468682"/>
          </a:xfrm>
          <a:prstGeom prst="rect">
            <a:avLst/>
          </a:prstGeom>
        </p:spPr>
      </p:pic>
      <p:pic>
        <p:nvPicPr>
          <p:cNvPr id="6" name="Рисунок 5"/>
          <p:cNvPicPr>
            <a:picLocks noChangeAspect="1"/>
          </p:cNvPicPr>
          <p:nvPr/>
        </p:nvPicPr>
        <p:blipFill>
          <a:blip r:embed="rId7">
            <a:extLst>
              <a:ext uri="{BEBA8EAE-BF5A-486C-A8C5-ECC9F3942E4B}">
                <a14:imgProps xmlns:a14="http://schemas.microsoft.com/office/drawing/2010/main">
                  <a14:imgLayer r:embed="rId8">
                    <a14:imgEffect>
                      <a14:backgroundRemoval t="0" b="100000" l="513" r="100000">
                        <a14:foregroundMark x1="59487" y1="27126" x2="62051" y2="28745"/>
                        <a14:foregroundMark x1="66667" y1="34818" x2="67179" y2="20648"/>
                        <a14:foregroundMark x1="57949" y1="45749" x2="61538" y2="44939"/>
                      </a14:backgroundRemoval>
                    </a14:imgEffect>
                  </a14:imgLayer>
                </a14:imgProps>
              </a:ext>
            </a:extLst>
          </a:blip>
          <a:stretch>
            <a:fillRect/>
          </a:stretch>
        </p:blipFill>
        <p:spPr>
          <a:xfrm>
            <a:off x="2348135" y="967125"/>
            <a:ext cx="6859613" cy="2896281"/>
          </a:xfrm>
          <a:prstGeom prst="rect">
            <a:avLst/>
          </a:prstGeom>
        </p:spPr>
      </p:pic>
    </p:spTree>
    <p:extLst>
      <p:ext uri="{BB962C8B-B14F-4D97-AF65-F5344CB8AC3E}">
        <p14:creationId xmlns:p14="http://schemas.microsoft.com/office/powerpoint/2010/main" val="2988395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8" name="Picture 10" descr="Snowy Blue Abstract Powerpoint Templates - Blue, Christmas, White - Free PPT  Backgrounds and Templa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9836"/>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Devor javonlari. Fotosuratlari hayratlanarli bo&amp;#39;lgan devor javonlari:  interyerdagi eng yaxshi javonlar va javonlar modellariga umumiy nuqtai  Zamonaviy kitob javonlari"/>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5099" t="9079" r="7360" b="23626"/>
          <a:stretch/>
        </p:blipFill>
        <p:spPr bwMode="auto">
          <a:xfrm>
            <a:off x="1602696" y="669201"/>
            <a:ext cx="2286001" cy="1623194"/>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Xiaomi o&amp;#39;zining eng qimmat mahsulotini chiqardi – u asosan yoshlar va yosh  oilalarga mo&amp;#39;ljallangan - Terabayt.Uz"/>
          <p:cNvPicPr>
            <a:picLocks noChangeAspect="1" noChangeArrowheads="1"/>
          </p:cNvPicPr>
          <p:nvPr/>
        </p:nvPicPr>
        <p:blipFill rotWithShape="1">
          <a:blip r:embed="rId4">
            <a:extLst>
              <a:ext uri="{28A0092B-C50C-407E-A947-70E740481C1C}">
                <a14:useLocalDpi xmlns:a14="http://schemas.microsoft.com/office/drawing/2010/main" val="0"/>
              </a:ext>
            </a:extLst>
          </a:blip>
          <a:srcRect l="22973" t="14218" r="21843" b="20164"/>
          <a:stretch/>
        </p:blipFill>
        <p:spPr bwMode="auto">
          <a:xfrm>
            <a:off x="7543796" y="669201"/>
            <a:ext cx="2285999" cy="1623194"/>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Самые креативные книжные полки"/>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804" b="6476"/>
          <a:stretch/>
        </p:blipFill>
        <p:spPr bwMode="auto">
          <a:xfrm>
            <a:off x="2241782" y="4562474"/>
            <a:ext cx="2828693" cy="1872343"/>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6"/>
          <a:stretch>
            <a:fillRect/>
          </a:stretch>
        </p:blipFill>
        <p:spPr>
          <a:xfrm>
            <a:off x="4456792" y="2292395"/>
            <a:ext cx="2679926" cy="1855061"/>
          </a:xfrm>
          <a:prstGeom prst="rect">
            <a:avLst/>
          </a:prstGeom>
        </p:spPr>
      </p:pic>
      <p:pic>
        <p:nvPicPr>
          <p:cNvPr id="10" name="Рисунок 9"/>
          <p:cNvPicPr/>
          <p:nvPr/>
        </p:nvPicPr>
        <p:blipFill rotWithShape="1">
          <a:blip r:embed="rId7"/>
          <a:srcRect l="12988" t="61288" r="72100" b="14482"/>
          <a:stretch/>
        </p:blipFill>
        <p:spPr bwMode="auto">
          <a:xfrm>
            <a:off x="7001102" y="4562474"/>
            <a:ext cx="2828693" cy="185506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737486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_2021-12-15_22-25-2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694244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descr="fon-kartinki-dlya-detskogo-sada - Агентство детских праздников 108 идей">
            <a:extLst>
              <a:ext uri="{FF2B5EF4-FFF2-40B4-BE49-F238E27FC236}">
                <a16:creationId xmlns:a16="http://schemas.microsoft.com/office/drawing/2014/main" xmlns="" id="{8E4DB829-143D-4DF1-9860-00E3EFCA35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6257"/>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740227" y="1690688"/>
            <a:ext cx="8479971" cy="5016758"/>
          </a:xfrm>
          <a:prstGeom prst="rect">
            <a:avLst/>
          </a:prstGeom>
        </p:spPr>
        <p:txBody>
          <a:bodyPr wrap="square">
            <a:spAutoFit/>
          </a:bodyPr>
          <a:lstStyle/>
          <a:p>
            <a:r>
              <a:rPr lang="en-US" sz="4000" b="1" dirty="0" err="1" smtClean="0"/>
              <a:t>Bir</a:t>
            </a:r>
            <a:r>
              <a:rPr lang="en-US" sz="4000" b="1" dirty="0" smtClean="0"/>
              <a:t> </a:t>
            </a:r>
            <a:r>
              <a:rPr lang="en-US" sz="4000" b="1" dirty="0" err="1" smtClean="0"/>
              <a:t>do‘stki</a:t>
            </a:r>
            <a:r>
              <a:rPr lang="en-US" sz="4000" b="1" dirty="0" smtClean="0"/>
              <a:t>, </a:t>
            </a:r>
            <a:r>
              <a:rPr lang="en-US" sz="4000" b="1" dirty="0" err="1" smtClean="0"/>
              <a:t>hech</a:t>
            </a:r>
            <a:r>
              <a:rPr lang="en-US" sz="4000" b="1" dirty="0" smtClean="0"/>
              <a:t> </a:t>
            </a:r>
            <a:r>
              <a:rPr lang="en-US" sz="4000" b="1" dirty="0" err="1" smtClean="0"/>
              <a:t>kimga</a:t>
            </a:r>
            <a:r>
              <a:rPr lang="en-US" sz="4000" b="1" dirty="0" smtClean="0"/>
              <a:t> </a:t>
            </a:r>
            <a:r>
              <a:rPr lang="en-US" sz="4000" b="1" dirty="0" err="1" smtClean="0"/>
              <a:t>bermagan</a:t>
            </a:r>
            <a:r>
              <a:rPr lang="en-US" sz="4000" b="1" dirty="0" smtClean="0"/>
              <a:t> </a:t>
            </a:r>
            <a:r>
              <a:rPr lang="en-US" sz="4000" b="1" dirty="0" err="1" smtClean="0"/>
              <a:t>azob</a:t>
            </a:r>
            <a:r>
              <a:rPr lang="en-US" sz="4000" b="1" dirty="0" smtClean="0"/>
              <a:t>,</a:t>
            </a:r>
          </a:p>
          <a:p>
            <a:r>
              <a:rPr lang="en-US" sz="4000" b="1" dirty="0" err="1" smtClean="0"/>
              <a:t>Uzoq</a:t>
            </a:r>
            <a:r>
              <a:rPr lang="en-US" sz="4000" b="1" dirty="0" smtClean="0"/>
              <a:t> </a:t>
            </a:r>
            <a:r>
              <a:rPr lang="en-US" sz="4000" b="1" dirty="0" err="1" smtClean="0"/>
              <a:t>sinab</a:t>
            </a:r>
            <a:r>
              <a:rPr lang="en-US" sz="4000" b="1" dirty="0" smtClean="0"/>
              <a:t> </a:t>
            </a:r>
            <a:r>
              <a:rPr lang="en-US" sz="4000" b="1" dirty="0" err="1" smtClean="0"/>
              <a:t>ko‘rdim</a:t>
            </a:r>
            <a:r>
              <a:rPr lang="en-US" sz="4000" b="1" dirty="0" smtClean="0"/>
              <a:t>, </a:t>
            </a:r>
            <a:r>
              <a:rPr lang="en-US" sz="4000" b="1" dirty="0" err="1" smtClean="0"/>
              <a:t>bilsang</a:t>
            </a:r>
            <a:r>
              <a:rPr lang="en-US" sz="4000" b="1" dirty="0" smtClean="0"/>
              <a:t> u </a:t>
            </a:r>
            <a:r>
              <a:rPr lang="en-US" sz="4000" b="1" dirty="0" err="1" smtClean="0"/>
              <a:t>kitob</a:t>
            </a:r>
            <a:r>
              <a:rPr lang="en-US" sz="4000" b="1" dirty="0" smtClean="0"/>
              <a:t>!</a:t>
            </a:r>
          </a:p>
          <a:p>
            <a:r>
              <a:rPr lang="en-US" sz="4000" b="1" dirty="0" err="1" smtClean="0"/>
              <a:t>Sirni</a:t>
            </a:r>
            <a:r>
              <a:rPr lang="en-US" sz="4000" b="1" dirty="0" smtClean="0"/>
              <a:t> </a:t>
            </a:r>
            <a:r>
              <a:rPr lang="en-US" sz="4000" b="1" dirty="0" err="1" smtClean="0"/>
              <a:t>yashirmaydi</a:t>
            </a:r>
            <a:r>
              <a:rPr lang="en-US" sz="4000" b="1" dirty="0" smtClean="0"/>
              <a:t> </a:t>
            </a:r>
            <a:r>
              <a:rPr lang="en-US" sz="4000" b="1" dirty="0" err="1" smtClean="0"/>
              <a:t>o‘quvchisidan</a:t>
            </a:r>
            <a:r>
              <a:rPr lang="en-US" sz="4000" b="1" dirty="0" smtClean="0"/>
              <a:t>,</a:t>
            </a:r>
          </a:p>
          <a:p>
            <a:r>
              <a:rPr lang="en-US" sz="4000" b="1" dirty="0" err="1" smtClean="0"/>
              <a:t>Xabar</a:t>
            </a:r>
            <a:r>
              <a:rPr lang="en-US" sz="4000" b="1" dirty="0" smtClean="0"/>
              <a:t> </a:t>
            </a:r>
            <a:r>
              <a:rPr lang="en-US" sz="4000" b="1" dirty="0" err="1" smtClean="0"/>
              <a:t>berar</a:t>
            </a:r>
            <a:r>
              <a:rPr lang="en-US" sz="4000" b="1" dirty="0" smtClean="0"/>
              <a:t> </a:t>
            </a:r>
            <a:r>
              <a:rPr lang="en-US" sz="4000" b="1" dirty="0" err="1" smtClean="0"/>
              <a:t>senga</a:t>
            </a:r>
            <a:r>
              <a:rPr lang="en-US" sz="4000" b="1" dirty="0" smtClean="0"/>
              <a:t> </a:t>
            </a:r>
            <a:r>
              <a:rPr lang="en-US" sz="4000" b="1" dirty="0" err="1" smtClean="0"/>
              <a:t>yozuvchisidan</a:t>
            </a:r>
            <a:r>
              <a:rPr lang="en-US" sz="4000" b="1" dirty="0" smtClean="0"/>
              <a:t>.</a:t>
            </a:r>
          </a:p>
          <a:p>
            <a:r>
              <a:rPr lang="en-US" sz="4000" b="1" dirty="0" err="1" smtClean="0"/>
              <a:t>Xilvatda</a:t>
            </a:r>
            <a:r>
              <a:rPr lang="en-US" sz="4000" b="1" dirty="0" smtClean="0"/>
              <a:t> </a:t>
            </a:r>
            <a:r>
              <a:rPr lang="en-US" sz="4000" b="1" dirty="0" err="1" smtClean="0"/>
              <a:t>sen</a:t>
            </a:r>
            <a:r>
              <a:rPr lang="en-US" sz="4000" b="1" dirty="0" smtClean="0"/>
              <a:t> </a:t>
            </a:r>
            <a:r>
              <a:rPr lang="en-US" sz="4000" b="1" dirty="0" err="1" smtClean="0"/>
              <a:t>bilan</a:t>
            </a:r>
            <a:r>
              <a:rPr lang="en-US" sz="4000" b="1" dirty="0" smtClean="0"/>
              <a:t> </a:t>
            </a:r>
            <a:r>
              <a:rPr lang="en-US" sz="4000" b="1" dirty="0" err="1" smtClean="0"/>
              <a:t>bo‘lib</a:t>
            </a:r>
            <a:r>
              <a:rPr lang="en-US" sz="4000" b="1" dirty="0" smtClean="0"/>
              <a:t> u </a:t>
            </a:r>
            <a:r>
              <a:rPr lang="en-US" sz="4000" b="1" dirty="0" err="1" smtClean="0"/>
              <a:t>ulfat</a:t>
            </a:r>
            <a:endParaRPr lang="en-US" sz="4000" b="1" dirty="0" smtClean="0"/>
          </a:p>
          <a:p>
            <a:r>
              <a:rPr lang="en-US" sz="4000" b="1" dirty="0" err="1" smtClean="0"/>
              <a:t>Jimgina</a:t>
            </a:r>
            <a:r>
              <a:rPr lang="en-US" sz="4000" b="1" dirty="0" smtClean="0"/>
              <a:t> </a:t>
            </a:r>
            <a:r>
              <a:rPr lang="en-US" sz="4000" b="1" dirty="0" err="1" smtClean="0"/>
              <a:t>quradi</a:t>
            </a:r>
            <a:r>
              <a:rPr lang="en-US" sz="4000" b="1" dirty="0" smtClean="0"/>
              <a:t> </a:t>
            </a:r>
            <a:r>
              <a:rPr lang="en-US" sz="4000" b="1" dirty="0" err="1" smtClean="0"/>
              <a:t>yoqimli</a:t>
            </a:r>
            <a:r>
              <a:rPr lang="en-US" sz="4000" b="1" dirty="0" smtClean="0"/>
              <a:t> </a:t>
            </a:r>
            <a:r>
              <a:rPr lang="en-US" sz="4000" b="1" dirty="0" err="1" smtClean="0"/>
              <a:t>suhbat</a:t>
            </a:r>
            <a:r>
              <a:rPr lang="en-US" sz="4000" b="1" dirty="0" smtClean="0"/>
              <a:t>.</a:t>
            </a:r>
          </a:p>
          <a:p>
            <a:r>
              <a:rPr lang="en-US" sz="4000" b="1" dirty="0" err="1" smtClean="0"/>
              <a:t>Hech</a:t>
            </a:r>
            <a:r>
              <a:rPr lang="en-US" sz="4000" b="1" dirty="0" smtClean="0"/>
              <a:t> </a:t>
            </a:r>
            <a:r>
              <a:rPr lang="en-US" sz="4000" b="1" dirty="0" err="1" smtClean="0"/>
              <a:t>kimdan</a:t>
            </a:r>
            <a:r>
              <a:rPr lang="en-US" sz="4000" b="1" dirty="0" smtClean="0"/>
              <a:t> </a:t>
            </a:r>
            <a:r>
              <a:rPr lang="en-US" sz="4000" b="1" dirty="0" err="1" smtClean="0"/>
              <a:t>qolishmas</a:t>
            </a:r>
            <a:r>
              <a:rPr lang="en-US" sz="4000" b="1" dirty="0" smtClean="0"/>
              <a:t> </a:t>
            </a:r>
            <a:r>
              <a:rPr lang="en-US" sz="4000" b="1" dirty="0" err="1" smtClean="0"/>
              <a:t>bilimli</a:t>
            </a:r>
            <a:r>
              <a:rPr lang="en-US" sz="4000" b="1" dirty="0" smtClean="0"/>
              <a:t> </a:t>
            </a:r>
            <a:r>
              <a:rPr lang="en-US" sz="4000" b="1" dirty="0" err="1" smtClean="0"/>
              <a:t>ahbob</a:t>
            </a:r>
            <a:r>
              <a:rPr lang="en-US" sz="4000" b="1" dirty="0" smtClean="0"/>
              <a:t>,</a:t>
            </a:r>
          </a:p>
          <a:p>
            <a:r>
              <a:rPr lang="en-US" sz="4000" b="1" dirty="0" err="1" smtClean="0"/>
              <a:t>Undan</a:t>
            </a:r>
            <a:r>
              <a:rPr lang="en-US" sz="4000" b="1" dirty="0" smtClean="0"/>
              <a:t> </a:t>
            </a:r>
            <a:r>
              <a:rPr lang="en-US" sz="4000" b="1" dirty="0" err="1" smtClean="0"/>
              <a:t>so‘ramasang</a:t>
            </a:r>
            <a:r>
              <a:rPr lang="en-US" sz="4000" b="1" dirty="0" smtClean="0"/>
              <a:t> </a:t>
            </a:r>
            <a:r>
              <a:rPr lang="en-US" sz="4000" b="1" dirty="0" err="1" smtClean="0"/>
              <a:t>bermaydi</a:t>
            </a:r>
            <a:r>
              <a:rPr lang="en-US" sz="4000" b="1" dirty="0" smtClean="0"/>
              <a:t> </a:t>
            </a:r>
            <a:r>
              <a:rPr lang="en-US" sz="4000" b="1" dirty="0" err="1" smtClean="0"/>
              <a:t>javob</a:t>
            </a:r>
            <a:r>
              <a:rPr lang="en-US" sz="4000" b="1" dirty="0" smtClean="0"/>
              <a:t>.</a:t>
            </a:r>
            <a:endParaRPr lang="ru-RU" sz="4000" b="1" dirty="0"/>
          </a:p>
        </p:txBody>
      </p:sp>
    </p:spTree>
    <p:extLst>
      <p:ext uri="{BB962C8B-B14F-4D97-AF65-F5344CB8AC3E}">
        <p14:creationId xmlns:p14="http://schemas.microsoft.com/office/powerpoint/2010/main" val="3466562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inter Christmas Day Background For PowerPoint - Christmas PPT Templa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6201"/>
            <a:ext cx="12192001" cy="6934201"/>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3"/>
          <a:stretch>
            <a:fillRect/>
          </a:stretch>
        </p:blipFill>
        <p:spPr>
          <a:xfrm>
            <a:off x="0" y="1619250"/>
            <a:ext cx="12192000" cy="5238750"/>
          </a:xfrm>
          <a:prstGeom prst="rect">
            <a:avLst/>
          </a:prstGeom>
        </p:spPr>
      </p:pic>
      <p:sp>
        <p:nvSpPr>
          <p:cNvPr id="2" name="Заголовок 1"/>
          <p:cNvSpPr>
            <a:spLocks noGrp="1"/>
          </p:cNvSpPr>
          <p:nvPr>
            <p:ph type="title"/>
          </p:nvPr>
        </p:nvSpPr>
        <p:spPr>
          <a:xfrm>
            <a:off x="195943" y="136525"/>
            <a:ext cx="11800114" cy="1325563"/>
          </a:xfrm>
        </p:spPr>
        <p:txBody>
          <a:bodyPr/>
          <a:lstStyle/>
          <a:p>
            <a:pPr algn="ctr"/>
            <a:r>
              <a:rPr lang="en-US" b="1" dirty="0" err="1" smtClean="0">
                <a:solidFill>
                  <a:srgbClr val="FF0000"/>
                </a:solidFill>
              </a:rPr>
              <a:t>Rasmda</a:t>
            </a:r>
            <a:r>
              <a:rPr lang="en-US" b="1" dirty="0" smtClean="0">
                <a:solidFill>
                  <a:srgbClr val="FF0000"/>
                </a:solidFill>
              </a:rPr>
              <a:t> </a:t>
            </a:r>
            <a:r>
              <a:rPr lang="en-US" b="1" dirty="0" err="1" smtClean="0">
                <a:solidFill>
                  <a:srgbClr val="FF0000"/>
                </a:solidFill>
              </a:rPr>
              <a:t>nima</a:t>
            </a:r>
            <a:r>
              <a:rPr lang="en-US" b="1" dirty="0" smtClean="0">
                <a:solidFill>
                  <a:srgbClr val="FF0000"/>
                </a:solidFill>
              </a:rPr>
              <a:t> </a:t>
            </a:r>
            <a:r>
              <a:rPr lang="en-US" b="1" dirty="0" err="1" smtClean="0">
                <a:solidFill>
                  <a:srgbClr val="FF0000"/>
                </a:solidFill>
              </a:rPr>
              <a:t>tasvirlagan</a:t>
            </a:r>
            <a:r>
              <a:rPr lang="en-US" b="1" dirty="0" smtClean="0">
                <a:solidFill>
                  <a:srgbClr val="FF0000"/>
                </a:solidFill>
              </a:rPr>
              <a:t>?</a:t>
            </a:r>
            <a:endParaRPr lang="ru-RU" b="1" dirty="0">
              <a:solidFill>
                <a:srgbClr val="FF0000"/>
              </a:solidFill>
            </a:endParaRPr>
          </a:p>
        </p:txBody>
      </p:sp>
    </p:spTree>
    <p:extLst>
      <p:ext uri="{BB962C8B-B14F-4D97-AF65-F5344CB8AC3E}">
        <p14:creationId xmlns:p14="http://schemas.microsoft.com/office/powerpoint/2010/main" val="860131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волна Play дети рекламный фон, рекламный фон, пресная, Волна Фоновое  изображение для бесплатной загрузки">
            <a:extLst>
              <a:ext uri="{FF2B5EF4-FFF2-40B4-BE49-F238E27FC236}">
                <a16:creationId xmlns:a16="http://schemas.microsoft.com/office/drawing/2014/main" xmlns="" id="{D9C6C728-A756-4B27-8991-00013EA0D9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47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598715" y="2204811"/>
            <a:ext cx="10515600" cy="1325563"/>
          </a:xfrm>
        </p:spPr>
        <p:txBody>
          <a:bodyPr>
            <a:normAutofit/>
          </a:bodyPr>
          <a:lstStyle/>
          <a:p>
            <a:pPr algn="ctr"/>
            <a:r>
              <a:rPr lang="en-US" sz="7200" dirty="0" err="1" smtClean="0">
                <a:solidFill>
                  <a:srgbClr val="C00000"/>
                </a:solidFill>
                <a:latin typeface="+mn-lt"/>
              </a:rPr>
              <a:t>Mustaqil</a:t>
            </a:r>
            <a:r>
              <a:rPr lang="en-US" sz="7200" dirty="0" smtClean="0">
                <a:solidFill>
                  <a:srgbClr val="C00000"/>
                </a:solidFill>
                <a:latin typeface="+mn-lt"/>
              </a:rPr>
              <a:t> </a:t>
            </a:r>
            <a:r>
              <a:rPr lang="en-US" sz="7200" dirty="0" err="1" smtClean="0">
                <a:solidFill>
                  <a:srgbClr val="C00000"/>
                </a:solidFill>
                <a:latin typeface="+mn-lt"/>
              </a:rPr>
              <a:t>topshiriq</a:t>
            </a:r>
            <a:endParaRPr lang="ru-RU" sz="7200" dirty="0">
              <a:solidFill>
                <a:srgbClr val="C00000"/>
              </a:solidFill>
              <a:latin typeface="+mn-lt"/>
            </a:endParaRPr>
          </a:p>
        </p:txBody>
      </p:sp>
    </p:spTree>
    <p:extLst>
      <p:ext uri="{BB962C8B-B14F-4D97-AF65-F5344CB8AC3E}">
        <p14:creationId xmlns:p14="http://schemas.microsoft.com/office/powerpoint/2010/main" val="32303166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 y="-87087"/>
            <a:ext cx="12217535" cy="6945087"/>
          </a:xfrm>
          <a:prstGeom prst="rect">
            <a:avLst/>
          </a:prstGeom>
        </p:spPr>
      </p:pic>
    </p:spTree>
    <p:extLst>
      <p:ext uri="{BB962C8B-B14F-4D97-AF65-F5344CB8AC3E}">
        <p14:creationId xmlns:p14="http://schemas.microsoft.com/office/powerpoint/2010/main" val="24747426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Winter Christmas Day Background For PowerPoint - Christmas PPT Templa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6201"/>
            <a:ext cx="12192001" cy="6934201"/>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941612" y="106063"/>
            <a:ext cx="10706101" cy="5755422"/>
          </a:xfrm>
          <a:prstGeom prst="rect">
            <a:avLst/>
          </a:prstGeom>
        </p:spPr>
        <p:txBody>
          <a:bodyPr wrap="square">
            <a:spAutoFit/>
          </a:bodyPr>
          <a:lstStyle/>
          <a:p>
            <a:r>
              <a:rPr lang="en-US" sz="3600" b="1" i="0" dirty="0" smtClean="0">
                <a:solidFill>
                  <a:srgbClr val="C00000"/>
                </a:solidFill>
                <a:effectLst/>
              </a:rPr>
              <a:t>1 </a:t>
            </a:r>
            <a:r>
              <a:rPr lang="en-US" sz="3600" b="1" i="0" dirty="0" err="1" smtClean="0">
                <a:solidFill>
                  <a:srgbClr val="C00000"/>
                </a:solidFill>
                <a:effectLst/>
              </a:rPr>
              <a:t>Uyingizda</a:t>
            </a:r>
            <a:r>
              <a:rPr lang="en-US" sz="3600" b="1" i="0" dirty="0" smtClean="0">
                <a:solidFill>
                  <a:srgbClr val="C00000"/>
                </a:solidFill>
                <a:effectLst/>
              </a:rPr>
              <a:t> </a:t>
            </a:r>
            <a:r>
              <a:rPr lang="en-US" sz="3600" b="1" i="0" dirty="0" err="1" smtClean="0">
                <a:solidFill>
                  <a:srgbClr val="C00000"/>
                </a:solidFill>
                <a:effectLst/>
              </a:rPr>
              <a:t>kitob</a:t>
            </a:r>
            <a:r>
              <a:rPr lang="en-US" sz="3600" b="1" i="0" dirty="0" smtClean="0">
                <a:solidFill>
                  <a:srgbClr val="C00000"/>
                </a:solidFill>
                <a:effectLst/>
              </a:rPr>
              <a:t> </a:t>
            </a:r>
            <a:r>
              <a:rPr lang="en-US" sz="3600" b="1" i="0" dirty="0" err="1" smtClean="0">
                <a:solidFill>
                  <a:srgbClr val="C00000"/>
                </a:solidFill>
                <a:effectLst/>
              </a:rPr>
              <a:t>javoni</a:t>
            </a:r>
            <a:r>
              <a:rPr lang="en-US" sz="3600" b="1" i="0" dirty="0" smtClean="0">
                <a:solidFill>
                  <a:srgbClr val="C00000"/>
                </a:solidFill>
                <a:effectLst/>
              </a:rPr>
              <a:t> </a:t>
            </a:r>
            <a:r>
              <a:rPr lang="en-US" sz="3600" b="1" i="0" dirty="0" err="1" smtClean="0">
                <a:solidFill>
                  <a:srgbClr val="C00000"/>
                </a:solidFill>
                <a:effectLst/>
              </a:rPr>
              <a:t>bormi</a:t>
            </a:r>
            <a:r>
              <a:rPr lang="en-US" sz="3600" b="1" i="0" dirty="0" smtClean="0">
                <a:solidFill>
                  <a:srgbClr val="C00000"/>
                </a:solidFill>
                <a:effectLst/>
              </a:rPr>
              <a:t>?</a:t>
            </a:r>
            <a:br>
              <a:rPr lang="en-US" sz="3600" b="1" i="0" dirty="0" smtClean="0">
                <a:solidFill>
                  <a:srgbClr val="C00000"/>
                </a:solidFill>
                <a:effectLst/>
              </a:rPr>
            </a:br>
            <a:r>
              <a:rPr lang="en-US" sz="3600" b="1" i="0" dirty="0" smtClean="0">
                <a:solidFill>
                  <a:srgbClr val="C00000"/>
                </a:solidFill>
                <a:effectLst/>
              </a:rPr>
              <a:t>2 </a:t>
            </a:r>
            <a:r>
              <a:rPr lang="en-US" sz="3600" b="1" i="0" dirty="0" err="1" smtClean="0">
                <a:solidFill>
                  <a:srgbClr val="C00000"/>
                </a:solidFill>
                <a:effectLst/>
              </a:rPr>
              <a:t>Qayerda</a:t>
            </a:r>
            <a:r>
              <a:rPr lang="en-US" sz="3600" b="1" i="0" dirty="0" smtClean="0">
                <a:solidFill>
                  <a:srgbClr val="C00000"/>
                </a:solidFill>
                <a:effectLst/>
              </a:rPr>
              <a:t> </a:t>
            </a:r>
            <a:r>
              <a:rPr lang="en-US" sz="3600" b="1" i="0" dirty="0" err="1" smtClean="0">
                <a:solidFill>
                  <a:srgbClr val="C00000"/>
                </a:solidFill>
                <a:effectLst/>
              </a:rPr>
              <a:t>o‘tirib</a:t>
            </a:r>
            <a:r>
              <a:rPr lang="en-US" sz="3600" b="1" i="0" dirty="0" smtClean="0">
                <a:solidFill>
                  <a:srgbClr val="C00000"/>
                </a:solidFill>
                <a:effectLst/>
              </a:rPr>
              <a:t> </a:t>
            </a:r>
            <a:r>
              <a:rPr lang="en-US" sz="3600" b="1" i="0" dirty="0" err="1" smtClean="0">
                <a:solidFill>
                  <a:srgbClr val="C00000"/>
                </a:solidFill>
                <a:effectLst/>
              </a:rPr>
              <a:t>kitob</a:t>
            </a:r>
            <a:r>
              <a:rPr lang="en-US" sz="3600" b="1" i="0" dirty="0" smtClean="0">
                <a:solidFill>
                  <a:srgbClr val="C00000"/>
                </a:solidFill>
                <a:effectLst/>
              </a:rPr>
              <a:t> </a:t>
            </a:r>
            <a:r>
              <a:rPr lang="en-US" sz="3600" b="1" i="0" dirty="0" err="1" smtClean="0">
                <a:solidFill>
                  <a:srgbClr val="C00000"/>
                </a:solidFill>
                <a:effectLst/>
              </a:rPr>
              <a:t>o‘qiysiz</a:t>
            </a:r>
            <a:r>
              <a:rPr lang="en-US" sz="3600" b="1" i="0" dirty="0" smtClean="0">
                <a:solidFill>
                  <a:srgbClr val="C00000"/>
                </a:solidFill>
                <a:effectLst/>
              </a:rPr>
              <a:t>? </a:t>
            </a:r>
            <a:r>
              <a:rPr lang="en-US" sz="3600" b="1" i="0" dirty="0" err="1" smtClean="0">
                <a:solidFill>
                  <a:srgbClr val="C00000"/>
                </a:solidFill>
                <a:effectLst/>
              </a:rPr>
              <a:t>Uyingizda</a:t>
            </a:r>
            <a:r>
              <a:rPr lang="en-US" sz="3600" b="1" i="0" dirty="0" smtClean="0">
                <a:solidFill>
                  <a:srgbClr val="C00000"/>
                </a:solidFill>
                <a:effectLst/>
              </a:rPr>
              <a:t> </a:t>
            </a:r>
            <a:r>
              <a:rPr lang="en-US" sz="3600" b="1" i="0" dirty="0" err="1" smtClean="0">
                <a:solidFill>
                  <a:srgbClr val="C00000"/>
                </a:solidFill>
                <a:effectLst/>
              </a:rPr>
              <a:t>siz</a:t>
            </a:r>
            <a:r>
              <a:rPr lang="en-US" sz="3600" b="1" i="0" dirty="0" smtClean="0">
                <a:solidFill>
                  <a:srgbClr val="C00000"/>
                </a:solidFill>
                <a:effectLst/>
              </a:rPr>
              <a:t/>
            </a:r>
            <a:br>
              <a:rPr lang="en-US" sz="3600" b="1" i="0" dirty="0" smtClean="0">
                <a:solidFill>
                  <a:srgbClr val="C00000"/>
                </a:solidFill>
                <a:effectLst/>
              </a:rPr>
            </a:br>
            <a:r>
              <a:rPr lang="en-US" sz="3600" b="1" i="0" dirty="0" err="1" smtClean="0">
                <a:solidFill>
                  <a:srgbClr val="C00000"/>
                </a:solidFill>
                <a:effectLst/>
              </a:rPr>
              <a:t>kitob</a:t>
            </a:r>
            <a:r>
              <a:rPr lang="en-US" sz="3600" b="1" i="0" dirty="0" smtClean="0">
                <a:solidFill>
                  <a:srgbClr val="C00000"/>
                </a:solidFill>
                <a:effectLst/>
              </a:rPr>
              <a:t> </a:t>
            </a:r>
            <a:r>
              <a:rPr lang="en-US" sz="3600" b="1" i="0" dirty="0" err="1" smtClean="0">
                <a:solidFill>
                  <a:srgbClr val="C00000"/>
                </a:solidFill>
                <a:effectLst/>
              </a:rPr>
              <a:t>o‘qishni</a:t>
            </a:r>
            <a:r>
              <a:rPr lang="en-US" sz="3600" b="1" i="0" dirty="0" smtClean="0">
                <a:solidFill>
                  <a:srgbClr val="C00000"/>
                </a:solidFill>
                <a:effectLst/>
              </a:rPr>
              <a:t> </a:t>
            </a:r>
            <a:r>
              <a:rPr lang="en-US" sz="3600" b="1" i="0" dirty="0" err="1" smtClean="0">
                <a:solidFill>
                  <a:srgbClr val="C00000"/>
                </a:solidFill>
                <a:effectLst/>
              </a:rPr>
              <a:t>yaxshi</a:t>
            </a:r>
            <a:r>
              <a:rPr lang="en-US" sz="3600" b="1" i="0" dirty="0" smtClean="0">
                <a:solidFill>
                  <a:srgbClr val="C00000"/>
                </a:solidFill>
                <a:effectLst/>
              </a:rPr>
              <a:t> </a:t>
            </a:r>
            <a:r>
              <a:rPr lang="en-US" sz="3600" b="1" i="0" dirty="0" err="1" smtClean="0">
                <a:solidFill>
                  <a:srgbClr val="C00000"/>
                </a:solidFill>
                <a:effectLst/>
              </a:rPr>
              <a:t>ko‘radigan</a:t>
            </a:r>
            <a:r>
              <a:rPr lang="en-US" sz="3600" b="1" i="0" dirty="0" smtClean="0">
                <a:solidFill>
                  <a:srgbClr val="C00000"/>
                </a:solidFill>
                <a:effectLst/>
              </a:rPr>
              <a:t> joy </a:t>
            </a:r>
            <a:r>
              <a:rPr lang="en-US" sz="3600" b="1" i="0" dirty="0" err="1" smtClean="0">
                <a:solidFill>
                  <a:srgbClr val="C00000"/>
                </a:solidFill>
                <a:effectLst/>
              </a:rPr>
              <a:t>bormi</a:t>
            </a:r>
            <a:r>
              <a:rPr lang="en-US" sz="3600" b="1" i="0" dirty="0" smtClean="0">
                <a:solidFill>
                  <a:srgbClr val="C00000"/>
                </a:solidFill>
                <a:effectLst/>
              </a:rPr>
              <a:t>?</a:t>
            </a:r>
            <a:br>
              <a:rPr lang="en-US" sz="3600" b="1" i="0" dirty="0" smtClean="0">
                <a:solidFill>
                  <a:srgbClr val="C00000"/>
                </a:solidFill>
                <a:effectLst/>
              </a:rPr>
            </a:br>
            <a:r>
              <a:rPr lang="en-US" sz="3600" b="1" i="0" dirty="0" smtClean="0">
                <a:solidFill>
                  <a:srgbClr val="C00000"/>
                </a:solidFill>
                <a:effectLst/>
              </a:rPr>
              <a:t>3 </a:t>
            </a:r>
            <a:r>
              <a:rPr lang="en-US" sz="3600" b="1" i="0" dirty="0" err="1" smtClean="0">
                <a:solidFill>
                  <a:srgbClr val="C00000"/>
                </a:solidFill>
                <a:effectLst/>
              </a:rPr>
              <a:t>Rasmdagi</a:t>
            </a:r>
            <a:r>
              <a:rPr lang="en-US" sz="3600" b="1" i="0" dirty="0" smtClean="0">
                <a:solidFill>
                  <a:srgbClr val="C00000"/>
                </a:solidFill>
                <a:effectLst/>
              </a:rPr>
              <a:t> </a:t>
            </a:r>
            <a:r>
              <a:rPr lang="en-US" sz="3600" b="1" i="0" dirty="0" err="1" smtClean="0">
                <a:solidFill>
                  <a:srgbClr val="C00000"/>
                </a:solidFill>
                <a:effectLst/>
              </a:rPr>
              <a:t>shaxsiy</a:t>
            </a:r>
            <a:r>
              <a:rPr lang="en-US" sz="3600" b="1" i="0" dirty="0" smtClean="0">
                <a:solidFill>
                  <a:srgbClr val="C00000"/>
                </a:solidFill>
                <a:effectLst/>
              </a:rPr>
              <a:t> </a:t>
            </a:r>
            <a:r>
              <a:rPr lang="en-US" sz="3600" b="1" i="0" dirty="0" err="1" smtClean="0">
                <a:solidFill>
                  <a:srgbClr val="C00000"/>
                </a:solidFill>
                <a:effectLst/>
              </a:rPr>
              <a:t>kutubxonalardan</a:t>
            </a:r>
            <a:r>
              <a:rPr lang="en-US" sz="3600" b="1" i="0" dirty="0" smtClean="0">
                <a:solidFill>
                  <a:srgbClr val="C00000"/>
                </a:solidFill>
                <a:effectLst/>
              </a:rPr>
              <a:t> </a:t>
            </a:r>
            <a:r>
              <a:rPr lang="en-US" sz="3600" b="1" i="0" dirty="0" err="1" smtClean="0">
                <a:solidFill>
                  <a:srgbClr val="C00000"/>
                </a:solidFill>
                <a:effectLst/>
              </a:rPr>
              <a:t>qaysi</a:t>
            </a:r>
            <a:r>
              <a:rPr lang="en-US" sz="3600" b="1" i="0" dirty="0" smtClean="0">
                <a:solidFill>
                  <a:srgbClr val="C00000"/>
                </a:solidFill>
                <a:effectLst/>
              </a:rPr>
              <a:t> </a:t>
            </a:r>
            <a:r>
              <a:rPr lang="en-US" sz="3600" b="1" i="0" dirty="0" err="1" smtClean="0">
                <a:solidFill>
                  <a:srgbClr val="C00000"/>
                </a:solidFill>
                <a:effectLst/>
              </a:rPr>
              <a:t>biri</a:t>
            </a:r>
            <a:r>
              <a:rPr lang="en-US" sz="3600" b="1" i="0" dirty="0" smtClean="0">
                <a:solidFill>
                  <a:srgbClr val="C00000"/>
                </a:solidFill>
                <a:effectLst/>
              </a:rPr>
              <a:t> </a:t>
            </a:r>
            <a:r>
              <a:rPr lang="en-US" sz="3600" b="1" i="0" dirty="0" err="1" smtClean="0">
                <a:solidFill>
                  <a:srgbClr val="C00000"/>
                </a:solidFill>
                <a:effectLst/>
              </a:rPr>
              <a:t>sizga</a:t>
            </a:r>
            <a:r>
              <a:rPr lang="en-US" sz="3600" b="1" i="0" dirty="0" smtClean="0">
                <a:solidFill>
                  <a:srgbClr val="C00000"/>
                </a:solidFill>
                <a:effectLst/>
              </a:rPr>
              <a:t/>
            </a:r>
            <a:br>
              <a:rPr lang="en-US" sz="3600" b="1" i="0" dirty="0" smtClean="0">
                <a:solidFill>
                  <a:srgbClr val="C00000"/>
                </a:solidFill>
                <a:effectLst/>
              </a:rPr>
            </a:br>
            <a:r>
              <a:rPr lang="en-US" sz="3600" b="1" i="0" dirty="0" err="1" smtClean="0">
                <a:solidFill>
                  <a:srgbClr val="C00000"/>
                </a:solidFill>
                <a:effectLst/>
              </a:rPr>
              <a:t>ko‘proq</a:t>
            </a:r>
            <a:r>
              <a:rPr lang="en-US" sz="3600" b="1" i="0" dirty="0" smtClean="0">
                <a:solidFill>
                  <a:srgbClr val="C00000"/>
                </a:solidFill>
                <a:effectLst/>
              </a:rPr>
              <a:t> </a:t>
            </a:r>
            <a:r>
              <a:rPr lang="en-US" sz="3600" b="1" i="0" dirty="0" err="1" smtClean="0">
                <a:solidFill>
                  <a:srgbClr val="C00000"/>
                </a:solidFill>
                <a:effectLst/>
              </a:rPr>
              <a:t>yoqdi</a:t>
            </a:r>
            <a:r>
              <a:rPr lang="en-US" sz="3600" b="1" i="0" dirty="0" smtClean="0">
                <a:solidFill>
                  <a:srgbClr val="C00000"/>
                </a:solidFill>
                <a:effectLst/>
              </a:rPr>
              <a:t>? </a:t>
            </a:r>
            <a:r>
              <a:rPr lang="en-US" sz="3600" b="1" i="0" dirty="0" err="1" smtClean="0">
                <a:solidFill>
                  <a:srgbClr val="C00000"/>
                </a:solidFill>
                <a:effectLst/>
              </a:rPr>
              <a:t>Nima</a:t>
            </a:r>
            <a:r>
              <a:rPr lang="en-US" sz="3600" b="1" i="0" dirty="0" smtClean="0">
                <a:solidFill>
                  <a:srgbClr val="C00000"/>
                </a:solidFill>
                <a:effectLst/>
              </a:rPr>
              <a:t> </a:t>
            </a:r>
            <a:r>
              <a:rPr lang="en-US" sz="3600" b="1" i="0" dirty="0" err="1" smtClean="0">
                <a:solidFill>
                  <a:srgbClr val="C00000"/>
                </a:solidFill>
                <a:effectLst/>
              </a:rPr>
              <a:t>uchun</a:t>
            </a:r>
            <a:r>
              <a:rPr lang="en-US" sz="3600" b="1" i="0" dirty="0" smtClean="0">
                <a:solidFill>
                  <a:srgbClr val="C00000"/>
                </a:solidFill>
                <a:effectLst/>
              </a:rPr>
              <a:t>?</a:t>
            </a:r>
            <a:br>
              <a:rPr lang="en-US" sz="3600" b="1" i="0" dirty="0" smtClean="0">
                <a:solidFill>
                  <a:srgbClr val="C00000"/>
                </a:solidFill>
                <a:effectLst/>
              </a:rPr>
            </a:br>
            <a:r>
              <a:rPr lang="en-US" sz="3600" b="1" i="0" dirty="0" smtClean="0">
                <a:solidFill>
                  <a:srgbClr val="C00000"/>
                </a:solidFill>
                <a:effectLst/>
              </a:rPr>
              <a:t>4 </a:t>
            </a:r>
            <a:r>
              <a:rPr lang="en-US" sz="3600" b="1" i="0" dirty="0" err="1" smtClean="0">
                <a:solidFill>
                  <a:srgbClr val="C00000"/>
                </a:solidFill>
                <a:effectLst/>
              </a:rPr>
              <a:t>Imkoniyatingiz</a:t>
            </a:r>
            <a:r>
              <a:rPr lang="en-US" sz="3600" b="1" i="0" dirty="0" smtClean="0">
                <a:solidFill>
                  <a:srgbClr val="C00000"/>
                </a:solidFill>
                <a:effectLst/>
              </a:rPr>
              <a:t> </a:t>
            </a:r>
            <a:r>
              <a:rPr lang="en-US" sz="3600" b="1" i="0" dirty="0" err="1" smtClean="0">
                <a:solidFill>
                  <a:srgbClr val="C00000"/>
                </a:solidFill>
                <a:effectLst/>
              </a:rPr>
              <a:t>bo‘lganida</a:t>
            </a:r>
            <a:r>
              <a:rPr lang="en-US" sz="3600" b="1" i="0" dirty="0" smtClean="0">
                <a:solidFill>
                  <a:srgbClr val="C00000"/>
                </a:solidFill>
                <a:effectLst/>
              </a:rPr>
              <a:t>, </a:t>
            </a:r>
            <a:r>
              <a:rPr lang="en-US" sz="3600" b="1" i="0" dirty="0" err="1" smtClean="0">
                <a:solidFill>
                  <a:srgbClr val="C00000"/>
                </a:solidFill>
                <a:effectLst/>
              </a:rPr>
              <a:t>shaxsiy</a:t>
            </a:r>
            <a:r>
              <a:rPr lang="en-US" sz="3600" b="1" i="0" dirty="0" smtClean="0">
                <a:solidFill>
                  <a:srgbClr val="C00000"/>
                </a:solidFill>
                <a:effectLst/>
              </a:rPr>
              <a:t> </a:t>
            </a:r>
            <a:r>
              <a:rPr lang="en-US" sz="3600" b="1" i="0" dirty="0" err="1" smtClean="0">
                <a:solidFill>
                  <a:srgbClr val="C00000"/>
                </a:solidFill>
                <a:effectLst/>
              </a:rPr>
              <a:t>kutubxonangiz</a:t>
            </a:r>
            <a:r>
              <a:rPr lang="en-US" sz="3600" b="1" i="0" dirty="0" smtClean="0">
                <a:solidFill>
                  <a:srgbClr val="C00000"/>
                </a:solidFill>
                <a:effectLst/>
              </a:rPr>
              <a:t/>
            </a:r>
            <a:br>
              <a:rPr lang="en-US" sz="3600" b="1" i="0" dirty="0" smtClean="0">
                <a:solidFill>
                  <a:srgbClr val="C00000"/>
                </a:solidFill>
                <a:effectLst/>
              </a:rPr>
            </a:br>
            <a:r>
              <a:rPr lang="en-US" sz="3600" b="1" i="0" dirty="0" err="1" smtClean="0">
                <a:solidFill>
                  <a:srgbClr val="C00000"/>
                </a:solidFill>
                <a:effectLst/>
              </a:rPr>
              <a:t>qanday</a:t>
            </a:r>
            <a:r>
              <a:rPr lang="en-US" sz="3600" b="1" i="0" dirty="0" smtClean="0">
                <a:solidFill>
                  <a:srgbClr val="C00000"/>
                </a:solidFill>
                <a:effectLst/>
              </a:rPr>
              <a:t> </a:t>
            </a:r>
            <a:r>
              <a:rPr lang="en-US" sz="3600" b="1" i="0" dirty="0" err="1" smtClean="0">
                <a:solidFill>
                  <a:srgbClr val="C00000"/>
                </a:solidFill>
                <a:effectLst/>
              </a:rPr>
              <a:t>qulayliklar</a:t>
            </a:r>
            <a:r>
              <a:rPr lang="en-US" sz="3600" b="1" i="0" dirty="0" smtClean="0">
                <a:solidFill>
                  <a:srgbClr val="C00000"/>
                </a:solidFill>
                <a:effectLst/>
              </a:rPr>
              <a:t> </a:t>
            </a:r>
            <a:r>
              <a:rPr lang="en-US" sz="3600" b="1" i="0" dirty="0" err="1" smtClean="0">
                <a:solidFill>
                  <a:srgbClr val="C00000"/>
                </a:solidFill>
                <a:effectLst/>
              </a:rPr>
              <a:t>yaratar</a:t>
            </a:r>
            <a:r>
              <a:rPr lang="en-US" sz="3600" b="1" i="0" dirty="0" smtClean="0">
                <a:solidFill>
                  <a:srgbClr val="C00000"/>
                </a:solidFill>
                <a:effectLst/>
              </a:rPr>
              <a:t> </a:t>
            </a:r>
            <a:r>
              <a:rPr lang="en-US" sz="3600" b="1" i="0" dirty="0" err="1" smtClean="0">
                <a:solidFill>
                  <a:srgbClr val="C00000"/>
                </a:solidFill>
                <a:effectLst/>
              </a:rPr>
              <a:t>edingiz</a:t>
            </a:r>
            <a:r>
              <a:rPr lang="en-US" sz="3600" b="1" i="0" dirty="0" smtClean="0">
                <a:solidFill>
                  <a:srgbClr val="C00000"/>
                </a:solidFill>
                <a:effectLst/>
              </a:rPr>
              <a:t>?</a:t>
            </a:r>
            <a:br>
              <a:rPr lang="en-US" sz="3600" b="1" i="0" dirty="0" smtClean="0">
                <a:solidFill>
                  <a:srgbClr val="C00000"/>
                </a:solidFill>
                <a:effectLst/>
              </a:rPr>
            </a:br>
            <a:r>
              <a:rPr lang="en-US" sz="3600" b="1" i="0" dirty="0" smtClean="0">
                <a:solidFill>
                  <a:srgbClr val="C00000"/>
                </a:solidFill>
                <a:effectLst/>
              </a:rPr>
              <a:t>5 </a:t>
            </a:r>
            <a:r>
              <a:rPr lang="en-US" sz="3600" b="1" i="0" dirty="0" err="1" smtClean="0">
                <a:solidFill>
                  <a:srgbClr val="C00000"/>
                </a:solidFill>
                <a:effectLst/>
              </a:rPr>
              <a:t>Shaxsiy</a:t>
            </a:r>
            <a:r>
              <a:rPr lang="en-US" sz="3600" b="1" i="0" dirty="0" smtClean="0">
                <a:solidFill>
                  <a:srgbClr val="C00000"/>
                </a:solidFill>
                <a:effectLst/>
              </a:rPr>
              <a:t> </a:t>
            </a:r>
            <a:r>
              <a:rPr lang="en-US" sz="3600" b="1" i="0" dirty="0" err="1" smtClean="0">
                <a:solidFill>
                  <a:srgbClr val="C00000"/>
                </a:solidFill>
                <a:effectLst/>
              </a:rPr>
              <a:t>kutubxonaning</a:t>
            </a:r>
            <a:r>
              <a:rPr lang="en-US" sz="3600" b="1" i="0" dirty="0" smtClean="0">
                <a:solidFill>
                  <a:srgbClr val="C00000"/>
                </a:solidFill>
                <a:effectLst/>
              </a:rPr>
              <a:t> </a:t>
            </a:r>
            <a:r>
              <a:rPr lang="en-US" sz="3600" b="1" i="0" dirty="0" err="1" smtClean="0">
                <a:solidFill>
                  <a:srgbClr val="C00000"/>
                </a:solidFill>
                <a:effectLst/>
              </a:rPr>
              <a:t>jamoat</a:t>
            </a:r>
            <a:r>
              <a:rPr lang="en-US" sz="3600" b="1" i="0" dirty="0" smtClean="0">
                <a:solidFill>
                  <a:srgbClr val="C00000"/>
                </a:solidFill>
                <a:effectLst/>
              </a:rPr>
              <a:t> </a:t>
            </a:r>
            <a:r>
              <a:rPr lang="en-US" sz="3600" b="1" i="0" dirty="0" err="1" smtClean="0">
                <a:solidFill>
                  <a:srgbClr val="C00000"/>
                </a:solidFill>
                <a:effectLst/>
              </a:rPr>
              <a:t>kutubxonasidan</a:t>
            </a:r>
            <a:r>
              <a:rPr lang="en-US" sz="3600" b="1" i="0" dirty="0" smtClean="0">
                <a:solidFill>
                  <a:srgbClr val="C00000"/>
                </a:solidFill>
                <a:effectLst/>
              </a:rPr>
              <a:t/>
            </a:r>
            <a:br>
              <a:rPr lang="en-US" sz="3600" b="1" i="0" dirty="0" smtClean="0">
                <a:solidFill>
                  <a:srgbClr val="C00000"/>
                </a:solidFill>
                <a:effectLst/>
              </a:rPr>
            </a:br>
            <a:r>
              <a:rPr lang="en-US" sz="3600" b="1" i="0" dirty="0" err="1" smtClean="0">
                <a:solidFill>
                  <a:srgbClr val="C00000"/>
                </a:solidFill>
                <a:effectLst/>
              </a:rPr>
              <a:t>nima</a:t>
            </a:r>
            <a:r>
              <a:rPr lang="en-US" sz="3600" b="1" i="0" dirty="0" smtClean="0">
                <a:solidFill>
                  <a:srgbClr val="C00000"/>
                </a:solidFill>
                <a:effectLst/>
              </a:rPr>
              <a:t> </a:t>
            </a:r>
            <a:r>
              <a:rPr lang="en-US" sz="3600" b="1" i="0" dirty="0" err="1" smtClean="0">
                <a:solidFill>
                  <a:srgbClr val="C00000"/>
                </a:solidFill>
                <a:effectLst/>
              </a:rPr>
              <a:t>farqi</a:t>
            </a:r>
            <a:r>
              <a:rPr lang="en-US" sz="3600" b="1" i="0" dirty="0" smtClean="0">
                <a:solidFill>
                  <a:srgbClr val="C00000"/>
                </a:solidFill>
                <a:effectLst/>
              </a:rPr>
              <a:t> </a:t>
            </a:r>
            <a:r>
              <a:rPr lang="en-US" sz="3600" b="1" i="0" dirty="0" err="1" smtClean="0">
                <a:solidFill>
                  <a:srgbClr val="C00000"/>
                </a:solidFill>
                <a:effectLst/>
              </a:rPr>
              <a:t>bor</a:t>
            </a:r>
            <a:r>
              <a:rPr lang="en-US" sz="3600" b="1" i="0" dirty="0" smtClean="0">
                <a:solidFill>
                  <a:srgbClr val="C00000"/>
                </a:solidFill>
                <a:effectLst/>
              </a:rPr>
              <a:t>?</a:t>
            </a:r>
            <a:r>
              <a:rPr lang="en-US" sz="3600" i="0" dirty="0" smtClean="0">
                <a:solidFill>
                  <a:srgbClr val="C00000"/>
                </a:solidFill>
                <a:effectLst/>
              </a:rPr>
              <a:t/>
            </a:r>
            <a:br>
              <a:rPr lang="en-US" sz="3600" i="0" dirty="0" smtClean="0">
                <a:solidFill>
                  <a:srgbClr val="C00000"/>
                </a:solidFill>
                <a:effectLst/>
              </a:rPr>
            </a:br>
            <a:endParaRPr lang="ru-RU" sz="4400" dirty="0">
              <a:solidFill>
                <a:srgbClr val="C00000"/>
              </a:solidFill>
            </a:endParaRPr>
          </a:p>
        </p:txBody>
      </p:sp>
    </p:spTree>
    <p:extLst>
      <p:ext uri="{BB962C8B-B14F-4D97-AF65-F5344CB8AC3E}">
        <p14:creationId xmlns:p14="http://schemas.microsoft.com/office/powerpoint/2010/main" val="294267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1,069,311 Winter Illustrations &amp;amp; Clip Art - i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Скругленный прямоугольник 4"/>
          <p:cNvSpPr/>
          <p:nvPr/>
        </p:nvSpPr>
        <p:spPr>
          <a:xfrm>
            <a:off x="1274617" y="558800"/>
            <a:ext cx="9864437" cy="42810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i="1" noProof="0" dirty="0" smtClean="0">
                <a:solidFill>
                  <a:srgbClr val="FF0000"/>
                </a:solidFill>
                <a:cs typeface="Times New Roman" panose="02020603050405020304" pitchFamily="18" charset="0"/>
              </a:rPr>
              <a:t>E’</a:t>
            </a:r>
            <a:r>
              <a:rPr kumimoji="0" lang="uz-Latn-UZ" sz="8000" b="1" i="1" u="none" strike="noStrike" kern="1200" cap="none" spc="0" normalizeH="0" baseline="0" noProof="0" dirty="0" smtClean="0">
                <a:ln>
                  <a:noFill/>
                </a:ln>
                <a:solidFill>
                  <a:srgbClr val="FF0000"/>
                </a:solidFill>
                <a:effectLst/>
                <a:uLnTx/>
                <a:uFillTx/>
                <a:cs typeface="Times New Roman" panose="02020603050405020304" pitchFamily="18" charset="0"/>
              </a:rPr>
              <a:t>TIBORINGIZ </a:t>
            </a:r>
            <a:r>
              <a:rPr kumimoji="0" lang="uz-Latn-UZ" sz="8000" b="1" i="1" u="none" strike="noStrike" kern="1200" cap="none" spc="0" normalizeH="0" baseline="0" noProof="0" dirty="0">
                <a:ln>
                  <a:noFill/>
                </a:ln>
                <a:solidFill>
                  <a:srgbClr val="FF0000"/>
                </a:solidFill>
                <a:effectLst/>
                <a:uLnTx/>
                <a:uFillTx/>
                <a:cs typeface="Times New Roman" panose="02020603050405020304" pitchFamily="18" charset="0"/>
              </a:rPr>
              <a:t>UCHUN RAHMAT!</a:t>
            </a:r>
            <a:endParaRPr kumimoji="0" lang="ru-RU" sz="8000" b="1" i="1" u="none" strike="noStrike" kern="1200" cap="none" spc="0" normalizeH="0" baseline="0" noProof="0" dirty="0">
              <a:ln>
                <a:noFill/>
              </a:ln>
              <a:solidFill>
                <a:srgbClr val="FF0000"/>
              </a:solidFill>
              <a:effectLst/>
              <a:uLnTx/>
              <a:uFillTx/>
              <a:cs typeface="Times New Roman" panose="02020603050405020304" pitchFamily="18" charset="0"/>
            </a:endParaRPr>
          </a:p>
        </p:txBody>
      </p:sp>
    </p:spTree>
    <p:extLst>
      <p:ext uri="{BB962C8B-B14F-4D97-AF65-F5344CB8AC3E}">
        <p14:creationId xmlns:p14="http://schemas.microsoft.com/office/powerpoint/2010/main" val="788133980"/>
      </p:ext>
    </p:extLst>
  </p:cSld>
  <p:clrMapOvr>
    <a:masterClrMapping/>
  </p:clrMapOvr>
  <p:transition spd="slow">
    <p:comb/>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descr="https://phonoteka.org/uploads/posts/2021-05/1621417990_26-phonoteka_org-p-fon-dlya-prezentatsii-goluboe-nebo-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4">
            <a:extLst>
              <a:ext uri="{BEBA8EAE-BF5A-486C-A8C5-ECC9F3942E4B}">
                <a14:imgProps xmlns:a14="http://schemas.microsoft.com/office/drawing/2010/main">
                  <a14:imgLayer r:embed="rId5">
                    <a14:imgEffect>
                      <a14:backgroundRemoval t="5839" b="97080" l="1971" r="96978"/>
                    </a14:imgEffect>
                  </a14:imgLayer>
                </a14:imgProps>
              </a:ext>
            </a:extLst>
          </a:blip>
          <a:stretch>
            <a:fillRect/>
          </a:stretch>
        </p:blipFill>
        <p:spPr>
          <a:xfrm>
            <a:off x="2057400" y="1311843"/>
            <a:ext cx="8927577" cy="1139598"/>
          </a:xfrm>
          <a:prstGeom prst="rect">
            <a:avLst/>
          </a:prstGeom>
        </p:spPr>
      </p:pic>
      <p:sp>
        <p:nvSpPr>
          <p:cNvPr id="5" name="Прямоугольник 4"/>
          <p:cNvSpPr/>
          <p:nvPr/>
        </p:nvSpPr>
        <p:spPr>
          <a:xfrm>
            <a:off x="696686" y="365125"/>
            <a:ext cx="3569227" cy="1325563"/>
          </a:xfrm>
          <a:prstGeom prst="rect">
            <a:avLst/>
          </a:prstGeom>
        </p:spPr>
        <p:txBody>
          <a:bodyPr wrap="square">
            <a:spAutoFit/>
          </a:bodyPr>
          <a:lstStyle/>
          <a:p>
            <a:pPr algn="ctr"/>
            <a:r>
              <a:rPr lang="uz-Latn-UZ" sz="8000" b="1" dirty="0" smtClean="0">
                <a:solidFill>
                  <a:srgbClr val="C00000"/>
                </a:solidFill>
                <a:latin typeface="Times New Roman" panose="02020603050405020304" pitchFamily="18" charset="0"/>
                <a:cs typeface="Times New Roman" panose="02020603050405020304" pitchFamily="18" charset="0"/>
              </a:rPr>
              <a:t>Mavzu:</a:t>
            </a:r>
            <a:endParaRPr lang="uz-Latn-UZ" sz="8000" b="1" dirty="0">
              <a:solidFill>
                <a:srgbClr val="C00000"/>
              </a:solidFill>
              <a:latin typeface="Times New Roman" panose="02020603050405020304" pitchFamily="18" charset="0"/>
              <a:cs typeface="Times New Roman" panose="02020603050405020304" pitchFamily="18" charset="0"/>
            </a:endParaRPr>
          </a:p>
        </p:txBody>
      </p:sp>
      <p:sp>
        <p:nvSpPr>
          <p:cNvPr id="8" name="AutoShape 2" descr="Six Essential Features for your Home Library - Daily Dream Decor"/>
          <p:cNvSpPr>
            <a:spLocks noChangeAspect="1" noChangeArrowheads="1"/>
          </p:cNvSpPr>
          <p:nvPr/>
        </p:nvSpPr>
        <p:spPr bwMode="auto">
          <a:xfrm>
            <a:off x="155575" y="-5737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3316" name="Picture 4" descr="Fitted Home Library Furniture &amp;amp; Shelving | Built in Solutions"/>
          <p:cNvPicPr>
            <a:picLocks noChangeAspect="1" noChangeArrowheads="1"/>
          </p:cNvPicPr>
          <p:nvPr/>
        </p:nvPicPr>
        <p:blipFill rotWithShape="1">
          <a:blip r:embed="rId6">
            <a:extLst>
              <a:ext uri="{28A0092B-C50C-407E-A947-70E740481C1C}">
                <a14:useLocalDpi xmlns:a14="http://schemas.microsoft.com/office/drawing/2010/main" val="0"/>
              </a:ext>
            </a:extLst>
          </a:blip>
          <a:srcRect l="4081" t="8381" r="11005" b="495"/>
          <a:stretch/>
        </p:blipFill>
        <p:spPr bwMode="auto">
          <a:xfrm>
            <a:off x="3614058" y="2522322"/>
            <a:ext cx="4963884" cy="3995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336421"/>
      </p:ext>
    </p:extLst>
  </p:cSld>
  <p:clrMapOvr>
    <a:overrideClrMapping bg1="lt1" tx1="dk1" bg2="lt2" tx2="dk2" accent1="accent1" accent2="accent2" accent3="accent3" accent4="accent4" accent5="accent5" accent6="accent6" hlink="hlink" folHlink="folHlink"/>
  </p:clrMapOvr>
  <p:transition spd="med">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descr="волна Play дети рекламный фон, рекламный фон, пресная, Волна Фоновое  изображение для бесплатной загрузки">
            <a:extLst>
              <a:ext uri="{FF2B5EF4-FFF2-40B4-BE49-F238E27FC236}">
                <a16:creationId xmlns:a16="http://schemas.microsoft.com/office/drawing/2014/main" xmlns="" id="{D9C6C728-A756-4B27-8991-00013EA0D9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4769"/>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979714" y="795448"/>
            <a:ext cx="10787744" cy="4154984"/>
          </a:xfrm>
          <a:prstGeom prst="rect">
            <a:avLst/>
          </a:prstGeom>
        </p:spPr>
        <p:txBody>
          <a:bodyPr wrap="square">
            <a:spAutoFit/>
          </a:bodyPr>
          <a:lstStyle/>
          <a:p>
            <a:pPr algn="ctr"/>
            <a:r>
              <a:rPr lang="en-US" sz="4400" b="1" dirty="0" smtClean="0"/>
              <a:t>  </a:t>
            </a:r>
            <a:r>
              <a:rPr lang="en-US" sz="4400" b="1" dirty="0" err="1" smtClean="0"/>
              <a:t>Kitob</a:t>
            </a:r>
            <a:r>
              <a:rPr lang="en-US" sz="4400" b="1" dirty="0" smtClean="0"/>
              <a:t> </a:t>
            </a:r>
            <a:r>
              <a:rPr lang="en-US" sz="4400" b="1" dirty="0" err="1" smtClean="0"/>
              <a:t>paydo</a:t>
            </a:r>
            <a:r>
              <a:rPr lang="en-US" sz="4400" b="1" dirty="0" smtClean="0"/>
              <a:t> </a:t>
            </a:r>
            <a:r>
              <a:rPr lang="en-US" sz="4400" b="1" dirty="0" err="1" smtClean="0"/>
              <a:t>bo‘lgandan</a:t>
            </a:r>
            <a:r>
              <a:rPr lang="en-US" sz="4400" b="1" dirty="0" smtClean="0"/>
              <a:t> </a:t>
            </a:r>
            <a:r>
              <a:rPr lang="en-US" sz="4400" b="1" dirty="0" err="1" smtClean="0"/>
              <a:t>beri</a:t>
            </a:r>
            <a:r>
              <a:rPr lang="en-US" sz="4400" b="1" dirty="0" smtClean="0"/>
              <a:t> </a:t>
            </a:r>
            <a:r>
              <a:rPr lang="en-US" sz="4400" b="1" dirty="0" err="1" smtClean="0"/>
              <a:t>insonga</a:t>
            </a:r>
            <a:r>
              <a:rPr lang="en-US" sz="4400" b="1" dirty="0" smtClean="0"/>
              <a:t> </a:t>
            </a:r>
            <a:r>
              <a:rPr lang="en-US" sz="4400" b="1" dirty="0" err="1" smtClean="0"/>
              <a:t>sodiq</a:t>
            </a:r>
            <a:r>
              <a:rPr lang="en-US" sz="4400" b="1" dirty="0" smtClean="0"/>
              <a:t> </a:t>
            </a:r>
            <a:r>
              <a:rPr lang="en-US" sz="4400" b="1" dirty="0" err="1" smtClean="0"/>
              <a:t>do‘st</a:t>
            </a:r>
            <a:r>
              <a:rPr lang="en-US" sz="4400" b="1" dirty="0" smtClean="0"/>
              <a:t> </a:t>
            </a:r>
            <a:r>
              <a:rPr lang="en-US" sz="4400" b="1" dirty="0" err="1" smtClean="0"/>
              <a:t>kabi</a:t>
            </a:r>
            <a:r>
              <a:rPr lang="en-US" sz="4400" b="1" dirty="0" smtClean="0"/>
              <a:t> </a:t>
            </a:r>
            <a:r>
              <a:rPr lang="en-US" sz="4400" b="1" dirty="0" err="1" smtClean="0"/>
              <a:t>hamrohlik</a:t>
            </a:r>
            <a:r>
              <a:rPr lang="en-US" sz="4400" b="1" dirty="0" smtClean="0"/>
              <a:t> </a:t>
            </a:r>
            <a:r>
              <a:rPr lang="en-US" sz="4400" b="1" dirty="0" err="1" smtClean="0"/>
              <a:t>qilib</a:t>
            </a:r>
            <a:r>
              <a:rPr lang="en-US" sz="4400" b="1" dirty="0" smtClean="0"/>
              <a:t> </a:t>
            </a:r>
            <a:r>
              <a:rPr lang="en-US" sz="4400" b="1" dirty="0" err="1" smtClean="0"/>
              <a:t>keladi</a:t>
            </a:r>
            <a:r>
              <a:rPr lang="en-US" sz="4400" b="1" dirty="0" smtClean="0"/>
              <a:t>. </a:t>
            </a:r>
            <a:r>
              <a:rPr lang="en-US" sz="4400" b="1" dirty="0" err="1" smtClean="0"/>
              <a:t>Kitob</a:t>
            </a:r>
            <a:r>
              <a:rPr lang="en-US" sz="4400" b="1" dirty="0" smtClean="0"/>
              <a:t> </a:t>
            </a:r>
            <a:r>
              <a:rPr lang="en-US" sz="4400" b="1" dirty="0" err="1" smtClean="0"/>
              <a:t>hamma</a:t>
            </a:r>
            <a:r>
              <a:rPr lang="en-US" sz="4400" b="1" dirty="0" smtClean="0"/>
              <a:t> </a:t>
            </a:r>
            <a:r>
              <a:rPr lang="en-US" sz="4400" b="1" dirty="0" err="1" smtClean="0"/>
              <a:t>davr</a:t>
            </a:r>
            <a:r>
              <a:rPr lang="en-US" sz="4400" b="1" dirty="0" smtClean="0"/>
              <a:t> </a:t>
            </a:r>
            <a:r>
              <a:rPr lang="en-US" sz="4400" b="1" dirty="0" err="1" smtClean="0"/>
              <a:t>va</a:t>
            </a:r>
            <a:r>
              <a:rPr lang="en-US" sz="4400" b="1" dirty="0" smtClean="0"/>
              <a:t> </a:t>
            </a:r>
            <a:r>
              <a:rPr lang="en-US" sz="4400" b="1" dirty="0" err="1" smtClean="0"/>
              <a:t>xalqlarning</a:t>
            </a:r>
            <a:r>
              <a:rPr lang="en-US" sz="4400" b="1" dirty="0" smtClean="0"/>
              <a:t> </a:t>
            </a:r>
            <a:r>
              <a:rPr lang="en-US" sz="4400" b="1" dirty="0" err="1" smtClean="0"/>
              <a:t>eng</a:t>
            </a:r>
            <a:r>
              <a:rPr lang="en-US" sz="4400" b="1" dirty="0" smtClean="0"/>
              <a:t> </a:t>
            </a:r>
            <a:r>
              <a:rPr lang="en-US" sz="4400" b="1" dirty="0" err="1" smtClean="0"/>
              <a:t>ulkan</a:t>
            </a:r>
            <a:r>
              <a:rPr lang="en-US" sz="4400" b="1" dirty="0" smtClean="0"/>
              <a:t> </a:t>
            </a:r>
            <a:r>
              <a:rPr lang="en-US" sz="4400" b="1" dirty="0" err="1" smtClean="0"/>
              <a:t>kashfiyoti</a:t>
            </a:r>
            <a:r>
              <a:rPr lang="en-US" sz="4400" b="1" dirty="0" smtClean="0"/>
              <a:t> </a:t>
            </a:r>
            <a:r>
              <a:rPr lang="en-US" sz="4400" b="1" dirty="0" err="1" smtClean="0"/>
              <a:t>bo‘lib</a:t>
            </a:r>
            <a:r>
              <a:rPr lang="en-US" sz="4400" b="1" dirty="0" smtClean="0"/>
              <a:t>, </a:t>
            </a:r>
            <a:r>
              <a:rPr lang="en-US" sz="4400" b="1" dirty="0" err="1" smtClean="0"/>
              <a:t>ajdodlarning</a:t>
            </a:r>
            <a:r>
              <a:rPr lang="en-US" sz="4400" b="1" dirty="0" smtClean="0"/>
              <a:t> </a:t>
            </a:r>
            <a:r>
              <a:rPr lang="en-US" sz="4400" b="1" dirty="0" err="1" smtClean="0"/>
              <a:t>tajribasini</a:t>
            </a:r>
            <a:r>
              <a:rPr lang="en-US" sz="4400" b="1" dirty="0" smtClean="0"/>
              <a:t> </a:t>
            </a:r>
            <a:r>
              <a:rPr lang="en-US" sz="4400" b="1" dirty="0" err="1" smtClean="0"/>
              <a:t>jamlash</a:t>
            </a:r>
            <a:r>
              <a:rPr lang="en-US" sz="4400" b="1" dirty="0" smtClean="0"/>
              <a:t> </a:t>
            </a:r>
            <a:r>
              <a:rPr lang="en-US" sz="4400" b="1" dirty="0" err="1" smtClean="0"/>
              <a:t>va</a:t>
            </a:r>
            <a:r>
              <a:rPr lang="en-US" sz="4400" b="1" dirty="0" smtClean="0"/>
              <a:t> </a:t>
            </a:r>
            <a:r>
              <a:rPr lang="en-US" sz="4400" b="1" dirty="0" err="1" smtClean="0"/>
              <a:t>jamg‘arishga</a:t>
            </a:r>
            <a:r>
              <a:rPr lang="en-US" sz="4400" b="1" dirty="0" smtClean="0"/>
              <a:t> </a:t>
            </a:r>
            <a:r>
              <a:rPr lang="en-US" sz="4400" b="1" dirty="0" err="1" smtClean="0"/>
              <a:t>ko‘mak</a:t>
            </a:r>
            <a:r>
              <a:rPr lang="en-US" sz="4400" b="1" dirty="0" smtClean="0"/>
              <a:t> </a:t>
            </a:r>
            <a:r>
              <a:rPr lang="en-US" sz="4400" b="1" dirty="0" err="1" smtClean="0"/>
              <a:t>beradi</a:t>
            </a:r>
            <a:r>
              <a:rPr lang="en-US" sz="4400" b="1" dirty="0" smtClean="0"/>
              <a:t>.</a:t>
            </a:r>
          </a:p>
          <a:p>
            <a:pPr algn="ctr"/>
            <a:endParaRPr lang="en-US" sz="4400" b="1" dirty="0" smtClean="0"/>
          </a:p>
        </p:txBody>
      </p:sp>
      <p:pic>
        <p:nvPicPr>
          <p:cNvPr id="10242" name="Picture 2" descr="Книжный комплекс Kitob olami (03 ноября 2015) - Фотографии - Afisha.u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1627" y="4398902"/>
            <a:ext cx="3968746" cy="1963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287584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Pine Winter with Tree Powerpoint Backgrounds  http://www.ppt-backgrounds.net/holiday/2490-pine-winter-with-tree-backgro…  | Background, Holiday background, Powerp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idx="1"/>
          </p:nvPr>
        </p:nvSpPr>
        <p:spPr>
          <a:xfrm>
            <a:off x="1121228" y="835023"/>
            <a:ext cx="10374086" cy="5587548"/>
          </a:xfrm>
        </p:spPr>
        <p:txBody>
          <a:bodyPr>
            <a:noAutofit/>
          </a:bodyPr>
          <a:lstStyle/>
          <a:p>
            <a:pPr marL="0" indent="0" algn="ctr">
              <a:buNone/>
            </a:pPr>
            <a:r>
              <a:rPr lang="en-US" sz="3600" b="1" dirty="0" smtClean="0"/>
              <a:t>   </a:t>
            </a:r>
          </a:p>
          <a:p>
            <a:pPr marL="0" indent="0" algn="ctr">
              <a:buNone/>
            </a:pPr>
            <a:r>
              <a:rPr lang="en-US" sz="3600" b="1" dirty="0"/>
              <a:t> </a:t>
            </a:r>
            <a:r>
              <a:rPr lang="en-US" sz="3600" b="1" dirty="0" smtClean="0"/>
              <a:t>            </a:t>
            </a:r>
            <a:r>
              <a:rPr lang="en-US" sz="4400" b="1" dirty="0" smtClean="0"/>
              <a:t>– </a:t>
            </a:r>
            <a:r>
              <a:rPr lang="en-US" sz="4400" b="1" dirty="0" err="1" smtClean="0"/>
              <a:t>barcha</a:t>
            </a:r>
            <a:r>
              <a:rPr lang="en-US" sz="4400" b="1" dirty="0" smtClean="0"/>
              <a:t> </a:t>
            </a:r>
            <a:r>
              <a:rPr lang="en-US" sz="4400" b="1" dirty="0" err="1" smtClean="0"/>
              <a:t>davrlarda</a:t>
            </a:r>
            <a:r>
              <a:rPr lang="en-US" sz="4400" b="1" dirty="0" smtClean="0"/>
              <a:t> </a:t>
            </a:r>
            <a:r>
              <a:rPr lang="en-US" sz="4400" b="1" dirty="0" err="1" smtClean="0"/>
              <a:t>bolalarning</a:t>
            </a:r>
            <a:r>
              <a:rPr lang="en-US" sz="4400" b="1" dirty="0" smtClean="0"/>
              <a:t> </a:t>
            </a:r>
            <a:r>
              <a:rPr lang="en-US" sz="4400" b="1" dirty="0" err="1" smtClean="0"/>
              <a:t>dunyoni</a:t>
            </a:r>
            <a:r>
              <a:rPr lang="en-US" sz="4400" b="1" dirty="0" smtClean="0"/>
              <a:t> </a:t>
            </a:r>
            <a:r>
              <a:rPr lang="en-US" sz="4400" b="1" dirty="0" err="1" smtClean="0"/>
              <a:t>anglashi</a:t>
            </a:r>
            <a:r>
              <a:rPr lang="en-US" sz="4400" b="1" dirty="0" smtClean="0"/>
              <a:t>, </a:t>
            </a:r>
            <a:r>
              <a:rPr lang="en-US" sz="4400" b="1" dirty="0" err="1" smtClean="0"/>
              <a:t>do‘st</a:t>
            </a:r>
            <a:r>
              <a:rPr lang="en-US" sz="4400" b="1" dirty="0" smtClean="0"/>
              <a:t> </a:t>
            </a:r>
            <a:r>
              <a:rPr lang="en-US" sz="4400" b="1" dirty="0" err="1" smtClean="0"/>
              <a:t>orttirishi</a:t>
            </a:r>
            <a:r>
              <a:rPr lang="en-US" sz="4400" b="1" dirty="0" smtClean="0"/>
              <a:t>, </a:t>
            </a:r>
            <a:r>
              <a:rPr lang="en-US" sz="4400" b="1" dirty="0" err="1" smtClean="0"/>
              <a:t>hayotda</a:t>
            </a:r>
            <a:r>
              <a:rPr lang="en-US" sz="4400" b="1" dirty="0" smtClean="0"/>
              <a:t> </a:t>
            </a:r>
            <a:r>
              <a:rPr lang="en-US" sz="4400" b="1" dirty="0" err="1" smtClean="0"/>
              <a:t>o‘z</a:t>
            </a:r>
            <a:r>
              <a:rPr lang="en-US" sz="4400" b="1" dirty="0" smtClean="0"/>
              <a:t> </a:t>
            </a:r>
            <a:r>
              <a:rPr lang="en-US" sz="4400" b="1" dirty="0" err="1" smtClean="0"/>
              <a:t>o‘rnini</a:t>
            </a:r>
            <a:r>
              <a:rPr lang="en-US" sz="4400" b="1" dirty="0" smtClean="0"/>
              <a:t> </a:t>
            </a:r>
            <a:r>
              <a:rPr lang="en-US" sz="4400" b="1" dirty="0" err="1" smtClean="0"/>
              <a:t>topishiga</a:t>
            </a:r>
            <a:r>
              <a:rPr lang="en-US" sz="4400" b="1" dirty="0" smtClean="0"/>
              <a:t> </a:t>
            </a:r>
            <a:r>
              <a:rPr lang="en-US" sz="4400" b="1" dirty="0" err="1" smtClean="0"/>
              <a:t>ko‘makchi</a:t>
            </a:r>
            <a:r>
              <a:rPr lang="en-US" sz="4400" b="1" dirty="0" smtClean="0"/>
              <a:t> </a:t>
            </a:r>
            <a:r>
              <a:rPr lang="en-US" sz="4400" b="1" dirty="0" err="1" smtClean="0"/>
              <a:t>bo`lib</a:t>
            </a:r>
            <a:r>
              <a:rPr lang="en-US" sz="4400" b="1" dirty="0" smtClean="0"/>
              <a:t> </a:t>
            </a:r>
            <a:r>
              <a:rPr lang="en-US" sz="4400" b="1" dirty="0" err="1" smtClean="0"/>
              <a:t>kelgan</a:t>
            </a:r>
            <a:r>
              <a:rPr lang="en-US" sz="4400" b="1" dirty="0" smtClean="0"/>
              <a:t>. </a:t>
            </a:r>
            <a:r>
              <a:rPr lang="en-US" sz="4400" b="1" dirty="0" err="1" smtClean="0"/>
              <a:t>Vatanga</a:t>
            </a:r>
            <a:r>
              <a:rPr lang="en-US" sz="4400" b="1" dirty="0" smtClean="0"/>
              <a:t> </a:t>
            </a:r>
            <a:r>
              <a:rPr lang="en-US" sz="4400" b="1" dirty="0" err="1" smtClean="0"/>
              <a:t>muhabbat</a:t>
            </a:r>
            <a:r>
              <a:rPr lang="en-US" sz="4400" b="1" dirty="0" smtClean="0"/>
              <a:t>, </a:t>
            </a:r>
            <a:r>
              <a:rPr lang="en-US" sz="4400" b="1" dirty="0" err="1" smtClean="0"/>
              <a:t>yurtga</a:t>
            </a:r>
            <a:r>
              <a:rPr lang="en-US" sz="4400" b="1" dirty="0" smtClean="0"/>
              <a:t> </a:t>
            </a:r>
            <a:r>
              <a:rPr lang="en-US" sz="4400" b="1" dirty="0" err="1" smtClean="0"/>
              <a:t>sadoqat</a:t>
            </a:r>
            <a:r>
              <a:rPr lang="en-US" sz="4400" b="1" dirty="0" smtClean="0"/>
              <a:t>, </a:t>
            </a:r>
            <a:r>
              <a:rPr lang="en-US" sz="4400" b="1" dirty="0" err="1" smtClean="0"/>
              <a:t>odamlarga</a:t>
            </a:r>
            <a:r>
              <a:rPr lang="en-US" sz="4400" b="1" dirty="0" smtClean="0"/>
              <a:t> </a:t>
            </a:r>
            <a:r>
              <a:rPr lang="en-US" sz="4400" b="1" dirty="0" err="1" smtClean="0"/>
              <a:t>mehr-oqibat</a:t>
            </a:r>
            <a:r>
              <a:rPr lang="en-US" sz="4400" b="1" dirty="0" smtClean="0"/>
              <a:t> </a:t>
            </a:r>
            <a:r>
              <a:rPr lang="en-US" sz="4400" b="1" dirty="0" err="1" smtClean="0"/>
              <a:t>tuyg‘ularini</a:t>
            </a:r>
            <a:r>
              <a:rPr lang="en-US" sz="4400" b="1" dirty="0" smtClean="0"/>
              <a:t> </a:t>
            </a:r>
            <a:r>
              <a:rPr lang="en-US" sz="4400" b="1" dirty="0" err="1" smtClean="0"/>
              <a:t>kamol</a:t>
            </a:r>
            <a:r>
              <a:rPr lang="en-US" sz="4400" b="1" dirty="0" smtClean="0"/>
              <a:t> </a:t>
            </a:r>
            <a:r>
              <a:rPr lang="en-US" sz="4400" b="1" dirty="0" err="1" smtClean="0"/>
              <a:t>toptirishning</a:t>
            </a:r>
            <a:r>
              <a:rPr lang="en-US" sz="4400" b="1" dirty="0" smtClean="0"/>
              <a:t> </a:t>
            </a:r>
            <a:r>
              <a:rPr lang="en-US" sz="4400" b="1" dirty="0" err="1" smtClean="0"/>
              <a:t>eng</a:t>
            </a:r>
            <a:r>
              <a:rPr lang="en-US" sz="4400" b="1" dirty="0" smtClean="0"/>
              <a:t> </a:t>
            </a:r>
            <a:r>
              <a:rPr lang="en-US" sz="4400" b="1" dirty="0" err="1" smtClean="0"/>
              <a:t>yaxshi</a:t>
            </a:r>
            <a:r>
              <a:rPr lang="en-US" sz="4400" b="1" dirty="0" smtClean="0"/>
              <a:t> </a:t>
            </a:r>
            <a:r>
              <a:rPr lang="en-US" sz="4400" b="1" dirty="0" err="1" smtClean="0"/>
              <a:t>vositasi</a:t>
            </a:r>
            <a:r>
              <a:rPr lang="en-US" sz="4400" b="1" dirty="0" smtClean="0"/>
              <a:t> </a:t>
            </a:r>
            <a:r>
              <a:rPr lang="en-US" sz="4400" b="1" dirty="0" err="1" smtClean="0"/>
              <a:t>sifatida</a:t>
            </a:r>
            <a:r>
              <a:rPr lang="en-US" sz="4400" b="1" dirty="0" smtClean="0"/>
              <a:t> </a:t>
            </a:r>
            <a:r>
              <a:rPr lang="en-US" sz="4400" b="1" dirty="0" err="1" smtClean="0"/>
              <a:t>qadrlangan</a:t>
            </a:r>
            <a:r>
              <a:rPr lang="en-US" sz="4400" b="1" dirty="0" smtClean="0"/>
              <a:t>.</a:t>
            </a:r>
          </a:p>
        </p:txBody>
      </p:sp>
      <p:pic>
        <p:nvPicPr>
          <p:cNvPr id="14338" name="Picture 2" descr="Kitob-insonning yaqin do&amp;#39;sti » Navoiy shahar 10-sonli umumiy o`rta ta`lim  maktab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3114" y="835023"/>
            <a:ext cx="1734002" cy="1154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743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descr="Нежно белый фон: Нежный белый фон | Премиум векторы — Независимое  театральное объединение &amp;quot;Зрительские симпатии&amp;quot;">
            <a:extLst>
              <a:ext uri="{FF2B5EF4-FFF2-40B4-BE49-F238E27FC236}">
                <a16:creationId xmlns="" xmlns:a16="http://schemas.microsoft.com/office/drawing/2014/main" id="{A9D95640-8D05-4260-9078-F389B6A52B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088571" y="1027906"/>
            <a:ext cx="10265229" cy="5262979"/>
          </a:xfrm>
          <a:prstGeom prst="rect">
            <a:avLst/>
          </a:prstGeom>
        </p:spPr>
        <p:txBody>
          <a:bodyPr wrap="square">
            <a:spAutoFit/>
          </a:bodyPr>
          <a:lstStyle/>
          <a:p>
            <a:pPr algn="ctr"/>
            <a:r>
              <a:rPr lang="en-US" sz="4800" b="1" dirty="0" smtClean="0"/>
              <a:t>         </a:t>
            </a:r>
          </a:p>
          <a:p>
            <a:pPr algn="ctr"/>
            <a:r>
              <a:rPr lang="en-US" sz="4800" b="1" dirty="0"/>
              <a:t> </a:t>
            </a:r>
            <a:r>
              <a:rPr lang="en-US" sz="4800" b="1" dirty="0" smtClean="0"/>
              <a:t>         - </a:t>
            </a:r>
            <a:r>
              <a:rPr lang="en-US" sz="4800" b="1" dirty="0" err="1" smtClean="0"/>
              <a:t>ilm</a:t>
            </a:r>
            <a:r>
              <a:rPr lang="en-US" sz="4800" b="1" dirty="0" smtClean="0"/>
              <a:t> </a:t>
            </a:r>
            <a:r>
              <a:rPr lang="en-US" sz="4800" b="1" dirty="0" err="1" smtClean="0"/>
              <a:t>sahroda</a:t>
            </a:r>
            <a:r>
              <a:rPr lang="en-US" sz="4800" b="1" dirty="0" smtClean="0"/>
              <a:t> </a:t>
            </a:r>
            <a:r>
              <a:rPr lang="en-US" sz="4800" b="1" dirty="0" err="1" smtClean="0"/>
              <a:t>do‘st</a:t>
            </a:r>
            <a:r>
              <a:rPr lang="en-US" sz="4800" b="1" dirty="0" smtClean="0"/>
              <a:t>, </a:t>
            </a:r>
            <a:r>
              <a:rPr lang="en-US" sz="4800" b="1" dirty="0" err="1" smtClean="0"/>
              <a:t>hayot</a:t>
            </a:r>
            <a:r>
              <a:rPr lang="en-US" sz="4800" b="1" dirty="0" smtClean="0"/>
              <a:t> </a:t>
            </a:r>
            <a:r>
              <a:rPr lang="en-US" sz="4800" b="1" dirty="0" err="1" smtClean="0"/>
              <a:t>yo‘llarida</a:t>
            </a:r>
            <a:r>
              <a:rPr lang="en-US" sz="4800" b="1" dirty="0" smtClean="0"/>
              <a:t> </a:t>
            </a:r>
            <a:r>
              <a:rPr lang="en-US" sz="4800" b="1" dirty="0" err="1" smtClean="0"/>
              <a:t>tayanch</a:t>
            </a:r>
            <a:r>
              <a:rPr lang="en-US" sz="4800" b="1" dirty="0" smtClean="0"/>
              <a:t>, </a:t>
            </a:r>
            <a:r>
              <a:rPr lang="en-US" sz="4800" b="1" dirty="0" err="1" smtClean="0"/>
              <a:t>yolg‘izlik</a:t>
            </a:r>
            <a:r>
              <a:rPr lang="en-US" sz="4800" b="1" dirty="0" smtClean="0"/>
              <a:t> </a:t>
            </a:r>
            <a:r>
              <a:rPr lang="en-US" sz="4800" b="1" dirty="0" err="1" smtClean="0"/>
              <a:t>damlarida</a:t>
            </a:r>
            <a:r>
              <a:rPr lang="en-US" sz="4800" b="1" dirty="0" smtClean="0"/>
              <a:t> </a:t>
            </a:r>
            <a:r>
              <a:rPr lang="en-US" sz="4800" b="1" dirty="0" err="1" smtClean="0"/>
              <a:t>yo‘ldosh</a:t>
            </a:r>
            <a:r>
              <a:rPr lang="en-US" sz="4800" b="1" dirty="0" smtClean="0"/>
              <a:t>, </a:t>
            </a:r>
            <a:r>
              <a:rPr lang="en-US" sz="4800" b="1" dirty="0" err="1" smtClean="0"/>
              <a:t>baxtiyor</a:t>
            </a:r>
            <a:r>
              <a:rPr lang="en-US" sz="4800" b="1" dirty="0" smtClean="0"/>
              <a:t> </a:t>
            </a:r>
            <a:r>
              <a:rPr lang="en-US" sz="4800" b="1" dirty="0" err="1" smtClean="0"/>
              <a:t>daqiqalarda</a:t>
            </a:r>
            <a:r>
              <a:rPr lang="en-US" sz="4800" b="1" dirty="0" smtClean="0"/>
              <a:t> </a:t>
            </a:r>
            <a:r>
              <a:rPr lang="en-US" sz="4800" b="1" dirty="0" err="1" smtClean="0"/>
              <a:t>rahbar</a:t>
            </a:r>
            <a:r>
              <a:rPr lang="en-US" sz="4800" b="1" dirty="0" smtClean="0"/>
              <a:t>, </a:t>
            </a:r>
            <a:r>
              <a:rPr lang="en-US" sz="4800" b="1" dirty="0" err="1" smtClean="0"/>
              <a:t>qayg‘uli</a:t>
            </a:r>
            <a:r>
              <a:rPr lang="en-US" sz="4800" b="1" dirty="0" smtClean="0"/>
              <a:t> </a:t>
            </a:r>
            <a:r>
              <a:rPr lang="en-US" sz="4800" b="1" dirty="0" err="1" smtClean="0"/>
              <a:t>damlarda</a:t>
            </a:r>
            <a:r>
              <a:rPr lang="en-US" sz="4800" b="1" dirty="0" smtClean="0"/>
              <a:t> </a:t>
            </a:r>
            <a:r>
              <a:rPr lang="en-US" sz="4800" b="1" dirty="0" err="1" smtClean="0"/>
              <a:t>madadkor</a:t>
            </a:r>
            <a:r>
              <a:rPr lang="en-US" sz="4800" b="1" dirty="0" smtClean="0"/>
              <a:t>, </a:t>
            </a:r>
            <a:r>
              <a:rPr lang="en-US" sz="4800" b="1" dirty="0" err="1" smtClean="0"/>
              <a:t>odamlar</a:t>
            </a:r>
            <a:r>
              <a:rPr lang="en-US" sz="4800" b="1" dirty="0" smtClean="0"/>
              <a:t> </a:t>
            </a:r>
            <a:r>
              <a:rPr lang="en-US" sz="4800" b="1" dirty="0" err="1" smtClean="0"/>
              <a:t>orasida</a:t>
            </a:r>
            <a:r>
              <a:rPr lang="en-US" sz="4800" b="1" dirty="0" smtClean="0"/>
              <a:t> zebu </a:t>
            </a:r>
            <a:r>
              <a:rPr lang="en-US" sz="4800" b="1" dirty="0" err="1" smtClean="0"/>
              <a:t>ziynat</a:t>
            </a:r>
            <a:r>
              <a:rPr lang="en-US" sz="4800" b="1" dirty="0" smtClean="0"/>
              <a:t>, </a:t>
            </a:r>
            <a:r>
              <a:rPr lang="en-US" sz="4800" b="1" dirty="0" err="1" smtClean="0"/>
              <a:t>dushmanlarga</a:t>
            </a:r>
            <a:r>
              <a:rPr lang="en-US" sz="4800" b="1" dirty="0" smtClean="0"/>
              <a:t> </a:t>
            </a:r>
            <a:r>
              <a:rPr lang="en-US" sz="4800" b="1" dirty="0" err="1" smtClean="0"/>
              <a:t>qarshi</a:t>
            </a:r>
            <a:r>
              <a:rPr lang="en-US" sz="4800" b="1" dirty="0" smtClean="0"/>
              <a:t> </a:t>
            </a:r>
            <a:r>
              <a:rPr lang="en-US" sz="4800" b="1" dirty="0" err="1" smtClean="0"/>
              <a:t>kurashda</a:t>
            </a:r>
            <a:r>
              <a:rPr lang="en-US" sz="4800" b="1" dirty="0" smtClean="0"/>
              <a:t> </a:t>
            </a:r>
            <a:r>
              <a:rPr lang="en-US" sz="4800" b="1" dirty="0" err="1" smtClean="0"/>
              <a:t>quroldir</a:t>
            </a:r>
            <a:r>
              <a:rPr lang="en-US" sz="4800" b="1" dirty="0" smtClean="0"/>
              <a:t>.</a:t>
            </a:r>
            <a:endParaRPr lang="ru-RU" sz="4800" b="1" dirty="0" smtClean="0"/>
          </a:p>
        </p:txBody>
      </p:sp>
      <p:pic>
        <p:nvPicPr>
          <p:cNvPr id="15362" name="Picture 2" descr="Kitob - Vikiiqtibo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2085" y="1507939"/>
            <a:ext cx="1527174" cy="1095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567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волна Play дети рекламный фон, рекламный фон, пресная, Волна Фоновое  изображение для бесплатной загрузки">
            <a:extLst>
              <a:ext uri="{FF2B5EF4-FFF2-40B4-BE49-F238E27FC236}">
                <a16:creationId xmlns:a16="http://schemas.microsoft.com/office/drawing/2014/main" xmlns="" id="{D9C6C728-A756-4B27-8991-00013EA0D9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4769"/>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838199" y="365125"/>
            <a:ext cx="10319658" cy="2410732"/>
          </a:xfrm>
        </p:spPr>
        <p:txBody>
          <a:bodyPr>
            <a:noAutofit/>
          </a:bodyPr>
          <a:lstStyle/>
          <a:p>
            <a:pPr fontAlgn="base"/>
            <a:r>
              <a:rPr lang="en-US" b="1" dirty="0" smtClean="0">
                <a:solidFill>
                  <a:srgbClr val="FF0000"/>
                </a:solidFill>
                <a:latin typeface="+mn-lt"/>
              </a:rPr>
              <a:t>     </a:t>
            </a:r>
            <a:r>
              <a:rPr lang="en-US" b="1" dirty="0" err="1" smtClean="0">
                <a:solidFill>
                  <a:srgbClr val="FF0000"/>
                </a:solidFill>
                <a:latin typeface="+mn-lt"/>
              </a:rPr>
              <a:t>Kitob</a:t>
            </a:r>
            <a:r>
              <a:rPr lang="en-US" b="1" dirty="0" smtClean="0">
                <a:solidFill>
                  <a:srgbClr val="FF0000"/>
                </a:solidFill>
                <a:latin typeface="+mn-lt"/>
              </a:rPr>
              <a:t> -  </a:t>
            </a:r>
            <a:r>
              <a:rPr lang="en-US" b="1" dirty="0" err="1">
                <a:solidFill>
                  <a:srgbClr val="FF0000"/>
                </a:solidFill>
                <a:latin typeface="+mn-lt"/>
              </a:rPr>
              <a:t>zamonlar</a:t>
            </a:r>
            <a:r>
              <a:rPr lang="en-US" b="1" dirty="0">
                <a:solidFill>
                  <a:srgbClr val="FF0000"/>
                </a:solidFill>
                <a:latin typeface="+mn-lt"/>
              </a:rPr>
              <a:t> </a:t>
            </a:r>
            <a:r>
              <a:rPr lang="en-US" b="1" dirty="0" err="1">
                <a:solidFill>
                  <a:srgbClr val="FF0000"/>
                </a:solidFill>
                <a:latin typeface="+mn-lt"/>
              </a:rPr>
              <a:t>dengizida</a:t>
            </a:r>
            <a:r>
              <a:rPr lang="en-US" b="1" dirty="0">
                <a:solidFill>
                  <a:srgbClr val="FF0000"/>
                </a:solidFill>
                <a:latin typeface="+mn-lt"/>
              </a:rPr>
              <a:t> </a:t>
            </a:r>
            <a:r>
              <a:rPr lang="en-US" b="1" dirty="0" err="1">
                <a:solidFill>
                  <a:srgbClr val="FF0000"/>
                </a:solidFill>
                <a:latin typeface="+mn-lt"/>
              </a:rPr>
              <a:t>sayohat</a:t>
            </a:r>
            <a:r>
              <a:rPr lang="en-US" b="1" dirty="0">
                <a:solidFill>
                  <a:srgbClr val="FF0000"/>
                </a:solidFill>
                <a:latin typeface="+mn-lt"/>
              </a:rPr>
              <a:t> </a:t>
            </a:r>
            <a:r>
              <a:rPr lang="en-US" b="1" dirty="0" err="1">
                <a:solidFill>
                  <a:srgbClr val="FF0000"/>
                </a:solidFill>
                <a:latin typeface="+mn-lt"/>
              </a:rPr>
              <a:t>qilayotgan</a:t>
            </a:r>
            <a:r>
              <a:rPr lang="en-US" b="1" dirty="0">
                <a:solidFill>
                  <a:srgbClr val="FF0000"/>
                </a:solidFill>
                <a:latin typeface="+mn-lt"/>
              </a:rPr>
              <a:t> </a:t>
            </a:r>
            <a:r>
              <a:rPr lang="en-US" b="1" dirty="0" err="1" smtClean="0">
                <a:solidFill>
                  <a:srgbClr val="FF0000"/>
                </a:solidFill>
                <a:latin typeface="+mn-lt"/>
              </a:rPr>
              <a:t>va</a:t>
            </a:r>
            <a:r>
              <a:rPr lang="en-US" b="1" dirty="0" smtClean="0">
                <a:solidFill>
                  <a:srgbClr val="FF0000"/>
                </a:solidFill>
                <a:latin typeface="+mn-lt"/>
              </a:rPr>
              <a:t> </a:t>
            </a:r>
            <a:r>
              <a:rPr lang="en-US" b="1" dirty="0" err="1" smtClean="0">
                <a:solidFill>
                  <a:srgbClr val="FF0000"/>
                </a:solidFill>
                <a:latin typeface="+mn-lt"/>
              </a:rPr>
              <a:t>o‘zining</a:t>
            </a:r>
            <a:r>
              <a:rPr lang="en-US" b="1" dirty="0">
                <a:solidFill>
                  <a:srgbClr val="FF0000"/>
                </a:solidFill>
                <a:latin typeface="+mn-lt"/>
              </a:rPr>
              <a:t> </a:t>
            </a:r>
            <a:r>
              <a:rPr lang="en-US" b="1" dirty="0" err="1">
                <a:solidFill>
                  <a:srgbClr val="FF0000"/>
                </a:solidFill>
                <a:latin typeface="+mn-lt"/>
              </a:rPr>
              <a:t>qimmatbaho</a:t>
            </a:r>
            <a:r>
              <a:rPr lang="en-US" b="1" dirty="0">
                <a:solidFill>
                  <a:srgbClr val="FF0000"/>
                </a:solidFill>
                <a:latin typeface="+mn-lt"/>
              </a:rPr>
              <a:t> </a:t>
            </a:r>
            <a:r>
              <a:rPr lang="en-US" b="1" dirty="0" err="1">
                <a:solidFill>
                  <a:srgbClr val="FF0000"/>
                </a:solidFill>
                <a:latin typeface="+mn-lt"/>
              </a:rPr>
              <a:t>yukini</a:t>
            </a:r>
            <a:r>
              <a:rPr lang="en-US" b="1" dirty="0">
                <a:solidFill>
                  <a:srgbClr val="FF0000"/>
                </a:solidFill>
                <a:latin typeface="+mn-lt"/>
              </a:rPr>
              <a:t> </a:t>
            </a:r>
            <a:r>
              <a:rPr lang="en-US" b="1" dirty="0" smtClean="0">
                <a:solidFill>
                  <a:srgbClr val="FF0000"/>
                </a:solidFill>
                <a:latin typeface="+mn-lt"/>
              </a:rPr>
              <a:t/>
            </a:r>
            <a:br>
              <a:rPr lang="en-US" b="1" dirty="0" smtClean="0">
                <a:solidFill>
                  <a:srgbClr val="FF0000"/>
                </a:solidFill>
                <a:latin typeface="+mn-lt"/>
              </a:rPr>
            </a:br>
            <a:r>
              <a:rPr lang="en-US" b="1" dirty="0" err="1" smtClean="0">
                <a:solidFill>
                  <a:srgbClr val="FF0000"/>
                </a:solidFill>
                <a:latin typeface="+mn-lt"/>
              </a:rPr>
              <a:t>avlodlardan-avlodlarga</a:t>
            </a:r>
            <a:r>
              <a:rPr lang="en-US" b="1" dirty="0" smtClean="0">
                <a:solidFill>
                  <a:srgbClr val="FF0000"/>
                </a:solidFill>
                <a:latin typeface="+mn-lt"/>
              </a:rPr>
              <a:t> </a:t>
            </a:r>
            <a:r>
              <a:rPr lang="en-US" b="1" dirty="0" err="1">
                <a:solidFill>
                  <a:srgbClr val="FF0000"/>
                </a:solidFill>
                <a:latin typeface="+mn-lt"/>
              </a:rPr>
              <a:t>tashiyotgan</a:t>
            </a:r>
            <a:r>
              <a:rPr lang="en-US" b="1" dirty="0">
                <a:solidFill>
                  <a:srgbClr val="FF0000"/>
                </a:solidFill>
                <a:latin typeface="+mn-lt"/>
              </a:rPr>
              <a:t> </a:t>
            </a:r>
            <a:r>
              <a:rPr lang="en-US" b="1" dirty="0" err="1">
                <a:solidFill>
                  <a:srgbClr val="FF0000"/>
                </a:solidFill>
                <a:latin typeface="+mn-lt"/>
              </a:rPr>
              <a:t>hikmat</a:t>
            </a:r>
            <a:r>
              <a:rPr lang="en-US" b="1" dirty="0">
                <a:solidFill>
                  <a:srgbClr val="FF0000"/>
                </a:solidFill>
                <a:latin typeface="+mn-lt"/>
              </a:rPr>
              <a:t> </a:t>
            </a:r>
            <a:r>
              <a:rPr lang="en-US" b="1" dirty="0" err="1" smtClean="0">
                <a:solidFill>
                  <a:srgbClr val="FF0000"/>
                </a:solidFill>
                <a:latin typeface="+mn-lt"/>
              </a:rPr>
              <a:t>kemasidir</a:t>
            </a:r>
            <a:r>
              <a:rPr lang="en-US" b="1" dirty="0" smtClean="0">
                <a:solidFill>
                  <a:srgbClr val="FF0000"/>
                </a:solidFill>
                <a:latin typeface="+mn-lt"/>
              </a:rPr>
              <a:t>.</a:t>
            </a:r>
            <a:endParaRPr lang="ru-RU" sz="8000" b="1" dirty="0">
              <a:solidFill>
                <a:srgbClr val="FF0000"/>
              </a:solidFill>
              <a:latin typeface="+mn-lt"/>
            </a:endParaRPr>
          </a:p>
        </p:txBody>
      </p:sp>
      <p:pic>
        <p:nvPicPr>
          <p:cNvPr id="5122" name="Picture 2" descr="Kitob haqida fotosuratla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87485" y="2775857"/>
            <a:ext cx="5203371" cy="3650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080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2625" y="2011363"/>
            <a:ext cx="10515600" cy="1325563"/>
          </a:xfrm>
        </p:spPr>
        <p:txBody>
          <a:bodyPr/>
          <a:lstStyle/>
          <a:p>
            <a:endParaRPr lang="ru-RU" dirty="0"/>
          </a:p>
        </p:txBody>
      </p:sp>
      <p:sp>
        <p:nvSpPr>
          <p:cNvPr id="3" name="Объект 2"/>
          <p:cNvSpPr>
            <a:spLocks noGrp="1"/>
          </p:cNvSpPr>
          <p:nvPr>
            <p:ph idx="1"/>
          </p:nvPr>
        </p:nvSpPr>
        <p:spPr/>
        <p:txBody>
          <a:bodyPr/>
          <a:lstStyle/>
          <a:p>
            <a:endParaRPr lang="ru-RU"/>
          </a:p>
        </p:txBody>
      </p:sp>
      <p:pic>
        <p:nvPicPr>
          <p:cNvPr id="16386" name="Picture 2" descr="Kitob haqida fotosuratlar ⋆ WWW.SAVOL-JAVOB.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082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Нежно белый фон: Нежный белый фон | Премиум векторы — Независимое  театральное объединение &amp;quot;Зрительские симпатии&amp;quot;">
            <a:extLst>
              <a:ext uri="{FF2B5EF4-FFF2-40B4-BE49-F238E27FC236}">
                <a16:creationId xmlns="" xmlns:a16="http://schemas.microsoft.com/office/drawing/2014/main" id="{A9D95640-8D05-4260-9078-F389B6A52B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idx="1"/>
          </p:nvPr>
        </p:nvSpPr>
        <p:spPr>
          <a:xfrm>
            <a:off x="838200" y="1161597"/>
            <a:ext cx="10515600" cy="5576660"/>
          </a:xfrm>
        </p:spPr>
        <p:txBody>
          <a:bodyPr>
            <a:normAutofit/>
          </a:bodyPr>
          <a:lstStyle/>
          <a:p>
            <a:pPr marL="0" indent="0" algn="ctr">
              <a:buNone/>
            </a:pPr>
            <a:r>
              <a:rPr lang="en-US" sz="4000" b="1" dirty="0" err="1">
                <a:solidFill>
                  <a:srgbClr val="00B050"/>
                </a:solidFill>
              </a:rPr>
              <a:t>Kitob</a:t>
            </a:r>
            <a:r>
              <a:rPr lang="en-US" sz="4000" b="1" dirty="0">
                <a:solidFill>
                  <a:srgbClr val="7030A0"/>
                </a:solidFill>
              </a:rPr>
              <a:t> — </a:t>
            </a:r>
            <a:r>
              <a:rPr lang="en-US" sz="4000" b="1" dirty="0" err="1">
                <a:solidFill>
                  <a:srgbClr val="7030A0"/>
                </a:solidFill>
              </a:rPr>
              <a:t>fikrlash</a:t>
            </a:r>
            <a:r>
              <a:rPr lang="en-US" sz="4000" b="1" dirty="0">
                <a:solidFill>
                  <a:srgbClr val="7030A0"/>
                </a:solidFill>
              </a:rPr>
              <a:t> </a:t>
            </a:r>
            <a:r>
              <a:rPr lang="en-US" sz="4000" b="1" dirty="0" err="1">
                <a:solidFill>
                  <a:srgbClr val="7030A0"/>
                </a:solidFill>
              </a:rPr>
              <a:t>quroli</a:t>
            </a:r>
            <a:r>
              <a:rPr lang="en-US" sz="4000" b="1" dirty="0">
                <a:solidFill>
                  <a:srgbClr val="7030A0"/>
                </a:solidFill>
              </a:rPr>
              <a:t>, </a:t>
            </a:r>
            <a:r>
              <a:rPr lang="en-US" sz="4000" b="1" dirty="0" err="1">
                <a:solidFill>
                  <a:srgbClr val="7030A0"/>
                </a:solidFill>
              </a:rPr>
              <a:t>xazinalar</a:t>
            </a:r>
            <a:r>
              <a:rPr lang="en-US" sz="4000" b="1" dirty="0">
                <a:solidFill>
                  <a:srgbClr val="7030A0"/>
                </a:solidFill>
              </a:rPr>
              <a:t> </a:t>
            </a:r>
            <a:r>
              <a:rPr lang="en-US" sz="4000" b="1" dirty="0" err="1">
                <a:solidFill>
                  <a:srgbClr val="7030A0"/>
                </a:solidFill>
              </a:rPr>
              <a:t>kaliti</a:t>
            </a:r>
            <a:r>
              <a:rPr lang="en-US" sz="4000" b="1" dirty="0">
                <a:solidFill>
                  <a:srgbClr val="7030A0"/>
                </a:solidFill>
              </a:rPr>
              <a:t>, </a:t>
            </a:r>
            <a:r>
              <a:rPr lang="en-US" sz="4000" b="1" dirty="0" err="1">
                <a:solidFill>
                  <a:srgbClr val="7030A0"/>
                </a:solidFill>
              </a:rPr>
              <a:t>tafakkur</a:t>
            </a:r>
            <a:r>
              <a:rPr lang="en-US" sz="4000" b="1" dirty="0">
                <a:solidFill>
                  <a:srgbClr val="7030A0"/>
                </a:solidFill>
              </a:rPr>
              <a:t> </a:t>
            </a:r>
            <a:r>
              <a:rPr lang="en-US" sz="4000" b="1" dirty="0" err="1">
                <a:solidFill>
                  <a:srgbClr val="7030A0"/>
                </a:solidFill>
              </a:rPr>
              <a:t>manbayi</a:t>
            </a:r>
            <a:r>
              <a:rPr lang="en-US" sz="4000" b="1" dirty="0">
                <a:solidFill>
                  <a:srgbClr val="7030A0"/>
                </a:solidFill>
              </a:rPr>
              <a:t> </a:t>
            </a:r>
            <a:r>
              <a:rPr lang="en-US" sz="4000" b="1" dirty="0" err="1" smtClean="0">
                <a:solidFill>
                  <a:srgbClr val="7030A0"/>
                </a:solidFill>
              </a:rPr>
              <a:t>bo‘lgani</a:t>
            </a:r>
            <a:r>
              <a:rPr lang="en-US" sz="4000" b="1" dirty="0" smtClean="0">
                <a:solidFill>
                  <a:srgbClr val="7030A0"/>
                </a:solidFill>
              </a:rPr>
              <a:t> </a:t>
            </a:r>
            <a:r>
              <a:rPr lang="en-US" sz="4000" b="1" dirty="0" err="1">
                <a:solidFill>
                  <a:srgbClr val="7030A0"/>
                </a:solidFill>
              </a:rPr>
              <a:t>uchun</a:t>
            </a:r>
            <a:r>
              <a:rPr lang="en-US" sz="4000" b="1" dirty="0">
                <a:solidFill>
                  <a:srgbClr val="7030A0"/>
                </a:solidFill>
              </a:rPr>
              <a:t> ham </a:t>
            </a:r>
            <a:r>
              <a:rPr lang="en-US" sz="4000" b="1" dirty="0" err="1">
                <a:solidFill>
                  <a:srgbClr val="7030A0"/>
                </a:solidFill>
              </a:rPr>
              <a:t>xalqimiz</a:t>
            </a:r>
            <a:r>
              <a:rPr lang="en-US" sz="4000" b="1" dirty="0">
                <a:solidFill>
                  <a:srgbClr val="7030A0"/>
                </a:solidFill>
              </a:rPr>
              <a:t> </a:t>
            </a:r>
            <a:r>
              <a:rPr lang="en-US" sz="4000" b="1" dirty="0" err="1">
                <a:solidFill>
                  <a:srgbClr val="7030A0"/>
                </a:solidFill>
              </a:rPr>
              <a:t>uni</a:t>
            </a:r>
            <a:r>
              <a:rPr lang="en-US" sz="4000" b="1" dirty="0">
                <a:solidFill>
                  <a:srgbClr val="7030A0"/>
                </a:solidFill>
              </a:rPr>
              <a:t> </a:t>
            </a:r>
            <a:r>
              <a:rPr lang="en-US" sz="4000" b="1" dirty="0" err="1">
                <a:solidFill>
                  <a:srgbClr val="7030A0"/>
                </a:solidFill>
              </a:rPr>
              <a:t>nonday</a:t>
            </a:r>
            <a:r>
              <a:rPr lang="en-US" sz="4000" b="1" dirty="0">
                <a:solidFill>
                  <a:srgbClr val="7030A0"/>
                </a:solidFill>
              </a:rPr>
              <a:t> </a:t>
            </a:r>
            <a:r>
              <a:rPr lang="en-US" sz="4000" b="1" dirty="0" err="1">
                <a:solidFill>
                  <a:srgbClr val="7030A0"/>
                </a:solidFill>
              </a:rPr>
              <a:t>aziz</a:t>
            </a:r>
            <a:r>
              <a:rPr lang="en-US" sz="4000" b="1" dirty="0">
                <a:solidFill>
                  <a:srgbClr val="7030A0"/>
                </a:solidFill>
              </a:rPr>
              <a:t>, </a:t>
            </a:r>
            <a:r>
              <a:rPr lang="en-US" sz="4000" b="1" dirty="0" err="1">
                <a:solidFill>
                  <a:srgbClr val="7030A0"/>
                </a:solidFill>
              </a:rPr>
              <a:t>mo‘tabar</a:t>
            </a:r>
            <a:r>
              <a:rPr lang="en-US" sz="4000" b="1" dirty="0">
                <a:solidFill>
                  <a:srgbClr val="7030A0"/>
                </a:solidFill>
              </a:rPr>
              <a:t> </a:t>
            </a:r>
            <a:r>
              <a:rPr lang="en-US" sz="4000" b="1" dirty="0" err="1">
                <a:solidFill>
                  <a:srgbClr val="7030A0"/>
                </a:solidFill>
              </a:rPr>
              <a:t>va</a:t>
            </a:r>
            <a:r>
              <a:rPr lang="en-US" sz="4000" b="1" dirty="0">
                <a:solidFill>
                  <a:srgbClr val="7030A0"/>
                </a:solidFill>
              </a:rPr>
              <a:t> </a:t>
            </a:r>
            <a:r>
              <a:rPr lang="en-US" sz="4000" b="1" dirty="0" err="1">
                <a:solidFill>
                  <a:srgbClr val="7030A0"/>
                </a:solidFill>
              </a:rPr>
              <a:t>muqaddas</a:t>
            </a:r>
            <a:r>
              <a:rPr lang="en-US" sz="4000" b="1" dirty="0">
                <a:solidFill>
                  <a:srgbClr val="7030A0"/>
                </a:solidFill>
              </a:rPr>
              <a:t> </a:t>
            </a:r>
            <a:r>
              <a:rPr lang="en-US" sz="4000" b="1" dirty="0" err="1">
                <a:solidFill>
                  <a:srgbClr val="7030A0"/>
                </a:solidFill>
              </a:rPr>
              <a:t>hisoblaydi</a:t>
            </a:r>
            <a:r>
              <a:rPr lang="en-US" sz="4000" b="1" dirty="0">
                <a:solidFill>
                  <a:srgbClr val="7030A0"/>
                </a:solidFill>
              </a:rPr>
              <a:t>. </a:t>
            </a:r>
            <a:r>
              <a:rPr lang="en-US" sz="4000" b="1" dirty="0" err="1">
                <a:solidFill>
                  <a:srgbClr val="7030A0"/>
                </a:solidFill>
              </a:rPr>
              <a:t>Kitobni</a:t>
            </a:r>
            <a:r>
              <a:rPr lang="en-US" sz="4000" b="1" dirty="0">
                <a:solidFill>
                  <a:srgbClr val="7030A0"/>
                </a:solidFill>
              </a:rPr>
              <a:t> chin </a:t>
            </a:r>
            <a:r>
              <a:rPr lang="en-US" sz="4000" b="1" dirty="0" err="1">
                <a:solidFill>
                  <a:srgbClr val="7030A0"/>
                </a:solidFill>
              </a:rPr>
              <a:t>dildan</a:t>
            </a:r>
            <a:r>
              <a:rPr lang="en-US" sz="4000" b="1" dirty="0">
                <a:solidFill>
                  <a:srgbClr val="7030A0"/>
                </a:solidFill>
              </a:rPr>
              <a:t> </a:t>
            </a:r>
            <a:r>
              <a:rPr lang="en-US" sz="4000" b="1" dirty="0" err="1">
                <a:solidFill>
                  <a:srgbClr val="7030A0"/>
                </a:solidFill>
              </a:rPr>
              <a:t>qadrlagan</a:t>
            </a:r>
            <a:r>
              <a:rPr lang="en-US" sz="4000" b="1" dirty="0">
                <a:solidFill>
                  <a:srgbClr val="7030A0"/>
                </a:solidFill>
              </a:rPr>
              <a:t> Abu Ali ibn Sino </a:t>
            </a:r>
            <a:r>
              <a:rPr lang="en-US" sz="4000" b="1" dirty="0" err="1">
                <a:solidFill>
                  <a:srgbClr val="7030A0"/>
                </a:solidFill>
              </a:rPr>
              <a:t>og‘ir</a:t>
            </a:r>
            <a:r>
              <a:rPr lang="en-US" sz="4000" b="1" dirty="0">
                <a:solidFill>
                  <a:srgbClr val="7030A0"/>
                </a:solidFill>
              </a:rPr>
              <a:t> </a:t>
            </a:r>
            <a:r>
              <a:rPr lang="en-US" sz="4000" b="1" dirty="0" err="1">
                <a:solidFill>
                  <a:srgbClr val="7030A0"/>
                </a:solidFill>
              </a:rPr>
              <a:t>betob</a:t>
            </a:r>
            <a:r>
              <a:rPr lang="en-US" sz="4000" b="1" dirty="0">
                <a:solidFill>
                  <a:srgbClr val="7030A0"/>
                </a:solidFill>
              </a:rPr>
              <a:t> </a:t>
            </a:r>
            <a:r>
              <a:rPr lang="en-US" sz="4000" b="1" dirty="0" err="1">
                <a:solidFill>
                  <a:srgbClr val="7030A0"/>
                </a:solidFill>
              </a:rPr>
              <a:t>bo‘lgan</a:t>
            </a:r>
            <a:r>
              <a:rPr lang="en-US" sz="4000" b="1" dirty="0">
                <a:solidFill>
                  <a:srgbClr val="7030A0"/>
                </a:solidFill>
              </a:rPr>
              <a:t> </a:t>
            </a:r>
            <a:r>
              <a:rPr lang="en-US" sz="4000" b="1" dirty="0" err="1">
                <a:solidFill>
                  <a:srgbClr val="7030A0"/>
                </a:solidFill>
              </a:rPr>
              <a:t>Buxoro</a:t>
            </a:r>
            <a:r>
              <a:rPr lang="en-US" sz="4000" b="1" dirty="0">
                <a:solidFill>
                  <a:srgbClr val="7030A0"/>
                </a:solidFill>
              </a:rPr>
              <a:t> </a:t>
            </a:r>
            <a:r>
              <a:rPr lang="en-US" sz="4000" b="1" dirty="0" err="1">
                <a:solidFill>
                  <a:srgbClr val="7030A0"/>
                </a:solidFill>
              </a:rPr>
              <a:t>hukmdori</a:t>
            </a:r>
            <a:r>
              <a:rPr lang="en-US" sz="4000" b="1" dirty="0">
                <a:solidFill>
                  <a:srgbClr val="7030A0"/>
                </a:solidFill>
              </a:rPr>
              <a:t> </a:t>
            </a:r>
            <a:r>
              <a:rPr lang="en-US" sz="4000" b="1" dirty="0" err="1">
                <a:solidFill>
                  <a:srgbClr val="7030A0"/>
                </a:solidFill>
              </a:rPr>
              <a:t>Nuh</a:t>
            </a:r>
            <a:r>
              <a:rPr lang="en-US" sz="4000" b="1" dirty="0">
                <a:solidFill>
                  <a:srgbClr val="7030A0"/>
                </a:solidFill>
              </a:rPr>
              <a:t> ibn </a:t>
            </a:r>
            <a:r>
              <a:rPr lang="en-US" sz="4000" b="1" dirty="0" err="1">
                <a:solidFill>
                  <a:srgbClr val="7030A0"/>
                </a:solidFill>
              </a:rPr>
              <a:t>Mansurni</a:t>
            </a:r>
            <a:r>
              <a:rPr lang="en-US" sz="4000" b="1" dirty="0">
                <a:solidFill>
                  <a:srgbClr val="7030A0"/>
                </a:solidFill>
              </a:rPr>
              <a:t> </a:t>
            </a:r>
            <a:r>
              <a:rPr lang="en-US" sz="4000" b="1" dirty="0" err="1">
                <a:solidFill>
                  <a:srgbClr val="7030A0"/>
                </a:solidFill>
              </a:rPr>
              <a:t>davolagach</a:t>
            </a:r>
            <a:r>
              <a:rPr lang="en-US" sz="4000" b="1" dirty="0">
                <a:solidFill>
                  <a:srgbClr val="7030A0"/>
                </a:solidFill>
              </a:rPr>
              <a:t>, </a:t>
            </a:r>
            <a:r>
              <a:rPr lang="en-US" sz="4000" b="1" dirty="0" err="1">
                <a:solidFill>
                  <a:srgbClr val="7030A0"/>
                </a:solidFill>
              </a:rPr>
              <a:t>evaziga</a:t>
            </a:r>
            <a:r>
              <a:rPr lang="en-US" sz="4000" b="1" dirty="0">
                <a:solidFill>
                  <a:srgbClr val="7030A0"/>
                </a:solidFill>
              </a:rPr>
              <a:t> </a:t>
            </a:r>
            <a:r>
              <a:rPr lang="en-US" sz="4000" b="1" dirty="0" err="1">
                <a:solidFill>
                  <a:srgbClr val="7030A0"/>
                </a:solidFill>
              </a:rPr>
              <a:t>oltin</a:t>
            </a:r>
            <a:r>
              <a:rPr lang="en-US" sz="4000" b="1" dirty="0">
                <a:solidFill>
                  <a:srgbClr val="7030A0"/>
                </a:solidFill>
              </a:rPr>
              <a:t>-u </a:t>
            </a:r>
            <a:r>
              <a:rPr lang="en-US" sz="4000" b="1" dirty="0" err="1">
                <a:solidFill>
                  <a:srgbClr val="7030A0"/>
                </a:solidFill>
              </a:rPr>
              <a:t>kumushlar</a:t>
            </a:r>
            <a:r>
              <a:rPr lang="en-US" sz="4000" b="1" dirty="0">
                <a:solidFill>
                  <a:srgbClr val="7030A0"/>
                </a:solidFill>
              </a:rPr>
              <a:t> </a:t>
            </a:r>
            <a:r>
              <a:rPr lang="en-US" sz="4000" b="1" dirty="0" err="1">
                <a:solidFill>
                  <a:srgbClr val="7030A0"/>
                </a:solidFill>
              </a:rPr>
              <a:t>to‘la</a:t>
            </a:r>
            <a:r>
              <a:rPr lang="en-US" sz="4000" b="1" dirty="0">
                <a:solidFill>
                  <a:srgbClr val="7030A0"/>
                </a:solidFill>
              </a:rPr>
              <a:t> </a:t>
            </a:r>
            <a:r>
              <a:rPr lang="en-US" sz="4000" b="1" dirty="0" err="1">
                <a:solidFill>
                  <a:srgbClr val="7030A0"/>
                </a:solidFill>
              </a:rPr>
              <a:t>sandiqni</a:t>
            </a:r>
            <a:r>
              <a:rPr lang="en-US" sz="4000" b="1" dirty="0">
                <a:solidFill>
                  <a:srgbClr val="7030A0"/>
                </a:solidFill>
              </a:rPr>
              <a:t> </a:t>
            </a:r>
            <a:r>
              <a:rPr lang="en-US" sz="4000" b="1" dirty="0" err="1">
                <a:solidFill>
                  <a:srgbClr val="7030A0"/>
                </a:solidFill>
              </a:rPr>
              <a:t>emas</a:t>
            </a:r>
            <a:r>
              <a:rPr lang="en-US" sz="4000" b="1" dirty="0">
                <a:solidFill>
                  <a:srgbClr val="7030A0"/>
                </a:solidFill>
              </a:rPr>
              <a:t>, </a:t>
            </a:r>
            <a:r>
              <a:rPr lang="en-US" sz="4000" b="1" dirty="0" err="1">
                <a:solidFill>
                  <a:srgbClr val="7030A0"/>
                </a:solidFill>
              </a:rPr>
              <a:t>balki</a:t>
            </a:r>
            <a:r>
              <a:rPr lang="en-US" sz="4000" b="1" dirty="0">
                <a:solidFill>
                  <a:srgbClr val="7030A0"/>
                </a:solidFill>
              </a:rPr>
              <a:t> </a:t>
            </a:r>
            <a:r>
              <a:rPr lang="en-US" sz="4000" b="1" dirty="0" err="1">
                <a:solidFill>
                  <a:srgbClr val="7030A0"/>
                </a:solidFill>
              </a:rPr>
              <a:t>saroy</a:t>
            </a:r>
            <a:r>
              <a:rPr lang="en-US" sz="4000" b="1" dirty="0">
                <a:solidFill>
                  <a:srgbClr val="7030A0"/>
                </a:solidFill>
              </a:rPr>
              <a:t> </a:t>
            </a:r>
            <a:r>
              <a:rPr lang="en-US" sz="4000" b="1" dirty="0" err="1">
                <a:solidFill>
                  <a:srgbClr val="7030A0"/>
                </a:solidFill>
              </a:rPr>
              <a:t>kutubxonasidan</a:t>
            </a:r>
            <a:r>
              <a:rPr lang="en-US" sz="4000" b="1" dirty="0">
                <a:solidFill>
                  <a:srgbClr val="7030A0"/>
                </a:solidFill>
              </a:rPr>
              <a:t> </a:t>
            </a:r>
            <a:r>
              <a:rPr lang="en-US" sz="4000" b="1" dirty="0" err="1">
                <a:solidFill>
                  <a:srgbClr val="7030A0"/>
                </a:solidFill>
              </a:rPr>
              <a:t>foydalanish</a:t>
            </a:r>
            <a:r>
              <a:rPr lang="en-US" sz="4000" b="1" dirty="0">
                <a:solidFill>
                  <a:srgbClr val="7030A0"/>
                </a:solidFill>
              </a:rPr>
              <a:t> </a:t>
            </a:r>
            <a:r>
              <a:rPr lang="en-US" sz="4000" b="1" dirty="0" err="1">
                <a:solidFill>
                  <a:srgbClr val="7030A0"/>
                </a:solidFill>
              </a:rPr>
              <a:t>imkoniyatini</a:t>
            </a:r>
            <a:r>
              <a:rPr lang="en-US" sz="4000" b="1" dirty="0">
                <a:solidFill>
                  <a:srgbClr val="7030A0"/>
                </a:solidFill>
              </a:rPr>
              <a:t> </a:t>
            </a:r>
            <a:r>
              <a:rPr lang="en-US" sz="4000" b="1" dirty="0" err="1">
                <a:solidFill>
                  <a:srgbClr val="7030A0"/>
                </a:solidFill>
              </a:rPr>
              <a:t>qo‘lga</a:t>
            </a:r>
            <a:r>
              <a:rPr lang="en-US" sz="4000" b="1" dirty="0">
                <a:solidFill>
                  <a:srgbClr val="7030A0"/>
                </a:solidFill>
              </a:rPr>
              <a:t> </a:t>
            </a:r>
            <a:r>
              <a:rPr lang="en-US" sz="4000" b="1" dirty="0" err="1">
                <a:solidFill>
                  <a:srgbClr val="7030A0"/>
                </a:solidFill>
              </a:rPr>
              <a:t>kiritishni</a:t>
            </a:r>
            <a:r>
              <a:rPr lang="en-US" sz="4000" b="1" dirty="0">
                <a:solidFill>
                  <a:srgbClr val="7030A0"/>
                </a:solidFill>
              </a:rPr>
              <a:t> </a:t>
            </a:r>
            <a:r>
              <a:rPr lang="en-US" sz="4000" b="1" dirty="0" err="1">
                <a:solidFill>
                  <a:srgbClr val="7030A0"/>
                </a:solidFill>
              </a:rPr>
              <a:t>afzal</a:t>
            </a:r>
            <a:r>
              <a:rPr lang="en-US" sz="4000" b="1" dirty="0">
                <a:solidFill>
                  <a:srgbClr val="7030A0"/>
                </a:solidFill>
              </a:rPr>
              <a:t> </a:t>
            </a:r>
            <a:r>
              <a:rPr lang="en-US" sz="4000" b="1" dirty="0" err="1">
                <a:solidFill>
                  <a:srgbClr val="7030A0"/>
                </a:solidFill>
              </a:rPr>
              <a:t>ko‘rgan</a:t>
            </a:r>
            <a:r>
              <a:rPr lang="en-US" sz="4000" b="1" dirty="0">
                <a:solidFill>
                  <a:srgbClr val="7030A0"/>
                </a:solidFill>
              </a:rPr>
              <a:t> </a:t>
            </a:r>
            <a:r>
              <a:rPr lang="en-US" sz="4000" b="1" dirty="0" err="1">
                <a:solidFill>
                  <a:srgbClr val="7030A0"/>
                </a:solidFill>
              </a:rPr>
              <a:t>edi</a:t>
            </a:r>
            <a:r>
              <a:rPr lang="en-US" sz="4000" b="1" dirty="0">
                <a:solidFill>
                  <a:srgbClr val="7030A0"/>
                </a:solidFill>
              </a:rPr>
              <a:t>.</a:t>
            </a:r>
            <a:endParaRPr lang="ru-RU" sz="4000" b="1" dirty="0">
              <a:solidFill>
                <a:srgbClr val="7030A0"/>
              </a:solidFill>
            </a:endParaRPr>
          </a:p>
        </p:txBody>
      </p:sp>
    </p:spTree>
    <p:extLst>
      <p:ext uri="{BB962C8B-B14F-4D97-AF65-F5344CB8AC3E}">
        <p14:creationId xmlns:p14="http://schemas.microsoft.com/office/powerpoint/2010/main" val="40548549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872</TotalTime>
  <Words>310</Words>
  <Application>Microsoft Office PowerPoint</Application>
  <PresentationFormat>Широкоэкранный</PresentationFormat>
  <Paragraphs>31</Paragraphs>
  <Slides>24</Slides>
  <Notes>0</Notes>
  <HiddenSlides>0</HiddenSlides>
  <MMClips>1</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24</vt:i4>
      </vt:variant>
    </vt:vector>
  </HeadingPairs>
  <TitlesOfParts>
    <vt:vector size="29" baseType="lpstr">
      <vt:lpstr>Arial</vt:lpstr>
      <vt:lpstr>Calibri</vt:lpstr>
      <vt:lpstr>Calibri Light</vt:lpstr>
      <vt:lpstr>Times New Roman</vt:lpstr>
      <vt:lpstr>Тема Office</vt:lpstr>
      <vt:lpstr>Ona tili va o‘qish  savodxonligi</vt:lpstr>
      <vt:lpstr>Презентация PowerPoint</vt:lpstr>
      <vt:lpstr>Презентация PowerPoint</vt:lpstr>
      <vt:lpstr>Презентация PowerPoint</vt:lpstr>
      <vt:lpstr>Презентация PowerPoint</vt:lpstr>
      <vt:lpstr>Презентация PowerPoint</vt:lpstr>
      <vt:lpstr>     Kitob -  zamonlar dengizida sayohat qilayotgan va o‘zining qimmatbaho yukini  avlodlardan-avlodlarga tashiyotgan hikmat kemasidir.</vt:lpstr>
      <vt:lpstr>Презентация PowerPoint</vt:lpstr>
      <vt:lpstr>Презентация PowerPoint</vt:lpstr>
      <vt:lpstr>Презентация PowerPoint</vt:lpstr>
      <vt:lpstr>  Har qanday kutubxonaning asosiy vazifasi kitob fondini jamlash, joylashtirish hamda kitobxonlarga xizmat qilishdan iborat. </vt:lpstr>
      <vt:lpstr>Презентация PowerPoint</vt:lpstr>
      <vt:lpstr>Презентация PowerPoint</vt:lpstr>
      <vt:lpstr>     Shaxsiy – “shaxsning o‘ziga tegishli bo‘lgan, shaxsning o‘zi foydalanadigan “ degan ma‘noni anglatadi.   Shaxsiy kutubxona – har bir shaxsning faqat o‘zi foydalanadigan kutubxonasi.</vt:lpstr>
      <vt:lpstr>Shaxsiy kutubxona</vt:lpstr>
      <vt:lpstr>Презентация PowerPoint</vt:lpstr>
      <vt:lpstr>Презентация PowerPoint</vt:lpstr>
      <vt:lpstr>Презентация PowerPoint</vt:lpstr>
      <vt:lpstr>Презентация PowerPoint</vt:lpstr>
      <vt:lpstr>Rasmda nima tasvirlagan?</vt:lpstr>
      <vt:lpstr>Mustaqil topshiriq</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 qanday Kutubxonaning asosiy vazifasi kitob fondini jamlash, joylashtirish hamda kitobxonlarga xizmat qilishdan iborat. Kitob fondini jamlash uchun ushbu Kutubxonaga kerakli nashrlar muntazam kuzatib boriladi, aniqlanadi va ularni Kutubxonaga olish kutubxona kol-lektori orqali amalga oshiriladi. Bundan tashqari, yirik Kutubxonalar bosma nashrlarning toʻliq yoki qisman nazorat nusxasini olish xuquqiga ega, shuningdek, ular uchun mamlakat ichida va chet mamlakatlardan kitoblar sotib olish imkoni yaratiladi. Kitobxonlarga xizmat koʻrsatish darajasi Kutubxona fondini toʻliq toʻplashga birmuncha bogʻliq.</dc:title>
  <dc:creator>User</dc:creator>
  <cp:lastModifiedBy>User</cp:lastModifiedBy>
  <cp:revision>39</cp:revision>
  <dcterms:created xsi:type="dcterms:W3CDTF">2021-12-15T09:00:31Z</dcterms:created>
  <dcterms:modified xsi:type="dcterms:W3CDTF">2022-01-01T15:15:28Z</dcterms:modified>
</cp:coreProperties>
</file>