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884" r:id="rId4"/>
    <p:sldId id="893" r:id="rId5"/>
    <p:sldId id="905" r:id="rId6"/>
    <p:sldId id="906" r:id="rId7"/>
    <p:sldId id="907" r:id="rId8"/>
    <p:sldId id="529" r:id="rId9"/>
    <p:sldId id="902" r:id="rId10"/>
    <p:sldId id="901" r:id="rId11"/>
    <p:sldId id="903" r:id="rId12"/>
    <p:sldId id="883" r:id="rId13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000066"/>
    <a:srgbClr val="FF99FF"/>
    <a:srgbClr val="99CC00"/>
    <a:srgbClr val="FFCCFF"/>
    <a:srgbClr val="99FFCC"/>
    <a:srgbClr val="66FFCC"/>
    <a:srgbClr val="FF00FF"/>
    <a:srgbClr val="00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1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71060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37733" y="269125"/>
            <a:ext cx="9935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</a:rPr>
              <a:t>Ketrinning</a:t>
            </a:r>
            <a:r>
              <a:rPr lang="en-US" sz="3600" b="1" dirty="0">
                <a:solidFill>
                  <a:srgbClr val="000066"/>
                </a:solidFill>
              </a:rPr>
              <a:t> “</a:t>
            </a:r>
            <a:r>
              <a:rPr lang="en-US" sz="3600" b="1" dirty="0" err="1">
                <a:solidFill>
                  <a:srgbClr val="000066"/>
                </a:solidFill>
              </a:rPr>
              <a:t>Bilakqop”i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hamda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Daniyelning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arzon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uylariga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nechchi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baho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qo‘ygan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bo‘lar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edingiz</a:t>
            </a:r>
            <a:r>
              <a:rPr lang="en-US" sz="3600" b="1" dirty="0" smtClean="0">
                <a:solidFill>
                  <a:srgbClr val="000066"/>
                </a:solidFill>
              </a:rPr>
              <a:t>? </a:t>
            </a:r>
            <a:r>
              <a:rPr lang="en-US" sz="3600" b="1" dirty="0" err="1" smtClean="0">
                <a:solidFill>
                  <a:srgbClr val="000066"/>
                </a:solidFill>
              </a:rPr>
              <a:t>Ularning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ixtirolari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haqida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fikrlab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ko‘ring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hamda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baho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qo‘ying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9" t="35714" r="39538" b="35765"/>
          <a:stretch/>
        </p:blipFill>
        <p:spPr bwMode="auto">
          <a:xfrm>
            <a:off x="0" y="31533"/>
            <a:ext cx="1637733" cy="1718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96035" y="2912113"/>
            <a:ext cx="6100550" cy="786430"/>
          </a:xfrm>
          <a:prstGeom prst="roundRect">
            <a:avLst/>
          </a:prstGeom>
          <a:solidFill>
            <a:srgbClr val="FFCC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23330" y="2970705"/>
            <a:ext cx="5418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Ko‘pchilik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uchun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foydalimi</a:t>
            </a:r>
            <a:r>
              <a:rPr lang="en-US" sz="3600" b="1" dirty="0">
                <a:solidFill>
                  <a:srgbClr val="000066"/>
                </a:solidFill>
              </a:rPr>
              <a:t>? </a:t>
            </a:r>
            <a:endParaRPr lang="en-US" sz="3600" b="1" dirty="0" smtClean="0">
              <a:solidFill>
                <a:srgbClr val="000066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2387" y="3878336"/>
            <a:ext cx="6114198" cy="7864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683" y="3936928"/>
            <a:ext cx="6086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Sotib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foyda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ko‘rish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mumkinmi</a:t>
            </a:r>
            <a:r>
              <a:rPr lang="en-US" sz="3600" b="1" dirty="0">
                <a:solidFill>
                  <a:srgbClr val="000066"/>
                </a:solidFill>
              </a:rPr>
              <a:t>?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09683" y="4852865"/>
            <a:ext cx="6086902" cy="7864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36978" y="4911457"/>
            <a:ext cx="5418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Foydalanishga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qulaymi</a:t>
            </a:r>
            <a:r>
              <a:rPr lang="en-US" sz="3600" b="1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987653" y="2912113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879463" y="2912113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772450" y="2912113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9665438" y="2912113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558187" y="2906496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987653" y="3878336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879463" y="3878336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8772450" y="3878336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9665438" y="3878336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0558187" y="3872719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987653" y="4844834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879463" y="4844834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772450" y="4844834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9665438" y="4844834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0558187" y="4839217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144601" y="2885335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8036411" y="2894388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8950104" y="2868205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814385" y="2879853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715135" y="2847595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144601" y="3846374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036411" y="3855427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8950104" y="3829244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814385" y="3840892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0715135" y="3808634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146245" y="4806209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038055" y="4815262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8951748" y="4789079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816029" y="4800727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0716779" y="4768469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5868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71060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37733" y="269125"/>
            <a:ext cx="9935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</a:rPr>
              <a:t>Ketrinning</a:t>
            </a:r>
            <a:r>
              <a:rPr lang="en-US" sz="3600" b="1" dirty="0">
                <a:solidFill>
                  <a:srgbClr val="000066"/>
                </a:solidFill>
              </a:rPr>
              <a:t> “</a:t>
            </a:r>
            <a:r>
              <a:rPr lang="en-US" sz="3600" b="1" dirty="0" err="1">
                <a:solidFill>
                  <a:srgbClr val="000066"/>
                </a:solidFill>
              </a:rPr>
              <a:t>Bilakqop”i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hamda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Daniyelning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arzon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uylariga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nechchi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baho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qo‘ygan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bo‘lar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edingiz</a:t>
            </a:r>
            <a:r>
              <a:rPr lang="en-US" sz="3600" b="1" dirty="0" smtClean="0">
                <a:solidFill>
                  <a:srgbClr val="000066"/>
                </a:solidFill>
              </a:rPr>
              <a:t>? </a:t>
            </a:r>
            <a:r>
              <a:rPr lang="en-US" sz="3600" b="1" dirty="0" err="1" smtClean="0">
                <a:solidFill>
                  <a:srgbClr val="000066"/>
                </a:solidFill>
              </a:rPr>
              <a:t>Ularning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ixtirolari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haqida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fikrlab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ko‘ring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hamda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baho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qo‘ying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9" t="35714" r="39538" b="35765"/>
          <a:stretch/>
        </p:blipFill>
        <p:spPr bwMode="auto">
          <a:xfrm>
            <a:off x="0" y="31533"/>
            <a:ext cx="1637733" cy="1718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96035" y="2912113"/>
            <a:ext cx="6100550" cy="786430"/>
          </a:xfrm>
          <a:prstGeom prst="roundRect">
            <a:avLst/>
          </a:prstGeom>
          <a:solidFill>
            <a:srgbClr val="FFCC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23330" y="2970705"/>
            <a:ext cx="5418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Ko‘pchilik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uchun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foydalimi</a:t>
            </a:r>
            <a:r>
              <a:rPr lang="en-US" sz="3600" b="1" dirty="0">
                <a:solidFill>
                  <a:srgbClr val="000066"/>
                </a:solidFill>
              </a:rPr>
              <a:t>? </a:t>
            </a:r>
            <a:endParaRPr lang="en-US" sz="3600" b="1" dirty="0" smtClean="0">
              <a:solidFill>
                <a:srgbClr val="000066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2387" y="3878336"/>
            <a:ext cx="6114198" cy="7864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683" y="3936928"/>
            <a:ext cx="6086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Sotib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foyda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ko‘rish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mumkinmi</a:t>
            </a:r>
            <a:r>
              <a:rPr lang="en-US" sz="3600" b="1" dirty="0">
                <a:solidFill>
                  <a:srgbClr val="000066"/>
                </a:solidFill>
              </a:rPr>
              <a:t>?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09683" y="4852865"/>
            <a:ext cx="6086902" cy="7864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36978" y="4911457"/>
            <a:ext cx="5418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Foydalanishga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qulaymi</a:t>
            </a:r>
            <a:r>
              <a:rPr lang="en-US" sz="3600" b="1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987653" y="2912113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879463" y="2912113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772450" y="2912113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9665438" y="2912113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558187" y="2906496"/>
            <a:ext cx="791570" cy="704923"/>
          </a:xfrm>
          <a:prstGeom prst="ellipse">
            <a:avLst/>
          </a:prstGeom>
          <a:solidFill>
            <a:srgbClr val="99CC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987653" y="3878336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879463" y="3878336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8772450" y="3878336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9665438" y="3878336"/>
            <a:ext cx="791570" cy="704923"/>
          </a:xfrm>
          <a:prstGeom prst="ellipse">
            <a:avLst/>
          </a:prstGeom>
          <a:solidFill>
            <a:srgbClr val="99CC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0558187" y="3872719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987653" y="4844834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879463" y="4844834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772450" y="4844834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9665438" y="4844834"/>
            <a:ext cx="791570" cy="70492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0558187" y="4839217"/>
            <a:ext cx="791570" cy="704923"/>
          </a:xfrm>
          <a:prstGeom prst="ellipse">
            <a:avLst/>
          </a:prstGeom>
          <a:solidFill>
            <a:srgbClr val="99CC00"/>
          </a:solidFill>
          <a:ln w="190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144601" y="2885335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8036411" y="2894388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8950104" y="2868205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814385" y="2879853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715135" y="2847595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807E3"/>
                </a:solidFill>
              </a:rPr>
              <a:t>5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144601" y="3846374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036411" y="3855427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8950104" y="3829244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814385" y="3840892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807E3"/>
                </a:solidFill>
              </a:rPr>
              <a:t>4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0715135" y="3808634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146245" y="4806209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038055" y="4815262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8951748" y="4789079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816029" y="4800727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0716779" y="4768469"/>
            <a:ext cx="477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807E3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8152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9350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0122" y="360333"/>
            <a:ext cx="10894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err="1" smtClean="0">
                <a:solidFill>
                  <a:srgbClr val="006600"/>
                </a:solidFill>
              </a:rPr>
              <a:t>G‘aroyib</a:t>
            </a:r>
            <a:r>
              <a:rPr lang="en-US" sz="6000" b="1" dirty="0" smtClean="0">
                <a:solidFill>
                  <a:srgbClr val="006600"/>
                </a:solidFill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</a:rPr>
              <a:t>ixtirolar</a:t>
            </a:r>
            <a:endParaRPr lang="ru-RU" sz="6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10969" y="2010907"/>
            <a:ext cx="49005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Latn-UZ" sz="4800" b="1" dirty="0" smtClean="0">
                <a:solidFill>
                  <a:srgbClr val="0807E3"/>
                </a:solidFill>
              </a:rPr>
              <a:t>Ikki</a:t>
            </a:r>
            <a:r>
              <a:rPr lang="en-US" sz="4800" b="1" dirty="0" smtClean="0">
                <a:solidFill>
                  <a:srgbClr val="0807E3"/>
                </a:solidFill>
              </a:rPr>
              <a:t> </a:t>
            </a:r>
            <a:r>
              <a:rPr lang="uz-Latn-UZ" sz="4800" b="1" dirty="0" smtClean="0">
                <a:solidFill>
                  <a:srgbClr val="0807E3"/>
                </a:solidFill>
              </a:rPr>
              <a:t>g‘aroyib ixtiro</a:t>
            </a:r>
            <a:r>
              <a:rPr lang="uz-Latn-UZ" sz="4800" i="1" dirty="0" smtClean="0">
                <a:solidFill>
                  <a:srgbClr val="0807E3"/>
                </a:solidFill>
              </a:rPr>
              <a:t> </a:t>
            </a:r>
            <a:endParaRPr lang="ru-RU" sz="4800" dirty="0">
              <a:solidFill>
                <a:srgbClr val="0807E3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8" t="21908" r="12413" b="34414"/>
          <a:stretch/>
        </p:blipFill>
        <p:spPr bwMode="auto">
          <a:xfrm>
            <a:off x="428295" y="2882848"/>
            <a:ext cx="9089409" cy="319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8" t="21908" r="12413" b="34414"/>
          <a:stretch/>
        </p:blipFill>
        <p:spPr bwMode="auto">
          <a:xfrm>
            <a:off x="580695" y="3035248"/>
            <a:ext cx="9089409" cy="319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2548" y="2002797"/>
            <a:ext cx="64099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0066"/>
                </a:solidFill>
              </a:rPr>
              <a:t>Audiomatnni</a:t>
            </a:r>
            <a:r>
              <a:rPr lang="en-US" sz="6000" b="1" dirty="0">
                <a:solidFill>
                  <a:srgbClr val="000066"/>
                </a:solidFill>
              </a:rPr>
              <a:t> </a:t>
            </a:r>
            <a:r>
              <a:rPr lang="en-US" sz="6000" b="1" dirty="0" err="1">
                <a:solidFill>
                  <a:srgbClr val="000066"/>
                </a:solidFill>
              </a:rPr>
              <a:t>diqqat</a:t>
            </a:r>
            <a:r>
              <a:rPr lang="en-US" sz="6000" b="1" dirty="0">
                <a:solidFill>
                  <a:srgbClr val="000066"/>
                </a:solidFill>
              </a:rPr>
              <a:t> </a:t>
            </a:r>
            <a:r>
              <a:rPr lang="en-US" sz="6000" b="1" dirty="0" err="1">
                <a:solidFill>
                  <a:srgbClr val="000066"/>
                </a:solidFill>
              </a:rPr>
              <a:t>bilan</a:t>
            </a:r>
            <a:r>
              <a:rPr lang="en-US" sz="6000" b="1" dirty="0">
                <a:solidFill>
                  <a:srgbClr val="000066"/>
                </a:solidFill>
              </a:rPr>
              <a:t> </a:t>
            </a:r>
            <a:r>
              <a:rPr lang="en-US" sz="6000" b="1" dirty="0" err="1">
                <a:solidFill>
                  <a:srgbClr val="000066"/>
                </a:solidFill>
              </a:rPr>
              <a:t>tinglang</a:t>
            </a:r>
            <a:r>
              <a:rPr lang="en-US" sz="6000" b="1" dirty="0">
                <a:solidFill>
                  <a:srgbClr val="000066"/>
                </a:solidFill>
              </a:rPr>
              <a:t>.</a:t>
            </a:r>
            <a:endParaRPr lang="ru-RU" sz="6000" dirty="0">
              <a:solidFill>
                <a:srgbClr val="000066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2050" r="48239" b="31367"/>
          <a:stretch/>
        </p:blipFill>
        <p:spPr bwMode="auto">
          <a:xfrm>
            <a:off x="859100" y="1170744"/>
            <a:ext cx="4686407" cy="501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7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460237" y="269125"/>
            <a:ext cx="5253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</a:rPr>
              <a:t>Savollarga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javob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bering</a:t>
            </a:r>
            <a:r>
              <a:rPr lang="en-US" sz="4000" b="1" dirty="0" smtClean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1364702" y="1282889"/>
            <a:ext cx="10287398" cy="1201003"/>
          </a:xfrm>
          <a:prstGeom prst="flowChartDocument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24-конечная звезда 3"/>
          <p:cNvSpPr/>
          <p:nvPr/>
        </p:nvSpPr>
        <p:spPr>
          <a:xfrm>
            <a:off x="486464" y="1241946"/>
            <a:ext cx="1160060" cy="996286"/>
          </a:xfrm>
          <a:prstGeom prst="star24">
            <a:avLst/>
          </a:prstGeom>
          <a:solidFill>
            <a:srgbClr val="FFFF0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7868" y="1311699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46524" y="1180359"/>
            <a:ext cx="10005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Ketrinning</a:t>
            </a:r>
            <a:r>
              <a:rPr lang="en-US" sz="3600" b="1" dirty="0">
                <a:solidFill>
                  <a:srgbClr val="000066"/>
                </a:solidFill>
              </a:rPr>
              <a:t> “</a:t>
            </a:r>
            <a:r>
              <a:rPr lang="en-US" sz="3600" b="1" dirty="0" err="1">
                <a:solidFill>
                  <a:srgbClr val="000066"/>
                </a:solidFill>
              </a:rPr>
              <a:t>Bilakqop”ni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ixtiro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qilishiga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nima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sabab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bo‘ldi</a:t>
            </a:r>
            <a:r>
              <a:rPr lang="en-US" sz="3600" b="1" dirty="0" smtClean="0">
                <a:solidFill>
                  <a:srgbClr val="000066"/>
                </a:solidFill>
              </a:rPr>
              <a:t>?</a:t>
            </a:r>
            <a:endParaRPr lang="en-US" sz="3600" b="1" dirty="0">
              <a:solidFill>
                <a:srgbClr val="000066"/>
              </a:solidFill>
            </a:endParaRPr>
          </a:p>
        </p:txBody>
      </p:sp>
      <p:sp>
        <p:nvSpPr>
          <p:cNvPr id="40" name="Блок-схема: документ 39"/>
          <p:cNvSpPr/>
          <p:nvPr/>
        </p:nvSpPr>
        <p:spPr>
          <a:xfrm>
            <a:off x="1646524" y="3258958"/>
            <a:ext cx="9107404" cy="2800648"/>
          </a:xfrm>
          <a:prstGeom prst="flowChartDocument">
            <a:avLst/>
          </a:prstGeom>
          <a:solidFill>
            <a:srgbClr val="FF99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55452" y="3281308"/>
            <a:ext cx="88895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807E3"/>
                </a:solidFill>
              </a:rPr>
              <a:t>	</a:t>
            </a:r>
            <a:r>
              <a:rPr lang="en-US" sz="4000" dirty="0" err="1" smtClean="0">
                <a:solidFill>
                  <a:srgbClr val="0807E3"/>
                </a:solidFill>
              </a:rPr>
              <a:t>Ketrin</a:t>
            </a:r>
            <a:r>
              <a:rPr lang="en-US" sz="4000" dirty="0" smtClean="0">
                <a:solidFill>
                  <a:srgbClr val="0807E3"/>
                </a:solidFill>
              </a:rPr>
              <a:t> o</a:t>
            </a:r>
            <a:r>
              <a:rPr lang="uz-Latn-UZ" sz="4000" dirty="0" smtClean="0">
                <a:solidFill>
                  <a:srgbClr val="0807E3"/>
                </a:solidFill>
              </a:rPr>
              <a:t>ʻrtoqlari </a:t>
            </a:r>
            <a:r>
              <a:rPr lang="uz-Latn-UZ" sz="4000" dirty="0">
                <a:solidFill>
                  <a:srgbClr val="0807E3"/>
                </a:solidFill>
              </a:rPr>
              <a:t>bilan oʻynashni </a:t>
            </a:r>
            <a:r>
              <a:rPr lang="uz-Latn-UZ" sz="4000" dirty="0" smtClean="0">
                <a:solidFill>
                  <a:srgbClr val="0807E3"/>
                </a:solidFill>
              </a:rPr>
              <a:t>yoqtirardi, </a:t>
            </a:r>
            <a:r>
              <a:rPr lang="uz-Latn-UZ" sz="4000" dirty="0">
                <a:solidFill>
                  <a:srgbClr val="0807E3"/>
                </a:solidFill>
              </a:rPr>
              <a:t>lekin qish kunlari oʻynash </a:t>
            </a:r>
            <a:r>
              <a:rPr lang="en-US" sz="4000" dirty="0">
                <a:solidFill>
                  <a:srgbClr val="0807E3"/>
                </a:solidFill>
              </a:rPr>
              <a:t>u</a:t>
            </a:r>
            <a:r>
              <a:rPr lang="uz-Latn-UZ" sz="4000" dirty="0" smtClean="0">
                <a:solidFill>
                  <a:srgbClr val="0807E3"/>
                </a:solidFill>
              </a:rPr>
              <a:t>nga </a:t>
            </a:r>
            <a:r>
              <a:rPr lang="uz-Latn-UZ" sz="4000" dirty="0">
                <a:solidFill>
                  <a:srgbClr val="0807E3"/>
                </a:solidFill>
              </a:rPr>
              <a:t>azob berar edi. </a:t>
            </a:r>
            <a:r>
              <a:rPr lang="uz-Latn-UZ" sz="4000" dirty="0" smtClean="0">
                <a:solidFill>
                  <a:srgbClr val="0807E3"/>
                </a:solidFill>
              </a:rPr>
              <a:t>Bilaklari </a:t>
            </a:r>
            <a:r>
              <a:rPr lang="uz-Latn-UZ" sz="4000" dirty="0">
                <a:solidFill>
                  <a:srgbClr val="0807E3"/>
                </a:solidFill>
              </a:rPr>
              <a:t>sovuq yeb qattiq ogʻrirdi.</a:t>
            </a:r>
            <a:endParaRPr lang="ru-RU" sz="4000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460237" y="269125"/>
            <a:ext cx="5253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</a:rPr>
              <a:t>Savollarga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javob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bering</a:t>
            </a:r>
            <a:r>
              <a:rPr lang="en-US" sz="4000" b="1" dirty="0" smtClean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1364702" y="1282889"/>
            <a:ext cx="10287398" cy="955343"/>
          </a:xfrm>
          <a:prstGeom prst="flowChartDocument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24-конечная звезда 3"/>
          <p:cNvSpPr/>
          <p:nvPr/>
        </p:nvSpPr>
        <p:spPr>
          <a:xfrm>
            <a:off x="486464" y="1241946"/>
            <a:ext cx="1160060" cy="996286"/>
          </a:xfrm>
          <a:prstGeom prst="star24">
            <a:avLst/>
          </a:prstGeom>
          <a:solidFill>
            <a:srgbClr val="FFFF0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7868" y="1311699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46524" y="1316839"/>
            <a:ext cx="10005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Daniyel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nima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uchun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arzon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uylar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qurishni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reja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qildi</a:t>
            </a:r>
            <a:r>
              <a:rPr lang="en-US" sz="3600" b="1" dirty="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40" name="Блок-схема: документ 39"/>
          <p:cNvSpPr/>
          <p:nvPr/>
        </p:nvSpPr>
        <p:spPr>
          <a:xfrm>
            <a:off x="941696" y="2644099"/>
            <a:ext cx="10358650" cy="3947646"/>
          </a:xfrm>
          <a:prstGeom prst="flowChartDocument">
            <a:avLst/>
          </a:prstGeom>
          <a:solidFill>
            <a:srgbClr val="FF99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66493" y="2587573"/>
            <a:ext cx="99881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807E3"/>
                </a:solidFill>
              </a:rPr>
              <a:t>      </a:t>
            </a:r>
            <a:r>
              <a:rPr lang="uz-Latn-UZ" sz="4000" dirty="0" smtClean="0">
                <a:solidFill>
                  <a:srgbClr val="0807E3"/>
                </a:solidFill>
              </a:rPr>
              <a:t>Hindistonda </a:t>
            </a:r>
            <a:r>
              <a:rPr lang="uz-Latn-UZ" sz="4000" dirty="0">
                <a:solidFill>
                  <a:srgbClr val="0807E3"/>
                </a:solidFill>
              </a:rPr>
              <a:t>yashovchi odamlarning </a:t>
            </a:r>
            <a:r>
              <a:rPr lang="uz-Latn-UZ" sz="4000" dirty="0" smtClean="0">
                <a:solidFill>
                  <a:srgbClr val="0807E3"/>
                </a:solidFill>
              </a:rPr>
              <a:t>koʻpchiligi</a:t>
            </a:r>
            <a:r>
              <a:rPr lang="en-US" sz="4000" dirty="0" err="1" smtClean="0">
                <a:solidFill>
                  <a:srgbClr val="0807E3"/>
                </a:solidFill>
              </a:rPr>
              <a:t>ning</a:t>
            </a:r>
            <a:r>
              <a:rPr lang="en-US" sz="4000" dirty="0" smtClean="0">
                <a:solidFill>
                  <a:srgbClr val="0807E3"/>
                </a:solidFill>
              </a:rPr>
              <a:t> </a:t>
            </a:r>
            <a:r>
              <a:rPr lang="uz-Latn-UZ" sz="4000" dirty="0" smtClean="0">
                <a:solidFill>
                  <a:srgbClr val="0807E3"/>
                </a:solidFill>
              </a:rPr>
              <a:t>uy</a:t>
            </a:r>
            <a:r>
              <a:rPr lang="en-US" sz="4000" dirty="0" err="1" smtClean="0">
                <a:solidFill>
                  <a:srgbClr val="0807E3"/>
                </a:solidFill>
              </a:rPr>
              <a:t>i</a:t>
            </a:r>
            <a:r>
              <a:rPr lang="uz-Latn-UZ" sz="4000" dirty="0" smtClean="0">
                <a:solidFill>
                  <a:srgbClr val="0807E3"/>
                </a:solidFill>
              </a:rPr>
              <a:t> </a:t>
            </a:r>
            <a:r>
              <a:rPr lang="uz-Latn-UZ" sz="4000" dirty="0" smtClean="0">
                <a:solidFill>
                  <a:srgbClr val="0807E3"/>
                </a:solidFill>
              </a:rPr>
              <a:t>yoʻq</a:t>
            </a:r>
            <a:r>
              <a:rPr lang="en-US" sz="4000" dirty="0" smtClean="0">
                <a:solidFill>
                  <a:srgbClr val="0807E3"/>
                </a:solidFill>
              </a:rPr>
              <a:t> </a:t>
            </a:r>
            <a:r>
              <a:rPr lang="en-US" sz="4000" dirty="0" err="1" smtClean="0">
                <a:solidFill>
                  <a:srgbClr val="0807E3"/>
                </a:solidFill>
              </a:rPr>
              <a:t>edi</a:t>
            </a:r>
            <a:r>
              <a:rPr lang="uz-Latn-UZ" sz="4000" dirty="0" smtClean="0">
                <a:solidFill>
                  <a:srgbClr val="0807E3"/>
                </a:solidFill>
              </a:rPr>
              <a:t>. Ularning </a:t>
            </a:r>
            <a:r>
              <a:rPr lang="uz-Latn-UZ" sz="4000" dirty="0">
                <a:solidFill>
                  <a:srgbClr val="0807E3"/>
                </a:solidFill>
              </a:rPr>
              <a:t>ham oʻz uyi boʻlishini </a:t>
            </a:r>
            <a:r>
              <a:rPr lang="uz-Latn-UZ" sz="4000" dirty="0" smtClean="0">
                <a:solidFill>
                  <a:srgbClr val="0807E3"/>
                </a:solidFill>
              </a:rPr>
              <a:t>istadi</a:t>
            </a:r>
            <a:r>
              <a:rPr lang="en-US" sz="4000" dirty="0" smtClean="0">
                <a:solidFill>
                  <a:srgbClr val="0807E3"/>
                </a:solidFill>
              </a:rPr>
              <a:t>.</a:t>
            </a:r>
            <a:r>
              <a:rPr lang="uz-Latn-UZ" sz="4000" dirty="0" smtClean="0">
                <a:solidFill>
                  <a:srgbClr val="0807E3"/>
                </a:solidFill>
              </a:rPr>
              <a:t> </a:t>
            </a:r>
            <a:r>
              <a:rPr lang="en-US" sz="4000" dirty="0" smtClean="0">
                <a:solidFill>
                  <a:srgbClr val="0807E3"/>
                </a:solidFill>
              </a:rPr>
              <a:t>U </a:t>
            </a:r>
            <a:r>
              <a:rPr lang="en-US" sz="4000" dirty="0" err="1" smtClean="0">
                <a:solidFill>
                  <a:srgbClr val="0807E3"/>
                </a:solidFill>
              </a:rPr>
              <a:t>Hindiston</a:t>
            </a:r>
            <a:r>
              <a:rPr lang="en-US" sz="4000" dirty="0" smtClean="0">
                <a:solidFill>
                  <a:srgbClr val="0807E3"/>
                </a:solidFill>
              </a:rPr>
              <a:t> </a:t>
            </a:r>
            <a:r>
              <a:rPr lang="en-US" sz="4000" dirty="0" err="1">
                <a:solidFill>
                  <a:srgbClr val="0807E3"/>
                </a:solidFill>
              </a:rPr>
              <a:t>kabi</a:t>
            </a:r>
            <a:r>
              <a:rPr lang="en-US" sz="4000" dirty="0">
                <a:solidFill>
                  <a:srgbClr val="0807E3"/>
                </a:solidFill>
              </a:rPr>
              <a:t> </a:t>
            </a:r>
            <a:r>
              <a:rPr lang="en-US" sz="4000" dirty="0" err="1">
                <a:solidFill>
                  <a:srgbClr val="0807E3"/>
                </a:solidFill>
              </a:rPr>
              <a:t>kamba</a:t>
            </a:r>
            <a:r>
              <a:rPr lang="uz-Latn-UZ" sz="4000" dirty="0">
                <a:solidFill>
                  <a:srgbClr val="0807E3"/>
                </a:solidFill>
              </a:rPr>
              <a:t>gʻallar koʻp yashaydigan davlatlarda kichkina boʻlsa ham barcha qulayliklarga ega uylar qurishni reja </a:t>
            </a:r>
            <a:r>
              <a:rPr lang="uz-Latn-UZ" sz="4000" dirty="0" smtClean="0">
                <a:solidFill>
                  <a:srgbClr val="0807E3"/>
                </a:solidFill>
              </a:rPr>
              <a:t>qildi. </a:t>
            </a:r>
            <a:endParaRPr lang="ru-RU" sz="4000" b="1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0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460237" y="269125"/>
            <a:ext cx="5253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</a:rPr>
              <a:t>Savollarga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javob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bering</a:t>
            </a:r>
            <a:r>
              <a:rPr lang="en-US" sz="4000" b="1" dirty="0" smtClean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1364702" y="1282889"/>
            <a:ext cx="10287398" cy="955343"/>
          </a:xfrm>
          <a:prstGeom prst="flowChartDocument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24-конечная звезда 3"/>
          <p:cNvSpPr/>
          <p:nvPr/>
        </p:nvSpPr>
        <p:spPr>
          <a:xfrm>
            <a:off x="486464" y="1241946"/>
            <a:ext cx="1160060" cy="996286"/>
          </a:xfrm>
          <a:prstGeom prst="star24">
            <a:avLst/>
          </a:prstGeom>
          <a:solidFill>
            <a:srgbClr val="FFFF0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7868" y="1311699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46524" y="1330487"/>
            <a:ext cx="10005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Ketrin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ixtirosini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nima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uchun</a:t>
            </a:r>
            <a:r>
              <a:rPr lang="en-US" sz="3600" b="1" dirty="0">
                <a:solidFill>
                  <a:srgbClr val="000066"/>
                </a:solidFill>
              </a:rPr>
              <a:t> “</a:t>
            </a:r>
            <a:r>
              <a:rPr lang="en-US" sz="3600" b="1" dirty="0" err="1">
                <a:solidFill>
                  <a:srgbClr val="000066"/>
                </a:solidFill>
              </a:rPr>
              <a:t>Bilakqop</a:t>
            </a:r>
            <a:r>
              <a:rPr lang="en-US" sz="3600" b="1" dirty="0">
                <a:solidFill>
                  <a:srgbClr val="000066"/>
                </a:solidFill>
              </a:rPr>
              <a:t>” deb </a:t>
            </a:r>
            <a:r>
              <a:rPr lang="en-US" sz="3600" b="1" dirty="0" err="1">
                <a:solidFill>
                  <a:srgbClr val="000066"/>
                </a:solidFill>
              </a:rPr>
              <a:t>atadi</a:t>
            </a:r>
            <a:r>
              <a:rPr lang="en-US" sz="3600" b="1" dirty="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40" name="Блок-схема: документ 39"/>
          <p:cNvSpPr/>
          <p:nvPr/>
        </p:nvSpPr>
        <p:spPr>
          <a:xfrm>
            <a:off x="1646524" y="3258958"/>
            <a:ext cx="9107404" cy="1860329"/>
          </a:xfrm>
          <a:prstGeom prst="flowChartDocument">
            <a:avLst/>
          </a:prstGeom>
          <a:solidFill>
            <a:srgbClr val="FF99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55452" y="3281308"/>
            <a:ext cx="88895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807E3"/>
                </a:solidFill>
              </a:rPr>
              <a:t>	</a:t>
            </a:r>
            <a:r>
              <a:rPr lang="en-US" sz="4000" dirty="0" err="1" smtClean="0">
                <a:solidFill>
                  <a:srgbClr val="0807E3"/>
                </a:solidFill>
              </a:rPr>
              <a:t>Chunki</a:t>
            </a:r>
            <a:r>
              <a:rPr lang="en-US" sz="4000" dirty="0" smtClean="0">
                <a:solidFill>
                  <a:srgbClr val="0807E3"/>
                </a:solidFill>
              </a:rPr>
              <a:t> </a:t>
            </a:r>
            <a:r>
              <a:rPr lang="en-US" sz="4000" dirty="0" err="1" smtClean="0">
                <a:solidFill>
                  <a:srgbClr val="0807E3"/>
                </a:solidFill>
              </a:rPr>
              <a:t>uni</a:t>
            </a:r>
            <a:r>
              <a:rPr lang="en-US" sz="4000" dirty="0" smtClean="0">
                <a:solidFill>
                  <a:srgbClr val="0807E3"/>
                </a:solidFill>
              </a:rPr>
              <a:t> </a:t>
            </a:r>
            <a:r>
              <a:rPr lang="en-US" sz="4000" dirty="0" err="1" smtClean="0">
                <a:solidFill>
                  <a:srgbClr val="0807E3"/>
                </a:solidFill>
              </a:rPr>
              <a:t>qo‘lqopning</a:t>
            </a:r>
            <a:r>
              <a:rPr lang="en-US" sz="4000" dirty="0" smtClean="0">
                <a:solidFill>
                  <a:srgbClr val="0807E3"/>
                </a:solidFill>
              </a:rPr>
              <a:t> </a:t>
            </a:r>
            <a:r>
              <a:rPr lang="en-US" sz="4000" dirty="0" err="1" smtClean="0">
                <a:solidFill>
                  <a:srgbClr val="0807E3"/>
                </a:solidFill>
              </a:rPr>
              <a:t>ostidan</a:t>
            </a:r>
            <a:r>
              <a:rPr lang="en-US" sz="4000" dirty="0" smtClean="0">
                <a:solidFill>
                  <a:srgbClr val="0807E3"/>
                </a:solidFill>
              </a:rPr>
              <a:t> </a:t>
            </a:r>
            <a:r>
              <a:rPr lang="en-US" sz="4000" dirty="0" err="1" smtClean="0">
                <a:solidFill>
                  <a:srgbClr val="0807E3"/>
                </a:solidFill>
              </a:rPr>
              <a:t>bilagiga</a:t>
            </a:r>
            <a:r>
              <a:rPr lang="en-US" sz="4000" dirty="0" smtClean="0">
                <a:solidFill>
                  <a:srgbClr val="0807E3"/>
                </a:solidFill>
              </a:rPr>
              <a:t> </a:t>
            </a:r>
            <a:r>
              <a:rPr lang="en-US" sz="4000" dirty="0" err="1">
                <a:solidFill>
                  <a:srgbClr val="0807E3"/>
                </a:solidFill>
              </a:rPr>
              <a:t>t</a:t>
            </a:r>
            <a:r>
              <a:rPr lang="en-US" sz="4000" dirty="0" err="1" smtClean="0">
                <a:solidFill>
                  <a:srgbClr val="0807E3"/>
                </a:solidFill>
              </a:rPr>
              <a:t>aqish</a:t>
            </a:r>
            <a:r>
              <a:rPr lang="en-US" sz="4000" dirty="0" smtClean="0">
                <a:solidFill>
                  <a:srgbClr val="0807E3"/>
                </a:solidFill>
              </a:rPr>
              <a:t> </a:t>
            </a:r>
            <a:r>
              <a:rPr lang="en-US" sz="4000" dirty="0" err="1" smtClean="0">
                <a:solidFill>
                  <a:srgbClr val="0807E3"/>
                </a:solidFill>
              </a:rPr>
              <a:t>kerak</a:t>
            </a:r>
            <a:r>
              <a:rPr lang="en-US" sz="4000" dirty="0" smtClean="0">
                <a:solidFill>
                  <a:srgbClr val="0807E3"/>
                </a:solidFill>
              </a:rPr>
              <a:t> </a:t>
            </a:r>
            <a:r>
              <a:rPr lang="en-US" sz="4000" dirty="0" err="1" smtClean="0">
                <a:solidFill>
                  <a:srgbClr val="0807E3"/>
                </a:solidFill>
              </a:rPr>
              <a:t>edi</a:t>
            </a:r>
            <a:r>
              <a:rPr lang="en-US" sz="4000" smtClean="0">
                <a:solidFill>
                  <a:srgbClr val="0807E3"/>
                </a:solidFill>
              </a:rPr>
              <a:t>-da</a:t>
            </a:r>
            <a:endParaRPr lang="ru-RU" sz="4000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0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460237" y="269125"/>
            <a:ext cx="5253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</a:rPr>
              <a:t>Savollarga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javob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bering</a:t>
            </a:r>
            <a:r>
              <a:rPr lang="en-US" sz="4000" b="1" dirty="0" smtClean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1364702" y="1282889"/>
            <a:ext cx="10287398" cy="1361210"/>
          </a:xfrm>
          <a:prstGeom prst="flowChartDocument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24-конечная звезда 3"/>
          <p:cNvSpPr/>
          <p:nvPr/>
        </p:nvSpPr>
        <p:spPr>
          <a:xfrm>
            <a:off x="486464" y="1241946"/>
            <a:ext cx="1160060" cy="996286"/>
          </a:xfrm>
          <a:prstGeom prst="star24">
            <a:avLst/>
          </a:prstGeom>
          <a:solidFill>
            <a:srgbClr val="FFFF0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7868" y="1311699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46524" y="1330487"/>
            <a:ext cx="10005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Daniyelning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qilgan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ishini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ixtiro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deyish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mumkinmi</a:t>
            </a:r>
            <a:r>
              <a:rPr lang="en-US" sz="3600" b="1" dirty="0">
                <a:solidFill>
                  <a:srgbClr val="000066"/>
                </a:solidFill>
              </a:rPr>
              <a:t>? </a:t>
            </a:r>
            <a:r>
              <a:rPr lang="en-US" sz="3600" b="1" dirty="0" err="1">
                <a:solidFill>
                  <a:srgbClr val="000066"/>
                </a:solidFill>
              </a:rPr>
              <a:t>Nima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uchun</a:t>
            </a:r>
            <a:r>
              <a:rPr lang="en-US" sz="3600" b="1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40" name="Блок-схема: документ 39"/>
          <p:cNvSpPr/>
          <p:nvPr/>
        </p:nvSpPr>
        <p:spPr>
          <a:xfrm>
            <a:off x="1364702" y="3258958"/>
            <a:ext cx="9389226" cy="2350272"/>
          </a:xfrm>
          <a:prstGeom prst="flowChartDocument">
            <a:avLst/>
          </a:prstGeom>
          <a:solidFill>
            <a:srgbClr val="FF99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60237" y="3388910"/>
            <a:ext cx="92936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807E3"/>
                </a:solidFill>
              </a:rPr>
              <a:t>Ha </a:t>
            </a:r>
            <a:r>
              <a:rPr lang="en-US" sz="3600" dirty="0" err="1" smtClean="0">
                <a:solidFill>
                  <a:srgbClr val="0807E3"/>
                </a:solidFill>
              </a:rPr>
              <a:t>uni</a:t>
            </a:r>
            <a:r>
              <a:rPr lang="en-US" sz="3600" dirty="0" smtClean="0">
                <a:solidFill>
                  <a:srgbClr val="0807E3"/>
                </a:solidFill>
              </a:rPr>
              <a:t> </a:t>
            </a:r>
            <a:r>
              <a:rPr lang="en-US" sz="3600" dirty="0" err="1" smtClean="0">
                <a:solidFill>
                  <a:srgbClr val="0807E3"/>
                </a:solidFill>
              </a:rPr>
              <a:t>ixtiro</a:t>
            </a:r>
            <a:r>
              <a:rPr lang="en-US" sz="3600" dirty="0" smtClean="0">
                <a:solidFill>
                  <a:srgbClr val="0807E3"/>
                </a:solidFill>
              </a:rPr>
              <a:t> </a:t>
            </a:r>
            <a:r>
              <a:rPr lang="en-US" sz="3600" dirty="0" err="1" smtClean="0">
                <a:solidFill>
                  <a:srgbClr val="0807E3"/>
                </a:solidFill>
              </a:rPr>
              <a:t>deyish</a:t>
            </a:r>
            <a:r>
              <a:rPr lang="en-US" sz="3600" dirty="0" smtClean="0">
                <a:solidFill>
                  <a:srgbClr val="0807E3"/>
                </a:solidFill>
              </a:rPr>
              <a:t> </a:t>
            </a:r>
            <a:r>
              <a:rPr lang="en-US" sz="3600" dirty="0" err="1" smtClean="0">
                <a:solidFill>
                  <a:srgbClr val="0807E3"/>
                </a:solidFill>
              </a:rPr>
              <a:t>mumkin</a:t>
            </a:r>
            <a:r>
              <a:rPr lang="en-US" sz="3600" dirty="0" smtClean="0">
                <a:solidFill>
                  <a:srgbClr val="0807E3"/>
                </a:solidFill>
              </a:rPr>
              <a:t>, </a:t>
            </a:r>
            <a:r>
              <a:rPr lang="en-US" sz="3600" dirty="0" err="1" smtClean="0">
                <a:solidFill>
                  <a:srgbClr val="0807E3"/>
                </a:solidFill>
              </a:rPr>
              <a:t>chunki</a:t>
            </a:r>
            <a:r>
              <a:rPr lang="en-US" sz="3600" dirty="0" smtClean="0">
                <a:solidFill>
                  <a:srgbClr val="0807E3"/>
                </a:solidFill>
              </a:rPr>
              <a:t>, u</a:t>
            </a:r>
            <a:r>
              <a:rPr lang="uz-Latn-UZ" sz="3600" dirty="0" smtClean="0">
                <a:solidFill>
                  <a:srgbClr val="0807E3"/>
                </a:solidFill>
              </a:rPr>
              <a:t>ylarni </a:t>
            </a:r>
            <a:r>
              <a:rPr lang="uz-Latn-UZ" sz="3600" dirty="0">
                <a:solidFill>
                  <a:srgbClr val="0807E3"/>
                </a:solidFill>
              </a:rPr>
              <a:t>elektr bilan ta’minlash uchun quyosh kuchidan </a:t>
            </a:r>
            <a:r>
              <a:rPr lang="uz-Latn-UZ" sz="3600" dirty="0" smtClean="0">
                <a:solidFill>
                  <a:srgbClr val="0807E3"/>
                </a:solidFill>
              </a:rPr>
              <a:t>foydalan</a:t>
            </a:r>
            <a:r>
              <a:rPr lang="en-US" sz="3600" dirty="0" err="1" smtClean="0">
                <a:solidFill>
                  <a:srgbClr val="0807E3"/>
                </a:solidFill>
              </a:rPr>
              <a:t>il</a:t>
            </a:r>
            <a:r>
              <a:rPr lang="uz-Latn-UZ" sz="3600" dirty="0" smtClean="0">
                <a:solidFill>
                  <a:srgbClr val="0807E3"/>
                </a:solidFill>
              </a:rPr>
              <a:t>di. </a:t>
            </a:r>
            <a:r>
              <a:rPr lang="uz-Latn-UZ" sz="3600" dirty="0">
                <a:solidFill>
                  <a:srgbClr val="0807E3"/>
                </a:solidFill>
              </a:rPr>
              <a:t>Uylarni qurish qimmatga </a:t>
            </a:r>
            <a:r>
              <a:rPr lang="uz-Latn-UZ" sz="3600" dirty="0" smtClean="0">
                <a:solidFill>
                  <a:srgbClr val="0807E3"/>
                </a:solidFill>
              </a:rPr>
              <a:t>tushmadi</a:t>
            </a:r>
            <a:r>
              <a:rPr lang="uz-Latn-UZ" sz="3600" dirty="0">
                <a:solidFill>
                  <a:srgbClr val="0807E3"/>
                </a:solidFill>
              </a:rPr>
              <a:t>.</a:t>
            </a:r>
            <a:endParaRPr lang="ru-RU" sz="3600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71060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37733" y="269125"/>
            <a:ext cx="5500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Savollarga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javob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yozing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43912" y="-9412"/>
            <a:ext cx="1781645" cy="13729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документ 3"/>
          <p:cNvSpPr/>
          <p:nvPr/>
        </p:nvSpPr>
        <p:spPr>
          <a:xfrm>
            <a:off x="1192288" y="1351122"/>
            <a:ext cx="10432745" cy="938129"/>
          </a:xfrm>
          <a:prstGeom prst="flowChartDocument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23692" y="1380218"/>
            <a:ext cx="10878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66"/>
                </a:solidFill>
              </a:rPr>
              <a:t>“</a:t>
            </a:r>
            <a:r>
              <a:rPr lang="en-US" sz="4000" b="1" dirty="0" err="1" smtClean="0">
                <a:solidFill>
                  <a:srgbClr val="000066"/>
                </a:solidFill>
              </a:rPr>
              <a:t>Bilakqop”ning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qo‘lqopdan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qanday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farqi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bor</a:t>
            </a:r>
            <a:r>
              <a:rPr lang="en-US" sz="4000" b="1" dirty="0" smtClean="0">
                <a:solidFill>
                  <a:srgbClr val="000066"/>
                </a:solidFill>
              </a:rPr>
              <a:t>?</a:t>
            </a:r>
            <a:endParaRPr lang="en-US" sz="4000" b="1" dirty="0">
              <a:solidFill>
                <a:srgbClr val="000066"/>
              </a:solidFill>
            </a:endParaRPr>
          </a:p>
        </p:txBody>
      </p:sp>
      <p:sp>
        <p:nvSpPr>
          <p:cNvPr id="23" name="24-конечная звезда 22"/>
          <p:cNvSpPr/>
          <p:nvPr/>
        </p:nvSpPr>
        <p:spPr>
          <a:xfrm>
            <a:off x="363632" y="1282890"/>
            <a:ext cx="1160060" cy="996286"/>
          </a:xfrm>
          <a:prstGeom prst="star24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95036" y="1352643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ВИДЕО ДАРС 2 БОСКИЧ\фон 4 синф\фон гули 22\m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042" y="3770319"/>
            <a:ext cx="1676992" cy="2697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8" t="21908" r="53904" b="34414"/>
          <a:stretch/>
        </p:blipFill>
        <p:spPr bwMode="auto">
          <a:xfrm>
            <a:off x="868600" y="2738831"/>
            <a:ext cx="4308313" cy="3729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C:\Users\OTABEK\Desktop\HTB1XGISQVXXXXchXpXXq6xXFXXX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272" y="2644099"/>
            <a:ext cx="3661520" cy="366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71060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37733" y="269125"/>
            <a:ext cx="5500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Savollarga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javob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yozing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43912" y="-9412"/>
            <a:ext cx="1781645" cy="13729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документ 3"/>
          <p:cNvSpPr/>
          <p:nvPr/>
        </p:nvSpPr>
        <p:spPr>
          <a:xfrm>
            <a:off x="1192288" y="1351122"/>
            <a:ext cx="10432745" cy="1387709"/>
          </a:xfrm>
          <a:prstGeom prst="flowChartDocument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23692" y="1380218"/>
            <a:ext cx="101013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66"/>
                </a:solidFill>
              </a:rPr>
              <a:t>Daniyel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quradigan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uylarning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boshqa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uylardan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nima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farqi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bor</a:t>
            </a:r>
            <a:r>
              <a:rPr lang="en-US" sz="4000" b="1" dirty="0">
                <a:solidFill>
                  <a:srgbClr val="000066"/>
                </a:solidFill>
              </a:rPr>
              <a:t>?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23" name="24-конечная звезда 22"/>
          <p:cNvSpPr/>
          <p:nvPr/>
        </p:nvSpPr>
        <p:spPr>
          <a:xfrm>
            <a:off x="363632" y="1282890"/>
            <a:ext cx="1160060" cy="996286"/>
          </a:xfrm>
          <a:prstGeom prst="star24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95036" y="1352643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ВИДЕО ДАРС 2 БОСКИЧ\фон 4 синф\фон гули 22\m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62" y="3770319"/>
            <a:ext cx="1676992" cy="2697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3" t="21908" r="12413" b="34414"/>
          <a:stretch/>
        </p:blipFill>
        <p:spPr bwMode="auto">
          <a:xfrm>
            <a:off x="6096000" y="3479772"/>
            <a:ext cx="4259562" cy="2743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im0-tub-ru.yandex.net/i?id=a5754ba82640f979cd32920b57047043-l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8" y="2970867"/>
            <a:ext cx="5566051" cy="3283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1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19130</TotalTime>
  <Words>268</Words>
  <Application>Microsoft Office PowerPoint</Application>
  <PresentationFormat>Произвольный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1736</cp:revision>
  <dcterms:created xsi:type="dcterms:W3CDTF">2020-04-19T11:34:46Z</dcterms:created>
  <dcterms:modified xsi:type="dcterms:W3CDTF">2021-12-07T04:21:42Z</dcterms:modified>
</cp:coreProperties>
</file>