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884" r:id="rId4"/>
    <p:sldId id="893" r:id="rId5"/>
    <p:sldId id="529" r:id="rId6"/>
    <p:sldId id="897" r:id="rId7"/>
    <p:sldId id="899" r:id="rId8"/>
    <p:sldId id="885" r:id="rId9"/>
    <p:sldId id="888" r:id="rId10"/>
    <p:sldId id="889" r:id="rId11"/>
    <p:sldId id="898" r:id="rId12"/>
    <p:sldId id="896" r:id="rId13"/>
    <p:sldId id="894" r:id="rId14"/>
    <p:sldId id="883" r:id="rId15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6600"/>
    <a:srgbClr val="000066"/>
    <a:srgbClr val="0807E3"/>
    <a:srgbClr val="FFCCFF"/>
    <a:srgbClr val="FFFF66"/>
    <a:srgbClr val="66FFCC"/>
    <a:srgbClr val="FF99FF"/>
    <a:srgbClr val="99CC00"/>
    <a:srgbClr val="E56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16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ВИДЕО ДАРС 2 БОСКИЧ\фон 4 синф\фон класический\э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6082" y="480288"/>
            <a:ext cx="5339259" cy="56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65277" y="3321581"/>
            <a:ext cx="8137988" cy="27706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65277" y="3321581"/>
            <a:ext cx="79669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0066"/>
                </a:solidFill>
              </a:rPr>
              <a:t>Aniq</a:t>
            </a:r>
            <a:r>
              <a:rPr lang="en-US" sz="4400" dirty="0">
                <a:solidFill>
                  <a:srgbClr val="000066"/>
                </a:solidFill>
              </a:rPr>
              <a:t> </a:t>
            </a:r>
            <a:r>
              <a:rPr lang="en-US" sz="4400" dirty="0" err="1">
                <a:solidFill>
                  <a:srgbClr val="000066"/>
                </a:solidFill>
              </a:rPr>
              <a:t>bo‘lmagan</a:t>
            </a:r>
            <a:r>
              <a:rPr lang="en-US" sz="4400" dirty="0">
                <a:solidFill>
                  <a:srgbClr val="000066"/>
                </a:solidFill>
              </a:rPr>
              <a:t> </a:t>
            </a:r>
            <a:r>
              <a:rPr lang="en-US" sz="4400" dirty="0" err="1">
                <a:solidFill>
                  <a:srgbClr val="000066"/>
                </a:solidFill>
              </a:rPr>
              <a:t>fikr</a:t>
            </a:r>
            <a:r>
              <a:rPr lang="en-US" sz="4400" dirty="0">
                <a:solidFill>
                  <a:srgbClr val="000066"/>
                </a:solidFill>
              </a:rPr>
              <a:t> </a:t>
            </a:r>
            <a:r>
              <a:rPr lang="en-US" sz="4400" dirty="0" err="1">
                <a:solidFill>
                  <a:srgbClr val="000066"/>
                </a:solidFill>
              </a:rPr>
              <a:t>haqida</a:t>
            </a:r>
            <a:r>
              <a:rPr lang="en-US" sz="4400" dirty="0">
                <a:solidFill>
                  <a:srgbClr val="000066"/>
                </a:solidFill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</a:rPr>
              <a:t>aytganimizdan</a:t>
            </a:r>
            <a:r>
              <a:rPr lang="en-US" sz="4400" dirty="0" smtClean="0">
                <a:solidFill>
                  <a:srgbClr val="000066"/>
                </a:solidFill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</a:rPr>
              <a:t>bo‘lishi</a:t>
            </a:r>
            <a:r>
              <a:rPr lang="en-US" sz="4400" b="1" dirty="0" smtClean="0">
                <a:solidFill>
                  <a:srgbClr val="006600"/>
                </a:solidFill>
              </a:rPr>
              <a:t> </a:t>
            </a:r>
            <a:r>
              <a:rPr lang="en-US" sz="4400" b="1" dirty="0" err="1">
                <a:solidFill>
                  <a:srgbClr val="006600"/>
                </a:solidFill>
              </a:rPr>
              <a:t>mumkin</a:t>
            </a:r>
            <a:r>
              <a:rPr lang="en-US" sz="4400" b="1" dirty="0">
                <a:solidFill>
                  <a:srgbClr val="006600"/>
                </a:solidFill>
              </a:rPr>
              <a:t>, </a:t>
            </a:r>
            <a:r>
              <a:rPr lang="en-US" sz="4400" b="1" dirty="0" err="1" smtClean="0">
                <a:solidFill>
                  <a:srgbClr val="006600"/>
                </a:solidFill>
              </a:rPr>
              <a:t>bo‘lsa</a:t>
            </a:r>
            <a:r>
              <a:rPr lang="en-US" sz="4400" b="1" dirty="0" smtClean="0">
                <a:solidFill>
                  <a:srgbClr val="006600"/>
                </a:solidFill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</a:rPr>
              <a:t>kerak</a:t>
            </a:r>
            <a:r>
              <a:rPr lang="en-US" sz="4400" b="1" dirty="0" smtClean="0">
                <a:solidFill>
                  <a:srgbClr val="006600"/>
                </a:solidFill>
              </a:rPr>
              <a:t> </a:t>
            </a:r>
            <a:r>
              <a:rPr lang="en-US" sz="4400" dirty="0" err="1">
                <a:solidFill>
                  <a:srgbClr val="000066"/>
                </a:solidFill>
              </a:rPr>
              <a:t>birikmalaridan</a:t>
            </a:r>
            <a:r>
              <a:rPr lang="en-US" sz="4400" dirty="0">
                <a:solidFill>
                  <a:srgbClr val="000066"/>
                </a:solidFill>
              </a:rPr>
              <a:t> </a:t>
            </a:r>
            <a:r>
              <a:rPr lang="en-US" sz="4400" dirty="0" err="1">
                <a:solidFill>
                  <a:srgbClr val="000066"/>
                </a:solidFill>
              </a:rPr>
              <a:t>foydalanamiz</a:t>
            </a:r>
            <a:r>
              <a:rPr lang="en-US" sz="4400" dirty="0">
                <a:solidFill>
                  <a:srgbClr val="000066"/>
                </a:solidFill>
              </a:rPr>
              <a:t>.</a:t>
            </a:r>
            <a:endParaRPr lang="ru-RU" sz="4400" b="1" dirty="0">
              <a:solidFill>
                <a:srgbClr val="000066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5" t="31512" r="33713" b="30557"/>
          <a:stretch/>
        </p:blipFill>
        <p:spPr bwMode="auto">
          <a:xfrm>
            <a:off x="202783" y="4268420"/>
            <a:ext cx="1762494" cy="2159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18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68427" y="947976"/>
            <a:ext cx="11059469" cy="2232151"/>
          </a:xfrm>
          <a:prstGeom prst="round2SameRect">
            <a:avLst>
              <a:gd name="adj1" fmla="val 45117"/>
              <a:gd name="adj2" fmla="val 0"/>
            </a:avLst>
          </a:prstGeom>
          <a:solidFill>
            <a:schemeClr val="bg1"/>
          </a:solidFill>
          <a:ln w="38100">
            <a:solidFill>
              <a:srgbClr val="FF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05218" y="1041040"/>
            <a:ext cx="10549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</a:rPr>
              <a:t>Konditsioner</a:t>
            </a:r>
            <a:r>
              <a:rPr lang="en-US" sz="3200" b="1" dirty="0" smtClean="0">
                <a:solidFill>
                  <a:srgbClr val="000066"/>
                </a:solidFill>
              </a:rPr>
              <a:t>  </a:t>
            </a:r>
            <a:r>
              <a:rPr lang="en-US" sz="3200" b="1" dirty="0" err="1" smtClean="0">
                <a:solidFill>
                  <a:srgbClr val="000066"/>
                </a:solidFill>
              </a:rPr>
              <a:t>yelparrakdan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ilhomlanib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</a:rPr>
              <a:t>yaratilgan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bo‘lsa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kerak</a:t>
            </a:r>
            <a:r>
              <a:rPr lang="en-US" sz="3200" b="1" dirty="0" smtClean="0">
                <a:solidFill>
                  <a:srgbClr val="006600"/>
                </a:solidFill>
              </a:rPr>
              <a:t>, </a:t>
            </a:r>
            <a:r>
              <a:rPr lang="en-US" sz="3200" b="1" dirty="0" err="1">
                <a:solidFill>
                  <a:srgbClr val="000066"/>
                </a:solidFill>
              </a:rPr>
              <a:t>chunki</a:t>
            </a:r>
            <a:r>
              <a:rPr lang="en-US" sz="3200" b="1" dirty="0">
                <a:solidFill>
                  <a:srgbClr val="000066"/>
                </a:solidFill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</a:rPr>
              <a:t>ikkalasi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>
                <a:solidFill>
                  <a:srgbClr val="000066"/>
                </a:solidFill>
              </a:rPr>
              <a:t>ham </a:t>
            </a:r>
            <a:r>
              <a:rPr lang="en-US" sz="3200" b="1" dirty="0" smtClean="0">
                <a:solidFill>
                  <a:srgbClr val="000066"/>
                </a:solidFill>
              </a:rPr>
              <a:t>kun </a:t>
            </a:r>
            <a:r>
              <a:rPr lang="en-US" sz="3200" b="1" dirty="0" err="1" smtClean="0">
                <a:solidFill>
                  <a:srgbClr val="000066"/>
                </a:solidFill>
              </a:rPr>
              <a:t>isib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</a:rPr>
              <a:t>ketganida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</a:rPr>
              <a:t>foydalaniladi</a:t>
            </a:r>
            <a:r>
              <a:rPr lang="en-US" sz="3200" b="1" dirty="0" smtClean="0">
                <a:solidFill>
                  <a:srgbClr val="000066"/>
                </a:solidFill>
              </a:rPr>
              <a:t>. </a:t>
            </a:r>
            <a:r>
              <a:rPr lang="en-US" sz="3200" b="1" dirty="0" err="1" smtClean="0">
                <a:solidFill>
                  <a:srgbClr val="000066"/>
                </a:solidFill>
              </a:rPr>
              <a:t>Konditsionerning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</a:rPr>
              <a:t>yelparrakdan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</a:rPr>
              <a:t>afzalliklari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</a:rPr>
              <a:t>ko‘p</a:t>
            </a:r>
            <a:r>
              <a:rPr lang="en-US" sz="3200" b="1" dirty="0" smtClean="0">
                <a:solidFill>
                  <a:srgbClr val="000066"/>
                </a:solidFill>
              </a:rPr>
              <a:t>. </a:t>
            </a:r>
            <a:r>
              <a:rPr lang="en-US" sz="3200" b="1" dirty="0" err="1" smtClean="0">
                <a:solidFill>
                  <a:srgbClr val="000066"/>
                </a:solidFill>
              </a:rPr>
              <a:t>Undan</a:t>
            </a:r>
            <a:r>
              <a:rPr lang="en-US" sz="3200" b="1" dirty="0" smtClean="0">
                <a:solidFill>
                  <a:srgbClr val="000066"/>
                </a:solidFill>
              </a:rPr>
              <a:t> kun </a:t>
            </a:r>
            <a:r>
              <a:rPr lang="en-US" sz="3200" b="1" dirty="0" err="1" smtClean="0">
                <a:solidFill>
                  <a:srgbClr val="000066"/>
                </a:solidFill>
              </a:rPr>
              <a:t>sovuq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</a:rPr>
              <a:t>bo‘lganida</a:t>
            </a:r>
            <a:r>
              <a:rPr lang="en-US" sz="3200" b="1" dirty="0" smtClean="0">
                <a:solidFill>
                  <a:srgbClr val="000066"/>
                </a:solidFill>
              </a:rPr>
              <a:t> ham </a:t>
            </a:r>
            <a:r>
              <a:rPr lang="en-US" sz="3200" b="1" dirty="0" err="1" smtClean="0">
                <a:solidFill>
                  <a:srgbClr val="000066"/>
                </a:solidFill>
              </a:rPr>
              <a:t>foydalanish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</a:rPr>
              <a:t>mumkin</a:t>
            </a:r>
            <a:r>
              <a:rPr lang="en-US" sz="3200" b="1" dirty="0" smtClean="0">
                <a:solidFill>
                  <a:srgbClr val="000066"/>
                </a:solidFill>
              </a:rPr>
              <a:t>. 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3" t="56225" r="8743" b="9701"/>
          <a:stretch/>
        </p:blipFill>
        <p:spPr bwMode="auto">
          <a:xfrm>
            <a:off x="1722992" y="3278705"/>
            <a:ext cx="3350525" cy="331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9" t="56225" r="48633" b="14937"/>
          <a:stretch/>
        </p:blipFill>
        <p:spPr bwMode="auto">
          <a:xfrm>
            <a:off x="5866654" y="3258958"/>
            <a:ext cx="3829138" cy="3220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ВИДЕО ДАРС 2 БОСКИЧ\фон 4 синф\фон класический\э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6082" y="480288"/>
            <a:ext cx="5339259" cy="56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622877" y="3321581"/>
            <a:ext cx="4480387" cy="26697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77469" y="3512653"/>
            <a:ext cx="43093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Topshiriqni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davomini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mustaql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bajaring</a:t>
            </a:r>
            <a:r>
              <a:rPr lang="en-US" sz="4400" b="1" dirty="0" smtClean="0">
                <a:solidFill>
                  <a:srgbClr val="FF0000"/>
                </a:solidFill>
              </a:rPr>
              <a:t>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9" t="35714" r="39538" b="35765"/>
          <a:stretch/>
        </p:blipFill>
        <p:spPr bwMode="auto">
          <a:xfrm>
            <a:off x="418299" y="1615420"/>
            <a:ext cx="3721428" cy="4559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68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897040" y="504968"/>
            <a:ext cx="8925636" cy="2675160"/>
          </a:xfrm>
          <a:prstGeom prst="round2SameRect">
            <a:avLst>
              <a:gd name="adj1" fmla="val 45117"/>
              <a:gd name="adj2" fmla="val 0"/>
            </a:avLst>
          </a:prstGeom>
          <a:solidFill>
            <a:schemeClr val="bg1"/>
          </a:solidFill>
          <a:ln w="38100">
            <a:solidFill>
              <a:srgbClr val="FF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4" t="20896" r="8744" b="46426"/>
          <a:stretch/>
        </p:blipFill>
        <p:spPr bwMode="auto">
          <a:xfrm>
            <a:off x="7215162" y="552174"/>
            <a:ext cx="2480630" cy="235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8" t="58712" r="27698" b="9701"/>
          <a:stretch/>
        </p:blipFill>
        <p:spPr bwMode="auto">
          <a:xfrm>
            <a:off x="2511189" y="631006"/>
            <a:ext cx="2642723" cy="228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с двумя скругленными соседними углами 21"/>
          <p:cNvSpPr/>
          <p:nvPr/>
        </p:nvSpPr>
        <p:spPr>
          <a:xfrm>
            <a:off x="1787857" y="3671248"/>
            <a:ext cx="9034820" cy="2785619"/>
          </a:xfrm>
          <a:prstGeom prst="round2SameRect">
            <a:avLst>
              <a:gd name="adj1" fmla="val 45117"/>
              <a:gd name="adj2" fmla="val 0"/>
            </a:avLst>
          </a:prstGeom>
          <a:solidFill>
            <a:schemeClr val="bg1"/>
          </a:solidFill>
          <a:ln w="38100">
            <a:solidFill>
              <a:srgbClr val="FF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23508" r="28461" b="48145"/>
          <a:stretch/>
        </p:blipFill>
        <p:spPr bwMode="auto">
          <a:xfrm>
            <a:off x="7383440" y="3927473"/>
            <a:ext cx="2890030" cy="233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5" t="25747" r="48139" b="50819"/>
          <a:stretch/>
        </p:blipFill>
        <p:spPr bwMode="auto">
          <a:xfrm>
            <a:off x="2333768" y="3927473"/>
            <a:ext cx="3505974" cy="233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Двойная стрелка влево/вправо 2"/>
          <p:cNvSpPr/>
          <p:nvPr/>
        </p:nvSpPr>
        <p:spPr>
          <a:xfrm>
            <a:off x="5568287" y="1477429"/>
            <a:ext cx="1296537" cy="733508"/>
          </a:xfrm>
          <a:prstGeom prst="leftRightArrow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лево/вправо 26"/>
          <p:cNvSpPr/>
          <p:nvPr/>
        </p:nvSpPr>
        <p:spPr>
          <a:xfrm>
            <a:off x="5839742" y="4583259"/>
            <a:ext cx="1296537" cy="733508"/>
          </a:xfrm>
          <a:prstGeom prst="leftRightArrow">
            <a:avLst/>
          </a:prstGeom>
          <a:solidFill>
            <a:srgbClr val="FFFF00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9350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0122" y="360333"/>
            <a:ext cx="108946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err="1" smtClean="0">
                <a:solidFill>
                  <a:srgbClr val="006600"/>
                </a:solidFill>
              </a:rPr>
              <a:t>G‘aroyib</a:t>
            </a:r>
            <a:r>
              <a:rPr lang="en-US" sz="6000" b="1" dirty="0" smtClean="0">
                <a:solidFill>
                  <a:srgbClr val="006600"/>
                </a:solidFill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</a:rPr>
              <a:t>ixtirolar</a:t>
            </a:r>
            <a:endParaRPr lang="ru-RU" sz="6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sun9-68.userapi.com/impf/k6tINSxsl5KqPf_CdIIWxsMygbVfJYYqXwEXdA/ZItOQfAnt6w.jpg?size=0x0&amp;quality=90&amp;proxy=1&amp;sign=af8ec146e0df9c391de7fec6eb2cbad5&amp;c_uniq_tag=yWSd9UAsNgFzE64TZvU1qDdzRzm7eMHkcDXmKX297Ng&amp;type=video_thum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61" y="1405383"/>
            <a:ext cx="7153782" cy="4743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68153" y="192817"/>
            <a:ext cx="89804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66"/>
                </a:solidFill>
              </a:rPr>
              <a:t>Rasmdagi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r>
              <a:rPr lang="en-US" sz="4400" b="1" dirty="0" err="1">
                <a:solidFill>
                  <a:srgbClr val="000066"/>
                </a:solidFill>
              </a:rPr>
              <a:t>narsalarning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r>
              <a:rPr lang="en-US" sz="4400" b="1" dirty="0" err="1">
                <a:solidFill>
                  <a:srgbClr val="000066"/>
                </a:solidFill>
              </a:rPr>
              <a:t>nomini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</a:rPr>
              <a:t>ayting</a:t>
            </a:r>
            <a:r>
              <a:rPr lang="en-US" sz="4400" b="1" dirty="0">
                <a:solidFill>
                  <a:srgbClr val="000066"/>
                </a:solidFill>
              </a:rPr>
              <a:t>.</a:t>
            </a:r>
            <a:endParaRPr lang="ru-RU" sz="4400" dirty="0">
              <a:solidFill>
                <a:srgbClr val="000066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20896" r="8744" b="9701"/>
          <a:stretch/>
        </p:blipFill>
        <p:spPr bwMode="auto">
          <a:xfrm>
            <a:off x="912214" y="1616483"/>
            <a:ext cx="10347577" cy="501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52401" y="1235683"/>
            <a:ext cx="2020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</a:rPr>
              <a:t>velosiped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80438" y="1230189"/>
            <a:ext cx="2279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807E3"/>
                </a:solidFill>
              </a:rPr>
              <a:t>kompyuter</a:t>
            </a:r>
            <a:endParaRPr lang="ru-RU" sz="3600" dirty="0">
              <a:solidFill>
                <a:srgbClr val="0807E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19496" y="1223611"/>
            <a:ext cx="1834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807E3"/>
                </a:solidFill>
              </a:rPr>
              <a:t>televizor</a:t>
            </a:r>
            <a:endParaRPr lang="ru-RU" sz="3600" dirty="0">
              <a:solidFill>
                <a:srgbClr val="0807E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00940" y="1259061"/>
            <a:ext cx="1555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marker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43550" y="3941205"/>
            <a:ext cx="1810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</a:rPr>
              <a:t>mashina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12955" y="3918489"/>
            <a:ext cx="2603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807E3"/>
                </a:solidFill>
              </a:rPr>
              <a:t>konditsioner</a:t>
            </a:r>
            <a:endParaRPr lang="ru-RU" sz="3600" dirty="0">
              <a:solidFill>
                <a:srgbClr val="0807E3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28847" y="3941205"/>
            <a:ext cx="2229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</a:rPr>
              <a:t>doska-bo‘r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117579" y="3913909"/>
            <a:ext cx="1985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807E3"/>
                </a:solidFill>
              </a:rPr>
              <a:t>yelparrak</a:t>
            </a:r>
            <a:endParaRPr lang="ru-RU" sz="3600" dirty="0">
              <a:solidFill>
                <a:srgbClr val="0807E3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76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7" grpId="0"/>
      <p:bldP spid="18" grpId="0"/>
      <p:bldP spid="19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36137" y="438481"/>
            <a:ext cx="10089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</a:rPr>
              <a:t>Rasmdagi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narsalar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nimasi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bilan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bir-biriga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o‘xshaydi</a:t>
            </a:r>
            <a:r>
              <a:rPr lang="en-US" sz="3600" b="1" dirty="0">
                <a:solidFill>
                  <a:srgbClr val="000066"/>
                </a:solidFill>
              </a:rPr>
              <a:t>?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8" t="56225" r="8743" b="9701"/>
          <a:stretch/>
        </p:blipFill>
        <p:spPr bwMode="auto">
          <a:xfrm>
            <a:off x="1520255" y="4158766"/>
            <a:ext cx="8601207" cy="206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9" t="20896" r="8301" b="46845"/>
          <a:stretch/>
        </p:blipFill>
        <p:spPr bwMode="auto">
          <a:xfrm>
            <a:off x="1623064" y="1084812"/>
            <a:ext cx="8552278" cy="19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852382" y="2644099"/>
            <a:ext cx="1" cy="1939160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7055893" y="2644099"/>
            <a:ext cx="1815152" cy="1939160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2" t="20896" r="27097" b="46845"/>
          <a:stretch/>
        </p:blipFill>
        <p:spPr bwMode="auto">
          <a:xfrm>
            <a:off x="8189008" y="4057072"/>
            <a:ext cx="2810071" cy="23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3" t="56225" r="8743" b="9701"/>
          <a:stretch/>
        </p:blipFill>
        <p:spPr bwMode="auto">
          <a:xfrm>
            <a:off x="5970896" y="1180498"/>
            <a:ext cx="2088812" cy="206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Прямая со стрелкой 36"/>
          <p:cNvCxnSpPr/>
          <p:nvPr/>
        </p:nvCxnSpPr>
        <p:spPr>
          <a:xfrm>
            <a:off x="5569650" y="2213219"/>
            <a:ext cx="3826597" cy="2370040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4558352" y="2429301"/>
            <a:ext cx="2022596" cy="2689986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9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71060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35867" y="269125"/>
            <a:ext cx="10760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</a:rPr>
              <a:t>O‘tgan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dars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asosida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namunadagi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kabi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gaplar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tuzing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43912" y="-9412"/>
            <a:ext cx="1781645" cy="13729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документ 3"/>
          <p:cNvSpPr/>
          <p:nvPr/>
        </p:nvSpPr>
        <p:spPr>
          <a:xfrm>
            <a:off x="655087" y="1705970"/>
            <a:ext cx="4544704" cy="3739884"/>
          </a:xfrm>
          <a:prstGeom prst="flowChartDocument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087" y="1736306"/>
            <a:ext cx="42717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0066"/>
                </a:solidFill>
              </a:rPr>
              <a:t>     </a:t>
            </a:r>
            <a:r>
              <a:rPr lang="pl-PL" sz="4000" dirty="0" smtClean="0">
                <a:solidFill>
                  <a:srgbClr val="000066"/>
                </a:solidFill>
              </a:rPr>
              <a:t>Marker </a:t>
            </a:r>
            <a:r>
              <a:rPr lang="pl-PL" sz="4000" dirty="0">
                <a:solidFill>
                  <a:srgbClr val="000066"/>
                </a:solidFill>
              </a:rPr>
              <a:t>bo‘rdan </a:t>
            </a:r>
            <a:r>
              <a:rPr lang="pl-PL" sz="4000" b="1" dirty="0">
                <a:solidFill>
                  <a:srgbClr val="006600"/>
                </a:solidFill>
              </a:rPr>
              <a:t>ko‘ra foydaliroq, chunki </a:t>
            </a:r>
            <a:r>
              <a:rPr lang="pl-PL" sz="4000" dirty="0" smtClean="0">
                <a:solidFill>
                  <a:srgbClr val="000066"/>
                </a:solidFill>
              </a:rPr>
              <a:t>u</a:t>
            </a:r>
            <a:r>
              <a:rPr lang="ru-RU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bilan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qog‘ozga</a:t>
            </a:r>
            <a:r>
              <a:rPr lang="en-US" sz="4000" dirty="0">
                <a:solidFill>
                  <a:srgbClr val="000066"/>
                </a:solidFill>
              </a:rPr>
              <a:t> ham </a:t>
            </a:r>
            <a:r>
              <a:rPr lang="en-US" sz="4000" dirty="0" err="1">
                <a:solidFill>
                  <a:srgbClr val="000066"/>
                </a:solidFill>
              </a:rPr>
              <a:t>yozsa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bo‘ladi</a:t>
            </a:r>
            <a:r>
              <a:rPr lang="en-US" sz="4000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13" name="Блок-схема: документ 12"/>
          <p:cNvSpPr/>
          <p:nvPr/>
        </p:nvSpPr>
        <p:spPr>
          <a:xfrm flipH="1">
            <a:off x="6661842" y="1715869"/>
            <a:ext cx="4583912" cy="3739884"/>
          </a:xfrm>
          <a:prstGeom prst="flowChartDocument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92119" y="1746205"/>
            <a:ext cx="42141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0066"/>
                </a:solidFill>
              </a:rPr>
              <a:t>     </a:t>
            </a:r>
            <a:r>
              <a:rPr lang="en-US" sz="4000" dirty="0" err="1" smtClean="0">
                <a:solidFill>
                  <a:srgbClr val="000066"/>
                </a:solidFill>
              </a:rPr>
              <a:t>Bo‘r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markerdan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6600"/>
                </a:solidFill>
              </a:rPr>
              <a:t>ko‘ra</a:t>
            </a:r>
            <a:r>
              <a:rPr lang="en-US" sz="4000" b="1" dirty="0">
                <a:solidFill>
                  <a:srgbClr val="006600"/>
                </a:solidFill>
              </a:rPr>
              <a:t> </a:t>
            </a:r>
            <a:r>
              <a:rPr lang="en-US" sz="4000" b="1" dirty="0" err="1">
                <a:solidFill>
                  <a:srgbClr val="006600"/>
                </a:solidFill>
              </a:rPr>
              <a:t>foydaliroq</a:t>
            </a:r>
            <a:r>
              <a:rPr lang="en-US" sz="4000" b="1" dirty="0">
                <a:solidFill>
                  <a:srgbClr val="006600"/>
                </a:solidFill>
              </a:rPr>
              <a:t>, </a:t>
            </a:r>
            <a:r>
              <a:rPr lang="en-US" sz="4000" b="1" dirty="0" err="1" smtClean="0">
                <a:solidFill>
                  <a:srgbClr val="006600"/>
                </a:solidFill>
              </a:rPr>
              <a:t>chunki</a:t>
            </a:r>
            <a:r>
              <a:rPr lang="ru-RU" sz="4000" b="1" dirty="0" smtClean="0">
                <a:solidFill>
                  <a:srgbClr val="006600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undan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chiqindi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ru-RU" sz="4000" dirty="0" smtClean="0">
                <a:solidFill>
                  <a:srgbClr val="000066"/>
                </a:solidFill>
              </a:rPr>
              <a:t>с</a:t>
            </a:r>
            <a:r>
              <a:rPr lang="en-US" sz="4000" dirty="0" err="1" smtClean="0">
                <a:solidFill>
                  <a:srgbClr val="000066"/>
                </a:solidFill>
              </a:rPr>
              <a:t>hiqmaydi</a:t>
            </a:r>
            <a:r>
              <a:rPr lang="en-US" sz="4000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99791" y="2644099"/>
            <a:ext cx="1462051" cy="788271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32421" y="2630451"/>
            <a:ext cx="1596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0807E3"/>
                </a:solidFill>
              </a:rPr>
              <a:t>  </a:t>
            </a:r>
            <a:r>
              <a:rPr lang="en-US" sz="4000" b="1" dirty="0" err="1" smtClean="0">
                <a:solidFill>
                  <a:srgbClr val="0807E3"/>
                </a:solidFill>
              </a:rPr>
              <a:t>yoki</a:t>
            </a:r>
            <a:endParaRPr lang="ru-RU" sz="4000" b="1" dirty="0">
              <a:solidFill>
                <a:srgbClr val="0807E3"/>
              </a:solidFill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2442949" y="4906406"/>
            <a:ext cx="7000595" cy="1589928"/>
          </a:xfrm>
          <a:prstGeom prst="round2SameRect">
            <a:avLst/>
          </a:prstGeom>
          <a:solidFill>
            <a:srgbClr val="FFCCFF"/>
          </a:solidFill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42949" y="4820904"/>
            <a:ext cx="69532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Eslatma</a:t>
            </a:r>
            <a:r>
              <a:rPr lang="en-US" sz="3600" b="1" dirty="0">
                <a:solidFill>
                  <a:srgbClr val="FF0000"/>
                </a:solidFill>
              </a:rPr>
              <a:t>!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err="1" smtClean="0">
                <a:solidFill>
                  <a:srgbClr val="0807E3"/>
                </a:solidFill>
              </a:rPr>
              <a:t>Foydali</a:t>
            </a:r>
            <a:r>
              <a:rPr lang="en-US" sz="3200" b="1" dirty="0" smtClean="0">
                <a:solidFill>
                  <a:srgbClr val="0807E3"/>
                </a:solidFill>
              </a:rPr>
              <a:t> </a:t>
            </a:r>
            <a:r>
              <a:rPr lang="en-US" sz="3200" dirty="0" err="1">
                <a:solidFill>
                  <a:srgbClr val="0807E3"/>
                </a:solidFill>
              </a:rPr>
              <a:t>so‘zi</a:t>
            </a:r>
            <a:r>
              <a:rPr lang="en-US" sz="3200" dirty="0">
                <a:solidFill>
                  <a:srgbClr val="0807E3"/>
                </a:solidFill>
              </a:rPr>
              <a:t> </a:t>
            </a:r>
            <a:r>
              <a:rPr lang="en-US" sz="3200" dirty="0" err="1">
                <a:solidFill>
                  <a:srgbClr val="0807E3"/>
                </a:solidFill>
              </a:rPr>
              <a:t>o‘rniga</a:t>
            </a:r>
            <a:r>
              <a:rPr lang="en-US" sz="3200" dirty="0">
                <a:solidFill>
                  <a:srgbClr val="0807E3"/>
                </a:solidFill>
              </a:rPr>
              <a:t> </a:t>
            </a:r>
            <a:r>
              <a:rPr lang="en-US" sz="3200" dirty="0" err="1" smtClean="0">
                <a:solidFill>
                  <a:srgbClr val="0807E3"/>
                </a:solidFill>
              </a:rPr>
              <a:t>boshqa</a:t>
            </a:r>
            <a:r>
              <a:rPr lang="en-US" sz="3200" dirty="0" smtClean="0">
                <a:solidFill>
                  <a:srgbClr val="0807E3"/>
                </a:solidFill>
              </a:rPr>
              <a:t> </a:t>
            </a:r>
            <a:r>
              <a:rPr lang="en-US" sz="3200" dirty="0" err="1" smtClean="0">
                <a:solidFill>
                  <a:srgbClr val="0807E3"/>
                </a:solidFill>
              </a:rPr>
              <a:t>so‘z</a:t>
            </a:r>
            <a:r>
              <a:rPr lang="en-US" sz="3200" dirty="0" smtClean="0">
                <a:solidFill>
                  <a:srgbClr val="0807E3"/>
                </a:solidFill>
              </a:rPr>
              <a:t> </a:t>
            </a:r>
            <a:r>
              <a:rPr lang="en-US" sz="3200" dirty="0" err="1">
                <a:solidFill>
                  <a:srgbClr val="0807E3"/>
                </a:solidFill>
              </a:rPr>
              <a:t>ishlatishingiz</a:t>
            </a:r>
            <a:r>
              <a:rPr lang="en-US" sz="3200" dirty="0">
                <a:solidFill>
                  <a:srgbClr val="0807E3"/>
                </a:solidFill>
              </a:rPr>
              <a:t> </a:t>
            </a:r>
            <a:r>
              <a:rPr lang="en-US" sz="3200" dirty="0" err="1">
                <a:solidFill>
                  <a:srgbClr val="0807E3"/>
                </a:solidFill>
              </a:rPr>
              <a:t>mumkin</a:t>
            </a:r>
            <a:r>
              <a:rPr lang="en-US" sz="3200" dirty="0">
                <a:solidFill>
                  <a:srgbClr val="0807E3"/>
                </a:solidFill>
              </a:rPr>
              <a:t>, </a:t>
            </a:r>
            <a:r>
              <a:rPr lang="en-US" sz="3200" b="1" dirty="0" err="1">
                <a:solidFill>
                  <a:srgbClr val="006600"/>
                </a:solidFill>
              </a:rPr>
              <a:t>masalan</a:t>
            </a:r>
            <a:r>
              <a:rPr lang="en-US" sz="3200" b="1" dirty="0">
                <a:solidFill>
                  <a:srgbClr val="0066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qulay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71060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35867" y="269125"/>
            <a:ext cx="10760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</a:rPr>
              <a:t>O‘tgan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dars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asosida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namunadagi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kabi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gaplar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tuzing</a:t>
            </a:r>
            <a:r>
              <a:rPr lang="en-US" sz="3600" b="1" dirty="0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43912" y="-9412"/>
            <a:ext cx="1781645" cy="13729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документ 3"/>
          <p:cNvSpPr/>
          <p:nvPr/>
        </p:nvSpPr>
        <p:spPr>
          <a:xfrm>
            <a:off x="655087" y="1705969"/>
            <a:ext cx="4544704" cy="4007897"/>
          </a:xfrm>
          <a:prstGeom prst="flowChartDocument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087" y="1599826"/>
            <a:ext cx="42717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0066"/>
                </a:solidFill>
              </a:rPr>
              <a:t>     </a:t>
            </a:r>
            <a:r>
              <a:rPr lang="en-US" sz="4000" dirty="0" err="1" smtClean="0">
                <a:solidFill>
                  <a:srgbClr val="000066"/>
                </a:solidFill>
              </a:rPr>
              <a:t>Mashina</a:t>
            </a:r>
            <a:r>
              <a:rPr lang="pl-PL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velosi-ped</a:t>
            </a:r>
            <a:r>
              <a:rPr lang="pl-PL" sz="4000" dirty="0" smtClean="0">
                <a:solidFill>
                  <a:srgbClr val="000066"/>
                </a:solidFill>
              </a:rPr>
              <a:t>dan </a:t>
            </a:r>
            <a:r>
              <a:rPr lang="pl-PL" sz="4000" b="1" dirty="0">
                <a:solidFill>
                  <a:srgbClr val="006600"/>
                </a:solidFill>
              </a:rPr>
              <a:t>ko‘ra </a:t>
            </a:r>
            <a:r>
              <a:rPr lang="pl-PL" sz="4000" b="1" dirty="0" smtClean="0">
                <a:solidFill>
                  <a:srgbClr val="006600"/>
                </a:solidFill>
              </a:rPr>
              <a:t>foydaliro</a:t>
            </a:r>
            <a:r>
              <a:rPr lang="en-US" sz="4000" b="1" dirty="0" smtClean="0">
                <a:solidFill>
                  <a:srgbClr val="006600"/>
                </a:solidFill>
              </a:rPr>
              <a:t>q</a:t>
            </a:r>
            <a:r>
              <a:rPr lang="pl-PL" sz="4000" b="1" dirty="0" smtClean="0">
                <a:solidFill>
                  <a:srgbClr val="006600"/>
                </a:solidFill>
              </a:rPr>
              <a:t>, </a:t>
            </a:r>
            <a:r>
              <a:rPr lang="pl-PL" sz="4000" b="1" dirty="0">
                <a:solidFill>
                  <a:srgbClr val="006600"/>
                </a:solidFill>
              </a:rPr>
              <a:t>chunki </a:t>
            </a:r>
            <a:r>
              <a:rPr lang="pl-PL" sz="4000" dirty="0" smtClean="0">
                <a:solidFill>
                  <a:srgbClr val="000066"/>
                </a:solidFill>
              </a:rPr>
              <a:t>u</a:t>
            </a:r>
            <a:r>
              <a:rPr lang="ru-RU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bilan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uzoq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manzilga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borish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mumkin</a:t>
            </a:r>
            <a:r>
              <a:rPr lang="en-US" sz="4000" dirty="0" smtClean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13" name="Блок-схема: документ 12"/>
          <p:cNvSpPr/>
          <p:nvPr/>
        </p:nvSpPr>
        <p:spPr>
          <a:xfrm flipH="1">
            <a:off x="6661842" y="1715868"/>
            <a:ext cx="4583912" cy="3997999"/>
          </a:xfrm>
          <a:prstGeom prst="flowChartDocument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61842" y="1650669"/>
            <a:ext cx="44444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0066"/>
                </a:solidFill>
              </a:rPr>
              <a:t>     </a:t>
            </a:r>
            <a:r>
              <a:rPr lang="en-US" sz="4000" smtClean="0">
                <a:solidFill>
                  <a:srgbClr val="000066"/>
                </a:solidFill>
              </a:rPr>
              <a:t>Vel</a:t>
            </a:r>
            <a:r>
              <a:rPr lang="en-US" sz="4000">
                <a:solidFill>
                  <a:srgbClr val="000066"/>
                </a:solidFill>
              </a:rPr>
              <a:t>o</a:t>
            </a:r>
            <a:r>
              <a:rPr lang="en-US" sz="4000" smtClean="0">
                <a:solidFill>
                  <a:srgbClr val="000066"/>
                </a:solidFill>
              </a:rPr>
              <a:t>siped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mashi-nadan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ko‘ra</a:t>
            </a:r>
            <a:r>
              <a:rPr lang="en-US" sz="4000" b="1" dirty="0" smtClean="0">
                <a:solidFill>
                  <a:srgbClr val="006600"/>
                </a:solidFill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</a:rPr>
              <a:t>foyda-liroq</a:t>
            </a:r>
            <a:r>
              <a:rPr lang="en-US" sz="4000" b="1" dirty="0">
                <a:solidFill>
                  <a:srgbClr val="006600"/>
                </a:solidFill>
              </a:rPr>
              <a:t>, </a:t>
            </a:r>
            <a:r>
              <a:rPr lang="en-US" sz="4000" b="1" dirty="0" err="1" smtClean="0">
                <a:solidFill>
                  <a:srgbClr val="006600"/>
                </a:solidFill>
              </a:rPr>
              <a:t>chunki</a:t>
            </a:r>
            <a:r>
              <a:rPr lang="ru-RU" sz="4000" b="1" dirty="0" smtClean="0">
                <a:solidFill>
                  <a:srgbClr val="006600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undan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ortiqcha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chiqim</a:t>
            </a:r>
            <a:r>
              <a:rPr lang="en-US" sz="4000" dirty="0" smtClean="0">
                <a:solidFill>
                  <a:srgbClr val="000066"/>
                </a:solidFill>
              </a:rPr>
              <a:t> </a:t>
            </a:r>
            <a:r>
              <a:rPr lang="en-US" sz="4000" dirty="0" err="1" smtClean="0">
                <a:solidFill>
                  <a:srgbClr val="000066"/>
                </a:solidFill>
              </a:rPr>
              <a:t>bo‘lmaydi</a:t>
            </a:r>
            <a:r>
              <a:rPr lang="en-US" sz="4000" dirty="0" smtClean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99791" y="2644099"/>
            <a:ext cx="1462051" cy="788271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32421" y="2630451"/>
            <a:ext cx="1596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0807E3"/>
                </a:solidFill>
              </a:rPr>
              <a:t>  </a:t>
            </a:r>
            <a:r>
              <a:rPr lang="en-US" sz="4000" b="1" dirty="0" err="1" smtClean="0">
                <a:solidFill>
                  <a:srgbClr val="0807E3"/>
                </a:solidFill>
              </a:rPr>
              <a:t>yoki</a:t>
            </a:r>
            <a:endParaRPr lang="ru-RU" sz="4000" b="1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3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ВИДЕО ДАРС 2 БОСКИЧ\фон 4 синф\фон класический\э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6082" y="480288"/>
            <a:ext cx="5339259" cy="56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622877" y="3321581"/>
            <a:ext cx="4480387" cy="26697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77469" y="3512653"/>
            <a:ext cx="43093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Topshiriqni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davomini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mustaql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bajaring</a:t>
            </a:r>
            <a:r>
              <a:rPr lang="en-US" sz="4400" b="1" dirty="0" smtClean="0">
                <a:solidFill>
                  <a:srgbClr val="FF0000"/>
                </a:solidFill>
              </a:rPr>
              <a:t>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9" t="35714" r="39538" b="35765"/>
          <a:stretch/>
        </p:blipFill>
        <p:spPr bwMode="auto">
          <a:xfrm>
            <a:off x="418299" y="1615420"/>
            <a:ext cx="3721428" cy="4559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7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документ 16"/>
          <p:cNvSpPr/>
          <p:nvPr/>
        </p:nvSpPr>
        <p:spPr>
          <a:xfrm flipH="1">
            <a:off x="5213441" y="756903"/>
            <a:ext cx="6400803" cy="5834841"/>
          </a:xfrm>
          <a:prstGeom prst="flowChartDocument">
            <a:avLst/>
          </a:prstGeom>
          <a:ln w="57150">
            <a:solidFill>
              <a:srgbClr val="FF00FF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13444" y="790517"/>
            <a:ext cx="61960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b="1" dirty="0" smtClean="0">
                <a:solidFill>
                  <a:srgbClr val="000066"/>
                </a:solidFill>
              </a:rPr>
              <a:t>     Frenk </a:t>
            </a:r>
            <a:r>
              <a:rPr lang="es-ES" sz="3600" dirty="0">
                <a:solidFill>
                  <a:srgbClr val="000066"/>
                </a:solidFill>
              </a:rPr>
              <a:t>ixtiro qilgan yax haqida bilib olgan </a:t>
            </a:r>
            <a:r>
              <a:rPr lang="es-ES" sz="3600" dirty="0" smtClean="0">
                <a:solidFill>
                  <a:srgbClr val="000066"/>
                </a:solidFill>
              </a:rPr>
              <a:t>edik. </a:t>
            </a:r>
            <a:r>
              <a:rPr lang="en-US" sz="3600" dirty="0" err="1" smtClean="0">
                <a:solidFill>
                  <a:srgbClr val="000066"/>
                </a:solidFill>
              </a:rPr>
              <a:t>Yaxga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o‘xshatib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cho‘pli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muzqaymoqlar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ishlab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chiqarila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boshlanganini</a:t>
            </a:r>
            <a:r>
              <a:rPr lang="en-US" sz="3600" dirty="0">
                <a:solidFill>
                  <a:srgbClr val="000066"/>
                </a:solidFill>
              </a:rPr>
              <a:t> ham </a:t>
            </a:r>
            <a:r>
              <a:rPr lang="en-US" sz="3600" dirty="0" err="1">
                <a:solidFill>
                  <a:srgbClr val="000066"/>
                </a:solidFill>
              </a:rPr>
              <a:t>bilib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olgandik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</a:rPr>
              <a:t>O‘sha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voqea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asosida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yuqoridagi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rasmda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berilgan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narsalar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haqida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fikr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yuriting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Namunaga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o‘xshab</a:t>
            </a:r>
            <a:endParaRPr lang="en-US" sz="3600" dirty="0" smtClean="0">
              <a:solidFill>
                <a:srgbClr val="000066"/>
              </a:solidFill>
            </a:endParaRPr>
          </a:p>
          <a:p>
            <a:pPr algn="just"/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smtClean="0">
                <a:solidFill>
                  <a:srgbClr val="000066"/>
                </a:solidFill>
              </a:rPr>
              <a:t>                      </a:t>
            </a:r>
            <a:r>
              <a:rPr lang="en-US" sz="3600" dirty="0" err="1" smtClean="0">
                <a:solidFill>
                  <a:srgbClr val="000066"/>
                </a:solidFill>
              </a:rPr>
              <a:t>fikrlaringizni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</a:rPr>
              <a:t>ayting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2" t="27799" r="55106" b="19772"/>
          <a:stretch/>
        </p:blipFill>
        <p:spPr bwMode="auto">
          <a:xfrm>
            <a:off x="655091" y="1997559"/>
            <a:ext cx="3766745" cy="3516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9" t="35714" r="39538" b="35765"/>
          <a:stretch/>
        </p:blipFill>
        <p:spPr bwMode="auto">
          <a:xfrm>
            <a:off x="0" y="4235"/>
            <a:ext cx="1596150" cy="1674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94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9125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36379"/>
            <a:ext cx="1364702" cy="144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68427" y="947976"/>
            <a:ext cx="11059469" cy="1726989"/>
          </a:xfrm>
          <a:prstGeom prst="round2SameRect">
            <a:avLst>
              <a:gd name="adj1" fmla="val 45117"/>
              <a:gd name="adj2" fmla="val 0"/>
            </a:avLst>
          </a:prstGeom>
          <a:solidFill>
            <a:schemeClr val="bg1"/>
          </a:solidFill>
          <a:ln w="38100">
            <a:solidFill>
              <a:srgbClr val="FF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2352" y="1041040"/>
            <a:ext cx="10672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66"/>
                </a:solidFill>
              </a:rPr>
              <a:t>Mashina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velosipeddan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ilhomlanib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</a:rPr>
              <a:t>yaratilgan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bo‘lishi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mumkin</a:t>
            </a:r>
            <a:r>
              <a:rPr lang="en-US" sz="3200" b="1" dirty="0">
                <a:solidFill>
                  <a:srgbClr val="006600"/>
                </a:solidFill>
              </a:rPr>
              <a:t>, </a:t>
            </a:r>
            <a:r>
              <a:rPr lang="en-US" sz="3200" b="1" dirty="0" err="1">
                <a:solidFill>
                  <a:srgbClr val="000066"/>
                </a:solidFill>
              </a:rPr>
              <a:t>chunki</a:t>
            </a:r>
            <a:r>
              <a:rPr lang="en-US" sz="3200" b="1" dirty="0">
                <a:solidFill>
                  <a:srgbClr val="000066"/>
                </a:solidFill>
              </a:rPr>
              <a:t>, </a:t>
            </a:r>
            <a:r>
              <a:rPr lang="en-US" sz="3200" b="1" dirty="0" err="1">
                <a:solidFill>
                  <a:srgbClr val="000066"/>
                </a:solidFill>
              </a:rPr>
              <a:t>unda</a:t>
            </a:r>
            <a:r>
              <a:rPr lang="en-US" sz="3200" b="1" dirty="0">
                <a:solidFill>
                  <a:srgbClr val="000066"/>
                </a:solidFill>
              </a:rPr>
              <a:t> ham </a:t>
            </a:r>
            <a:r>
              <a:rPr lang="en-US" sz="3200" b="1" dirty="0" err="1" smtClean="0">
                <a:solidFill>
                  <a:srgbClr val="000066"/>
                </a:solidFill>
              </a:rPr>
              <a:t>g‘ildiraklar</a:t>
            </a:r>
            <a:r>
              <a:rPr lang="en-US" sz="3200" b="1" dirty="0" smtClean="0">
                <a:solidFill>
                  <a:srgbClr val="000066"/>
                </a:solidFill>
              </a:rPr>
              <a:t> bor</a:t>
            </a:r>
            <a:r>
              <a:rPr lang="en-US" sz="3200" b="1" dirty="0">
                <a:solidFill>
                  <a:srgbClr val="000066"/>
                </a:solidFill>
              </a:rPr>
              <a:t>. </a:t>
            </a:r>
            <a:r>
              <a:rPr lang="en-US" sz="3200" b="1" dirty="0" err="1">
                <a:solidFill>
                  <a:srgbClr val="000066"/>
                </a:solidFill>
              </a:rPr>
              <a:t>Ikkalasi</a:t>
            </a:r>
            <a:r>
              <a:rPr lang="en-US" sz="3200" b="1" dirty="0">
                <a:solidFill>
                  <a:srgbClr val="000066"/>
                </a:solidFill>
              </a:rPr>
              <a:t> ham </a:t>
            </a:r>
            <a:r>
              <a:rPr lang="en-US" sz="3200" b="1" dirty="0" err="1">
                <a:solidFill>
                  <a:srgbClr val="000066"/>
                </a:solidFill>
              </a:rPr>
              <a:t>yuradi</a:t>
            </a:r>
            <a:r>
              <a:rPr lang="en-US" sz="3200" b="1" dirty="0">
                <a:solidFill>
                  <a:srgbClr val="000066"/>
                </a:solidFill>
              </a:rPr>
              <a:t>. </a:t>
            </a:r>
            <a:r>
              <a:rPr lang="en-US" sz="3200" b="1" dirty="0" err="1">
                <a:solidFill>
                  <a:srgbClr val="000066"/>
                </a:solidFill>
              </a:rPr>
              <a:t>Ikkalasi</a:t>
            </a:r>
            <a:r>
              <a:rPr lang="en-US" sz="3200" b="1" dirty="0">
                <a:solidFill>
                  <a:srgbClr val="000066"/>
                </a:solidFill>
              </a:rPr>
              <a:t> ham </a:t>
            </a:r>
            <a:r>
              <a:rPr lang="en-US" sz="3200" b="1" dirty="0" err="1" smtClean="0">
                <a:solidFill>
                  <a:srgbClr val="000066"/>
                </a:solidFill>
              </a:rPr>
              <a:t>manzilga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</a:rPr>
              <a:t>tezroq</a:t>
            </a:r>
            <a:r>
              <a:rPr lang="en-US" sz="3200" b="1" dirty="0" smtClean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yetib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olishimiz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uchun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kerak</a:t>
            </a:r>
            <a:r>
              <a:rPr lang="en-US" sz="3200" b="1" dirty="0">
                <a:solidFill>
                  <a:srgbClr val="000066"/>
                </a:solidFill>
              </a:rPr>
              <a:t>.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8" t="56225" r="66639" b="9701"/>
          <a:stretch/>
        </p:blipFill>
        <p:spPr bwMode="auto">
          <a:xfrm flipH="1">
            <a:off x="6630861" y="2866699"/>
            <a:ext cx="3877908" cy="342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9" t="20896" r="68351" b="46845"/>
          <a:stretch/>
        </p:blipFill>
        <p:spPr bwMode="auto">
          <a:xfrm flipH="1">
            <a:off x="1364702" y="2866699"/>
            <a:ext cx="4057312" cy="346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6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19052</TotalTime>
  <Words>240</Words>
  <Application>Microsoft Office PowerPoint</Application>
  <PresentationFormat>Произвольный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1728</cp:revision>
  <dcterms:created xsi:type="dcterms:W3CDTF">2020-04-19T11:34:46Z</dcterms:created>
  <dcterms:modified xsi:type="dcterms:W3CDTF">2021-12-07T04:20:43Z</dcterms:modified>
</cp:coreProperties>
</file>