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29" r:id="rId4"/>
    <p:sldId id="862" r:id="rId5"/>
    <p:sldId id="876" r:id="rId6"/>
    <p:sldId id="877" r:id="rId7"/>
    <p:sldId id="879" r:id="rId8"/>
    <p:sldId id="880" r:id="rId9"/>
    <p:sldId id="881" r:id="rId10"/>
    <p:sldId id="861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807E3"/>
    <a:srgbClr val="FFCCFF"/>
    <a:srgbClr val="FF00FF"/>
    <a:srgbClr val="66FFCC"/>
    <a:srgbClr val="FF99FF"/>
    <a:srgbClr val="006600"/>
    <a:srgbClr val="99CC00"/>
    <a:srgbClr val="FFFF66"/>
    <a:srgbClr val="E56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9350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0122" y="360333"/>
            <a:ext cx="10894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err="1" smtClean="0">
                <a:solidFill>
                  <a:srgbClr val="006600"/>
                </a:solidFill>
              </a:rPr>
              <a:t>G‘aroyib</a:t>
            </a:r>
            <a:r>
              <a:rPr lang="en-US" sz="6000" b="1" dirty="0" smtClean="0">
                <a:solidFill>
                  <a:srgbClr val="006600"/>
                </a:solidFill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</a:rPr>
              <a:t>ixtirolar</a:t>
            </a:r>
            <a:endParaRPr lang="ru-RU" sz="6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president.uz/uploads/3cef09af-80e2-e0e8-8554-d3492a719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680" y="1836641"/>
            <a:ext cx="5729270" cy="3809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D:\ВИДЕО ДАРС 2 БОСКИЧ\фон 4 синф\Гулихоним\м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244" y="877277"/>
            <a:ext cx="5693170" cy="59559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21264694">
            <a:off x="6443764" y="2539932"/>
            <a:ext cx="43949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3.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Ruchkaning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ixtiro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qilinishi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hayotimizga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</a:rPr>
              <a:t>qanday</a:t>
            </a:r>
            <a:r>
              <a:rPr lang="ru-RU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</a:rPr>
              <a:t>ta’sir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o‘tkazgan</a:t>
            </a:r>
            <a:r>
              <a:rPr lang="en-US" sz="3200" b="1" dirty="0">
                <a:solidFill>
                  <a:srgbClr val="000066"/>
                </a:solidFill>
              </a:rPr>
              <a:t> deb </a:t>
            </a:r>
            <a:r>
              <a:rPr lang="en-US" sz="3200" b="1" dirty="0" err="1">
                <a:solidFill>
                  <a:srgbClr val="000066"/>
                </a:solidFill>
              </a:rPr>
              <a:t>o‘ylaysiz</a:t>
            </a:r>
            <a:r>
              <a:rPr lang="en-US" sz="3200" b="1" dirty="0">
                <a:solidFill>
                  <a:srgbClr val="000066"/>
                </a:solidFill>
              </a:rPr>
              <a:t>?</a:t>
            </a:r>
            <a:endParaRPr lang="en-US" sz="3200" b="1" dirty="0" smtClean="0">
              <a:solidFill>
                <a:srgbClr val="000066"/>
              </a:solidFill>
            </a:endParaRPr>
          </a:p>
        </p:txBody>
      </p:sp>
      <p:pic>
        <p:nvPicPr>
          <p:cNvPr id="27" name="Picture 4" descr="D:\ВИДЕО ДАРС 2 БОСКИЧ\фон 4 синф\Гулихоним\м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9" y="902488"/>
            <a:ext cx="5693170" cy="59559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 rot="21176265">
            <a:off x="1160588" y="2742141"/>
            <a:ext cx="38606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Biror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narsani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ixtiro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qilishga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odamlarni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nima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</a:rPr>
              <a:t>majbur</a:t>
            </a:r>
            <a:r>
              <a:rPr lang="ru-RU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</a:rPr>
              <a:t>qiladi</a:t>
            </a:r>
            <a:r>
              <a:rPr lang="en-US" sz="3200" b="1" dirty="0" smtClean="0">
                <a:solidFill>
                  <a:srgbClr val="000066"/>
                </a:solidFill>
              </a:rPr>
              <a:t>?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967172" y="560956"/>
            <a:ext cx="6003406" cy="1049479"/>
          </a:xfrm>
          <a:prstGeom prst="round2DiagRect">
            <a:avLst/>
          </a:prstGeom>
          <a:solidFill>
            <a:srgbClr val="66FFCC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090890" y="502027"/>
            <a:ext cx="5879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1.</a:t>
            </a:r>
            <a:r>
              <a:rPr lang="en-US" sz="3600" b="1" dirty="0" smtClean="0">
                <a:solidFill>
                  <a:srgbClr val="000066"/>
                </a:solidFill>
              </a:rPr>
              <a:t>Qanday </a:t>
            </a:r>
            <a:r>
              <a:rPr lang="en-US" sz="3600" b="1" dirty="0" err="1">
                <a:solidFill>
                  <a:srgbClr val="000066"/>
                </a:solidFill>
              </a:rPr>
              <a:t>muhim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ixtirolarni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bilasiz</a:t>
            </a:r>
            <a:r>
              <a:rPr lang="en-US" sz="3600" b="1" dirty="0" smtClean="0">
                <a:solidFill>
                  <a:srgbClr val="000066"/>
                </a:solidFill>
              </a:rPr>
              <a:t>?</a:t>
            </a:r>
            <a:endParaRPr lang="en-US" sz="3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>
              <a:gd name="adj" fmla="val 7636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2287" y="1652215"/>
            <a:ext cx="4950857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endParaRPr lang="ru-RU" sz="4800" dirty="0">
              <a:solidFill>
                <a:srgbClr val="000066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ВИДЕО ДАРС 2 БОСКИЧ\фон 4 синф\Гулихоним\ф7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b="6565"/>
          <a:stretch/>
        </p:blipFill>
        <p:spPr bwMode="auto">
          <a:xfrm>
            <a:off x="846162" y="641445"/>
            <a:ext cx="10645254" cy="5765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838734" y="2296610"/>
            <a:ext cx="727425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FF"/>
                </a:solidFill>
              </a:rPr>
              <a:t>Ixtiro</a:t>
            </a:r>
            <a:r>
              <a:rPr lang="en-US" sz="3600" b="1" dirty="0">
                <a:solidFill>
                  <a:srgbClr val="0807E3"/>
                </a:solidFill>
              </a:rPr>
              <a:t> – </a:t>
            </a:r>
            <a:r>
              <a:rPr lang="en-US" sz="3600" b="1" dirty="0" err="1">
                <a:solidFill>
                  <a:srgbClr val="0807E3"/>
                </a:solidFill>
              </a:rPr>
              <a:t>foyda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keltiradigan</a:t>
            </a:r>
            <a:r>
              <a:rPr lang="en-US" sz="3600" b="1" dirty="0">
                <a:solidFill>
                  <a:srgbClr val="0807E3"/>
                </a:solidFill>
              </a:rPr>
              <a:t>, </a:t>
            </a:r>
            <a:r>
              <a:rPr lang="en-US" sz="3600" b="1" dirty="0" err="1">
                <a:solidFill>
                  <a:srgbClr val="0807E3"/>
                </a:solidFill>
              </a:rPr>
              <a:t>yangilik</a:t>
            </a:r>
            <a:r>
              <a:rPr lang="en-US" sz="3600" b="1" dirty="0">
                <a:solidFill>
                  <a:srgbClr val="0807E3"/>
                </a:solidFill>
              </a:rPr>
              <a:t>,</a:t>
            </a:r>
          </a:p>
          <a:p>
            <a:pPr algn="ctr"/>
            <a:r>
              <a:rPr lang="en-US" sz="3600" b="1" dirty="0" err="1">
                <a:solidFill>
                  <a:srgbClr val="0807E3"/>
                </a:solidFill>
              </a:rPr>
              <a:t>kashfiyot</a:t>
            </a:r>
            <a:r>
              <a:rPr lang="en-US" sz="3600" b="1" dirty="0">
                <a:solidFill>
                  <a:srgbClr val="0807E3"/>
                </a:solidFill>
              </a:rPr>
              <a:t>. </a:t>
            </a:r>
            <a:r>
              <a:rPr lang="en-US" sz="3600" b="1" dirty="0" err="1">
                <a:solidFill>
                  <a:srgbClr val="0807E3"/>
                </a:solidFill>
              </a:rPr>
              <a:t>Odamlar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biror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nimani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</a:rPr>
              <a:t>o‘ylab</a:t>
            </a:r>
            <a:r>
              <a:rPr lang="en-US" sz="3600" b="1" dirty="0" smtClean="0">
                <a:solidFill>
                  <a:srgbClr val="0807E3"/>
                </a:solidFill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</a:rPr>
              <a:t>topishsa</a:t>
            </a:r>
            <a:r>
              <a:rPr lang="en-US" sz="3600" b="1" dirty="0" smtClean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o‘sha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narsani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ixtiro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</a:rPr>
              <a:t>qilgan</a:t>
            </a:r>
            <a:r>
              <a:rPr lang="en-US" sz="3600" b="1" dirty="0" smtClean="0">
                <a:solidFill>
                  <a:srgbClr val="0807E3"/>
                </a:solidFill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</a:rPr>
              <a:t>bo‘lishadi</a:t>
            </a:r>
            <a:r>
              <a:rPr lang="en-US" sz="3600" b="1" dirty="0">
                <a:solidFill>
                  <a:srgbClr val="0807E3"/>
                </a:solidFill>
              </a:rPr>
              <a:t>.</a:t>
            </a:r>
            <a:endParaRPr lang="ru-RU" sz="3600" b="1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2287" y="1652215"/>
            <a:ext cx="4950857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endParaRPr lang="ru-RU" sz="4800" dirty="0">
              <a:solidFill>
                <a:srgbClr val="000066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144371" y="4734543"/>
            <a:ext cx="7430913" cy="97825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4280851" y="4798344"/>
            <a:ext cx="7294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</a:rPr>
              <a:t>ruchka</a:t>
            </a:r>
            <a:r>
              <a:rPr lang="en-US" sz="4400" b="1" dirty="0" smtClean="0">
                <a:solidFill>
                  <a:srgbClr val="000066"/>
                </a:solidFill>
              </a:rPr>
              <a:t> </a:t>
            </a:r>
            <a:r>
              <a:rPr lang="en-US" sz="4400" dirty="0">
                <a:solidFill>
                  <a:srgbClr val="000066"/>
                </a:solidFill>
              </a:rPr>
              <a:t>– </a:t>
            </a:r>
            <a:r>
              <a:rPr lang="en-US" sz="4400" dirty="0" err="1">
                <a:solidFill>
                  <a:srgbClr val="000066"/>
                </a:solidFill>
              </a:rPr>
              <a:t>osonroq</a:t>
            </a:r>
            <a:r>
              <a:rPr lang="en-US" sz="4400" dirty="0">
                <a:solidFill>
                  <a:srgbClr val="000066"/>
                </a:solidFill>
              </a:rPr>
              <a:t> </a:t>
            </a:r>
            <a:r>
              <a:rPr lang="en-US" sz="4400" dirty="0" err="1">
                <a:solidFill>
                  <a:srgbClr val="000066"/>
                </a:solidFill>
              </a:rPr>
              <a:t>yozish</a:t>
            </a:r>
            <a:r>
              <a:rPr lang="en-US" sz="4400" dirty="0">
                <a:solidFill>
                  <a:srgbClr val="000066"/>
                </a:solidFill>
              </a:rPr>
              <a:t> </a:t>
            </a:r>
            <a:r>
              <a:rPr lang="en-US" sz="4400" dirty="0" err="1">
                <a:solidFill>
                  <a:srgbClr val="000066"/>
                </a:solidFill>
              </a:rPr>
              <a:t>uchun</a:t>
            </a:r>
            <a:endParaRPr lang="ru-RU" sz="4400" dirty="0">
              <a:solidFill>
                <a:srgbClr val="000066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846925" y="4751454"/>
            <a:ext cx="2605959" cy="89400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5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1035370" y="4812278"/>
            <a:ext cx="23342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Namuna</a:t>
            </a:r>
            <a:r>
              <a:rPr lang="en-US" sz="4400" b="1" dirty="0" smtClean="0"/>
              <a:t>:</a:t>
            </a:r>
            <a:endParaRPr lang="ru-RU" sz="4400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3466532" y="5008741"/>
            <a:ext cx="691487" cy="368490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cdn4.vectorstock.com/i/1000x1000/34/88/funny-red-pen-vector-252348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0" r="16857" b="7517"/>
          <a:stretch/>
        </p:blipFill>
        <p:spPr bwMode="auto">
          <a:xfrm>
            <a:off x="9396237" y="701632"/>
            <a:ext cx="1889179" cy="405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1035371" y="701632"/>
            <a:ext cx="8360867" cy="3583765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55344" y="777419"/>
            <a:ext cx="84408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66"/>
                </a:solidFill>
              </a:rPr>
              <a:t>Atrofngizga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qarang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nimalarni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ko‘ryapsiz</a:t>
            </a:r>
            <a:r>
              <a:rPr lang="en-US" sz="3600" dirty="0">
                <a:solidFill>
                  <a:srgbClr val="000066"/>
                </a:solidFill>
              </a:rPr>
              <a:t>? </a:t>
            </a:r>
            <a:r>
              <a:rPr lang="en-US" sz="3600" dirty="0" err="1" smtClean="0">
                <a:solidFill>
                  <a:srgbClr val="000066"/>
                </a:solidFill>
              </a:rPr>
              <a:t>Ko‘rib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turgan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barcha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narsangiz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qachondir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ixtiro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qilingan</a:t>
            </a:r>
            <a:r>
              <a:rPr lang="en-US" sz="3600" dirty="0" smtClean="0">
                <a:solidFill>
                  <a:srgbClr val="000066"/>
                </a:solidFill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</a:rPr>
              <a:t>Ko‘rayotgan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narsalaringiz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nomini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ayting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r>
              <a:rPr lang="en-US" sz="3600" dirty="0" err="1">
                <a:solidFill>
                  <a:srgbClr val="000066"/>
                </a:solidFill>
              </a:rPr>
              <a:t>Ularni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nima</a:t>
            </a:r>
            <a:endParaRPr lang="en-US" sz="3600" dirty="0">
              <a:solidFill>
                <a:srgbClr val="000066"/>
              </a:solidFill>
            </a:endParaRPr>
          </a:p>
          <a:p>
            <a:pPr algn="ctr"/>
            <a:r>
              <a:rPr lang="en-US" sz="3600" dirty="0" err="1">
                <a:solidFill>
                  <a:srgbClr val="000066"/>
                </a:solidFill>
              </a:rPr>
              <a:t>maqsadda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ixtiro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qilishgan</a:t>
            </a:r>
            <a:r>
              <a:rPr lang="en-US" sz="3600" dirty="0">
                <a:solidFill>
                  <a:srgbClr val="000066"/>
                </a:solidFill>
              </a:rPr>
              <a:t> deb </a:t>
            </a:r>
            <a:r>
              <a:rPr lang="en-US" sz="3600" dirty="0" err="1">
                <a:solidFill>
                  <a:srgbClr val="000066"/>
                </a:solidFill>
              </a:rPr>
              <a:t>o‘ylaysiz</a:t>
            </a:r>
            <a:r>
              <a:rPr lang="en-US" sz="3600" dirty="0">
                <a:solidFill>
                  <a:srgbClr val="000066"/>
                </a:solidFill>
              </a:rPr>
              <a:t>? </a:t>
            </a:r>
            <a:endParaRPr lang="en-US" sz="3600" dirty="0" smtClean="0">
              <a:solidFill>
                <a:srgbClr val="000066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000066"/>
                </a:solidFill>
              </a:rPr>
              <a:t>Namunaga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o‘xshatib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yozing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  <a:endParaRPr lang="ru-RU" sz="3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t="16418" r="9778" b="17417"/>
          <a:stretch/>
        </p:blipFill>
        <p:spPr bwMode="auto">
          <a:xfrm>
            <a:off x="832513" y="1776615"/>
            <a:ext cx="10194877" cy="45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64701" y="433738"/>
            <a:ext cx="10003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66"/>
                </a:solidFill>
              </a:rPr>
              <a:t>Ko‘rayotgan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narsalaringiz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nomini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ayting</a:t>
            </a:r>
            <a:r>
              <a:rPr lang="en-US" sz="3200" b="1" dirty="0">
                <a:solidFill>
                  <a:srgbClr val="000066"/>
                </a:solidFill>
              </a:rPr>
              <a:t>. </a:t>
            </a:r>
            <a:r>
              <a:rPr lang="en-US" sz="3200" b="1" dirty="0" err="1">
                <a:solidFill>
                  <a:srgbClr val="000066"/>
                </a:solidFill>
              </a:rPr>
              <a:t>Ularni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nima</a:t>
            </a:r>
            <a:endParaRPr lang="en-US" sz="3200" b="1" dirty="0">
              <a:solidFill>
                <a:srgbClr val="000066"/>
              </a:solidFill>
            </a:endParaRPr>
          </a:p>
          <a:p>
            <a:pPr algn="ctr"/>
            <a:r>
              <a:rPr lang="en-US" sz="3200" b="1" dirty="0" err="1">
                <a:solidFill>
                  <a:srgbClr val="000066"/>
                </a:solidFill>
              </a:rPr>
              <a:t>maqsadda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ixtiro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qilishgan</a:t>
            </a:r>
            <a:r>
              <a:rPr lang="en-US" sz="3200" b="1" dirty="0">
                <a:solidFill>
                  <a:srgbClr val="000066"/>
                </a:solidFill>
              </a:rPr>
              <a:t> deb </a:t>
            </a:r>
            <a:r>
              <a:rPr lang="en-US" sz="3200" b="1" dirty="0" err="1">
                <a:solidFill>
                  <a:srgbClr val="000066"/>
                </a:solidFill>
              </a:rPr>
              <a:t>o‘ylaysiz</a:t>
            </a:r>
            <a:r>
              <a:rPr lang="en-US" sz="3200" b="1" dirty="0">
                <a:solidFill>
                  <a:srgbClr val="000066"/>
                </a:solidFill>
              </a:rPr>
              <a:t>? </a:t>
            </a:r>
          </a:p>
        </p:txBody>
      </p:sp>
      <p:pic>
        <p:nvPicPr>
          <p:cNvPr id="4100" name="Picture 4" descr="https://cdn.pixabay.com/photo/2013/07/12/17/00/approved-151676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15" y="3386522"/>
            <a:ext cx="629521" cy="6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cdn.pixabay.com/photo/2013/07/12/17/00/approved-151676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709" y="3342011"/>
            <a:ext cx="629521" cy="6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cdn.pixabay.com/photo/2013/07/12/17/00/approved-151676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124" y="3246474"/>
            <a:ext cx="629521" cy="6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cdn.pixabay.com/photo/2013/07/12/17/00/approved-151676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646" y="5562100"/>
            <a:ext cx="629521" cy="6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cdn.pixabay.com/photo/2013/07/12/17/00/approved-151676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891" y="5592364"/>
            <a:ext cx="629521" cy="6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cdn.pixabay.com/photo/2013/07/12/17/00/approved-151676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773" y="5520634"/>
            <a:ext cx="629521" cy="6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cdn.pixabay.com/photo/2013/07/12/17/00/approved-151676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869" y="5619628"/>
            <a:ext cx="629521" cy="6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cdn.pixabay.com/photo/2013/07/12/17/00/approved-151676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347" y="3312680"/>
            <a:ext cx="629521" cy="6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1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7" y="225621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t="16417" r="66720" b="47815"/>
          <a:stretch/>
        </p:blipFill>
        <p:spPr bwMode="auto">
          <a:xfrm>
            <a:off x="8155302" y="935767"/>
            <a:ext cx="3345744" cy="3235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cdn.pixabay.com/photo/2013/07/12/17/00/approved-151676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335" y="3054299"/>
            <a:ext cx="629521" cy="6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281140" y="279897"/>
            <a:ext cx="10457975" cy="747618"/>
          </a:xfrm>
          <a:prstGeom prst="snip2DiagRect">
            <a:avLst>
              <a:gd name="adj1" fmla="val 0"/>
              <a:gd name="adj2" fmla="val 35396"/>
            </a:avLst>
          </a:prstGeom>
          <a:solidFill>
            <a:srgbClr val="FFCC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81141" y="272000"/>
            <a:ext cx="10457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</a:rPr>
              <a:t>1. </a:t>
            </a:r>
            <a:r>
              <a:rPr lang="en-US" sz="3600" b="1" dirty="0" err="1">
                <a:solidFill>
                  <a:srgbClr val="000066"/>
                </a:solidFill>
              </a:rPr>
              <a:t>Biror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narsaning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qanday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ixtiro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qilinganini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bilasizmi</a:t>
            </a:r>
            <a:r>
              <a:rPr lang="en-US" sz="3600" b="1" dirty="0" smtClean="0">
                <a:solidFill>
                  <a:srgbClr val="000066"/>
                </a:solidFill>
              </a:rPr>
              <a:t>?</a:t>
            </a:r>
            <a:endParaRPr lang="en-US" sz="3600" b="1" dirty="0">
              <a:solidFill>
                <a:srgbClr val="00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2351" y="1001661"/>
            <a:ext cx="1091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</a:rPr>
              <a:t>                       </a:t>
            </a:r>
            <a:r>
              <a:rPr lang="en-US" sz="3200" b="1" dirty="0" err="1" smtClean="0">
                <a:solidFill>
                  <a:srgbClr val="000066"/>
                </a:solidFill>
              </a:rPr>
              <a:t>Lampochka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kimning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ixtirosi</a:t>
            </a:r>
            <a:r>
              <a:rPr lang="en-US" sz="3200" b="1" dirty="0" smtClean="0">
                <a:solidFill>
                  <a:srgbClr val="000066"/>
                </a:solidFill>
              </a:rPr>
              <a:t>?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endParaRPr lang="en-US" sz="3200" dirty="0" smtClean="0">
              <a:solidFill>
                <a:srgbClr val="000066"/>
              </a:solidFill>
            </a:endParaRPr>
          </a:p>
          <a:p>
            <a:r>
              <a:rPr lang="en-US" sz="3200" dirty="0" smtClean="0">
                <a:solidFill>
                  <a:srgbClr val="000066"/>
                </a:solidFill>
              </a:rPr>
              <a:t>	</a:t>
            </a:r>
            <a:r>
              <a:rPr lang="en-US" sz="3200" dirty="0" err="1" smtClean="0">
                <a:solidFill>
                  <a:srgbClr val="000066"/>
                </a:solidFill>
              </a:rPr>
              <a:t>Ushbu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ixtiro</a:t>
            </a:r>
            <a:r>
              <a:rPr lang="en-US" sz="3200" dirty="0" smtClean="0">
                <a:solidFill>
                  <a:srgbClr val="000066"/>
                </a:solidFill>
              </a:rPr>
              <a:t> 1840-yillarda </a:t>
            </a:r>
            <a:r>
              <a:rPr lang="en-US" sz="3200" dirty="0" err="1" smtClean="0">
                <a:solidFill>
                  <a:srgbClr val="000066"/>
                </a:solidFill>
              </a:rPr>
              <a:t>bo‘lgan</a:t>
            </a:r>
            <a:r>
              <a:rPr lang="en-US" sz="3200" dirty="0" smtClean="0">
                <a:solidFill>
                  <a:srgbClr val="000066"/>
                </a:solidFill>
              </a:rPr>
              <a:t>. </a:t>
            </a:r>
          </a:p>
          <a:p>
            <a:r>
              <a:rPr lang="en-US" sz="3200" dirty="0" err="1" smtClean="0">
                <a:solidFill>
                  <a:srgbClr val="000066"/>
                </a:solidFill>
              </a:rPr>
              <a:t>Normandiyalik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olim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Uorren</a:t>
            </a:r>
            <a:r>
              <a:rPr lang="en-US" sz="3200" b="1" dirty="0">
                <a:solidFill>
                  <a:srgbClr val="000066"/>
                </a:solidFill>
              </a:rPr>
              <a:t> De La-</a:t>
            </a:r>
            <a:r>
              <a:rPr lang="en-US" sz="3200" b="1" dirty="0" err="1">
                <a:solidFill>
                  <a:srgbClr val="000066"/>
                </a:solidFill>
              </a:rPr>
              <a:t>Ryu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avval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</a:p>
          <a:p>
            <a:r>
              <a:rPr lang="en-US" sz="3200" dirty="0" err="1" smtClean="0">
                <a:solidFill>
                  <a:srgbClr val="000066"/>
                </a:solidFill>
              </a:rPr>
              <a:t>rasadxona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</a:rPr>
              <a:t>so‘ng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qog‘oz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ishlab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chiqarish</a:t>
            </a:r>
            <a:endParaRPr lang="en-US" sz="3200" dirty="0" smtClean="0">
              <a:solidFill>
                <a:srgbClr val="000066"/>
              </a:solidFill>
            </a:endParaRPr>
          </a:p>
          <a:p>
            <a:r>
              <a:rPr lang="en-US" sz="3200" dirty="0" err="1" smtClean="0">
                <a:solidFill>
                  <a:srgbClr val="000066"/>
                </a:solidFill>
              </a:rPr>
              <a:t>fabrikasini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yuritadi</a:t>
            </a:r>
            <a:r>
              <a:rPr lang="en-US" sz="3200" dirty="0" smtClean="0">
                <a:solidFill>
                  <a:srgbClr val="000066"/>
                </a:solidFill>
              </a:rPr>
              <a:t>. U </a:t>
            </a:r>
            <a:r>
              <a:rPr lang="en-US" sz="3200" dirty="0" err="1" smtClean="0">
                <a:solidFill>
                  <a:srgbClr val="000066"/>
                </a:solidFill>
              </a:rPr>
              <a:t>vakuumli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trubkaning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ichiga</a:t>
            </a:r>
            <a:endParaRPr lang="en-US" sz="3200" dirty="0" smtClean="0">
              <a:solidFill>
                <a:srgbClr val="000066"/>
              </a:solidFill>
            </a:endParaRPr>
          </a:p>
          <a:p>
            <a:r>
              <a:rPr lang="en-US" sz="3200" dirty="0" smtClean="0">
                <a:solidFill>
                  <a:srgbClr val="000066"/>
                </a:solidFill>
              </a:rPr>
              <a:t>sim </a:t>
            </a:r>
            <a:r>
              <a:rPr lang="en-US" sz="3200" dirty="0" err="1">
                <a:solidFill>
                  <a:srgbClr val="000066"/>
                </a:solidFill>
              </a:rPr>
              <a:t>ulab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elektr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qarshiligi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tufayli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yorug‘lik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paydo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endParaRPr lang="en-US" sz="3200" dirty="0" smtClean="0">
              <a:solidFill>
                <a:srgbClr val="000066"/>
              </a:solidFill>
            </a:endParaRPr>
          </a:p>
          <a:p>
            <a:r>
              <a:rPr lang="en-US" sz="3200" dirty="0" err="1" smtClean="0">
                <a:solidFill>
                  <a:srgbClr val="000066"/>
                </a:solidFill>
              </a:rPr>
              <a:t>bo‘lishini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tajriba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qilib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ko‘radi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</a:rPr>
              <a:t>Keyinroq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elektr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lampochkasining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ixtiro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qilinishiga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sabab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bo‘lgan</a:t>
            </a:r>
            <a:r>
              <a:rPr lang="en-US" sz="3200" dirty="0" smtClean="0">
                <a:solidFill>
                  <a:srgbClr val="000066"/>
                </a:solidFill>
              </a:rPr>
              <a:t>.</a:t>
            </a:r>
          </a:p>
          <a:p>
            <a:r>
              <a:rPr lang="en-US" sz="3200" dirty="0">
                <a:solidFill>
                  <a:srgbClr val="000066"/>
                </a:solidFill>
              </a:rPr>
              <a:t>	</a:t>
            </a:r>
            <a:r>
              <a:rPr lang="en-US" sz="3200" dirty="0" err="1" smtClean="0">
                <a:solidFill>
                  <a:srgbClr val="000066"/>
                </a:solidFill>
              </a:rPr>
              <a:t>Mazkur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tajribani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keyinroq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Genrix</a:t>
            </a:r>
            <a:r>
              <a:rPr lang="en-US" sz="3200" b="1" dirty="0">
                <a:solidFill>
                  <a:srgbClr val="000066"/>
                </a:solidFill>
              </a:rPr>
              <a:t> Gebel </a:t>
            </a:r>
            <a:r>
              <a:rPr lang="en-US" sz="3200" dirty="0" err="1" smtClean="0">
                <a:solidFill>
                  <a:srgbClr val="000066"/>
                </a:solidFill>
              </a:rPr>
              <a:t>ismli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germaniyalik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soatsoz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usta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o‘z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yo‘nalishida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ixtirochi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bo‘lgan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tadbirkor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yanada</a:t>
            </a:r>
            <a:endParaRPr lang="en-US" sz="3200" dirty="0" smtClean="0">
              <a:solidFill>
                <a:srgbClr val="000066"/>
              </a:solidFill>
            </a:endParaRPr>
          </a:p>
          <a:p>
            <a:r>
              <a:rPr lang="en-US" sz="3200" dirty="0" smtClean="0">
                <a:solidFill>
                  <a:srgbClr val="000066"/>
                </a:solidFill>
              </a:rPr>
              <a:t>         </a:t>
            </a:r>
            <a:r>
              <a:rPr lang="en-US" sz="3200" dirty="0" err="1" smtClean="0">
                <a:solidFill>
                  <a:srgbClr val="000066"/>
                </a:solidFill>
              </a:rPr>
              <a:t>takomillashtirgan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</a:p>
          <a:p>
            <a:endParaRPr lang="en-US" sz="3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6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465552" y="1459512"/>
            <a:ext cx="6563045" cy="1786963"/>
          </a:xfrm>
          <a:prstGeom prst="snip2DiagRect">
            <a:avLst>
              <a:gd name="adj1" fmla="val 0"/>
              <a:gd name="adj2" fmla="val 37016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83917" y="1595993"/>
            <a:ext cx="6344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66"/>
                </a:solidFill>
              </a:rPr>
              <a:t>2. </a:t>
            </a:r>
            <a:r>
              <a:rPr lang="en-US" sz="4000" b="1" dirty="0" err="1">
                <a:solidFill>
                  <a:srgbClr val="000066"/>
                </a:solidFill>
              </a:rPr>
              <a:t>Sizda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biror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nimani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ixtiro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qilish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fikri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paydo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bo‘lganmi</a:t>
            </a:r>
            <a:r>
              <a:rPr lang="en-US" sz="4000" b="1" dirty="0" smtClean="0">
                <a:solidFill>
                  <a:srgbClr val="000066"/>
                </a:solidFill>
              </a:rPr>
              <a:t>?</a:t>
            </a:r>
            <a:endParaRPr lang="en-US" sz="4000" b="1" dirty="0">
              <a:solidFill>
                <a:srgbClr val="000066"/>
              </a:solidFill>
            </a:endParaRPr>
          </a:p>
        </p:txBody>
      </p:sp>
      <p:pic>
        <p:nvPicPr>
          <p:cNvPr id="5122" name="Picture 2" descr="D:\ВИДЕО ДАРС 2 БОСКИЧ\фон 4 синф\ссссссс фон\с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6" r="6979"/>
          <a:stretch/>
        </p:blipFill>
        <p:spPr bwMode="auto">
          <a:xfrm>
            <a:off x="7206017" y="774051"/>
            <a:ext cx="4217159" cy="52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57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1364701" y="397008"/>
            <a:ext cx="10048130" cy="139084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83321" y="357155"/>
            <a:ext cx="9021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3600" b="1" dirty="0" smtClean="0">
                <a:solidFill>
                  <a:srgbClr val="000066"/>
                </a:solidFill>
              </a:rPr>
              <a:t>3. </a:t>
            </a:r>
            <a:r>
              <a:rPr lang="nn-NO" sz="3600" b="1" dirty="0">
                <a:solidFill>
                  <a:srgbClr val="000066"/>
                </a:solidFill>
              </a:rPr>
              <a:t>Ko‘rib turgan narsalarimiz </a:t>
            </a:r>
            <a:r>
              <a:rPr lang="nn-NO" sz="3600" b="1" dirty="0" smtClean="0">
                <a:solidFill>
                  <a:srgbClr val="000066"/>
                </a:solidFill>
              </a:rPr>
              <a:t>qanday yaratil-ganini </a:t>
            </a:r>
            <a:r>
              <a:rPr lang="en-US" sz="3600" b="1" dirty="0" err="1" smtClean="0">
                <a:solidFill>
                  <a:srgbClr val="000066"/>
                </a:solidFill>
              </a:rPr>
              <a:t>qayerdan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bilish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mumkin</a:t>
            </a:r>
            <a:r>
              <a:rPr lang="en-US" sz="3600" b="1" dirty="0" smtClean="0">
                <a:solidFill>
                  <a:srgbClr val="000066"/>
                </a:solidFill>
              </a:rPr>
              <a:t> deb </a:t>
            </a:r>
            <a:r>
              <a:rPr lang="en-US" sz="3600" b="1" dirty="0" err="1">
                <a:solidFill>
                  <a:srgbClr val="000066"/>
                </a:solidFill>
              </a:rPr>
              <a:t>o‘ylaysiz</a:t>
            </a:r>
            <a:r>
              <a:rPr lang="en-US" sz="3600" b="1" dirty="0">
                <a:solidFill>
                  <a:srgbClr val="000066"/>
                </a:solidFill>
              </a:rPr>
              <a:t>?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t="16418" r="9778" b="17417"/>
          <a:stretch/>
        </p:blipFill>
        <p:spPr bwMode="auto">
          <a:xfrm>
            <a:off x="1185514" y="1966063"/>
            <a:ext cx="9771796" cy="437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03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18176</TotalTime>
  <Words>153</Words>
  <Application>Microsoft Office PowerPoint</Application>
  <PresentationFormat>Произвольный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1702</cp:revision>
  <dcterms:created xsi:type="dcterms:W3CDTF">2020-04-19T11:34:46Z</dcterms:created>
  <dcterms:modified xsi:type="dcterms:W3CDTF">2021-12-03T06:59:17Z</dcterms:modified>
</cp:coreProperties>
</file>