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8" r:id="rId4"/>
    <p:sldId id="269" r:id="rId5"/>
    <p:sldId id="270" r:id="rId6"/>
    <p:sldId id="271" r:id="rId7"/>
    <p:sldId id="257" r:id="rId8"/>
    <p:sldId id="259" r:id="rId9"/>
    <p:sldId id="263" r:id="rId10"/>
    <p:sldId id="264" r:id="rId11"/>
    <p:sldId id="265" r:id="rId12"/>
    <p:sldId id="258" r:id="rId13"/>
    <p:sldId id="261" r:id="rId14"/>
    <p:sldId id="262" r:id="rId15"/>
    <p:sldId id="273" r:id="rId16"/>
    <p:sldId id="267" r:id="rId17"/>
    <p:sldId id="275" r:id="rId18"/>
    <p:sldId id="274" r:id="rId19"/>
    <p:sldId id="27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3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F585E-5042-47DF-BF8A-F4B6AA5B0623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9B52-32BD-441F-AADA-6BBFA1A24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028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F585E-5042-47DF-BF8A-F4B6AA5B0623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9B52-32BD-441F-AADA-6BBFA1A24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617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F585E-5042-47DF-BF8A-F4B6AA5B0623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9B52-32BD-441F-AADA-6BBFA1A24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976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F585E-5042-47DF-BF8A-F4B6AA5B0623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9B52-32BD-441F-AADA-6BBFA1A24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655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F585E-5042-47DF-BF8A-F4B6AA5B0623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9B52-32BD-441F-AADA-6BBFA1A24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591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F585E-5042-47DF-BF8A-F4B6AA5B0623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9B52-32BD-441F-AADA-6BBFA1A24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715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F585E-5042-47DF-BF8A-F4B6AA5B0623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9B52-32BD-441F-AADA-6BBFA1A24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682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F585E-5042-47DF-BF8A-F4B6AA5B0623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9B52-32BD-441F-AADA-6BBFA1A24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74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F585E-5042-47DF-BF8A-F4B6AA5B0623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9B52-32BD-441F-AADA-6BBFA1A24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559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F585E-5042-47DF-BF8A-F4B6AA5B0623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9B52-32BD-441F-AADA-6BBFA1A24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57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F585E-5042-47DF-BF8A-F4B6AA5B0623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9B52-32BD-441F-AADA-6BBFA1A24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43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F585E-5042-47DF-BF8A-F4B6AA5B0623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99B52-32BD-441F-AADA-6BBFA1A24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7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Шаблон презентации (розовая рама и книги с пером) - презентация, доклад,  проек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889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82800" y="1633538"/>
            <a:ext cx="9144000" cy="2387600"/>
          </a:xfrm>
        </p:spPr>
        <p:txBody>
          <a:bodyPr>
            <a:noAutofit/>
          </a:bodyPr>
          <a:lstStyle/>
          <a:p>
            <a:r>
              <a:rPr lang="en-US" sz="6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en-US" sz="6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sz="6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en-US" sz="6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sz="6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en-US" sz="6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sz="6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en-US" sz="6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sz="6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en-US" sz="6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sz="6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en-US" sz="6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sz="6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en-US" sz="6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sz="6600" b="1" dirty="0" err="1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Ona</a:t>
            </a:r>
            <a:r>
              <a:rPr lang="en-US" sz="66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tili</a:t>
            </a:r>
            <a:r>
              <a:rPr lang="en-US" sz="6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va</a:t>
            </a:r>
            <a:r>
              <a:rPr lang="en-US" sz="6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o‘qish</a:t>
            </a:r>
            <a:r>
              <a:rPr lang="en-US" sz="6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en-US" sz="6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sz="6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savodxonligi</a:t>
            </a:r>
            <a:r>
              <a:rPr lang="ru-RU" sz="6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sz="6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</a:br>
            <a:endParaRPr lang="ru-RU" sz="6600" b="1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2800" y="4148138"/>
            <a:ext cx="9144000" cy="1655762"/>
          </a:xfrm>
        </p:spPr>
        <p:txBody>
          <a:bodyPr>
            <a:noAutofit/>
          </a:bodyPr>
          <a:lstStyle/>
          <a:p>
            <a:r>
              <a:rPr lang="en-US" sz="11500" b="1" dirty="0">
                <a:cs typeface="Times New Roman" panose="02020603050405020304" pitchFamily="18" charset="0"/>
              </a:rPr>
              <a:t>2-sinf</a:t>
            </a:r>
            <a:endParaRPr lang="ru-RU" sz="11500" b="1" dirty="0">
              <a:cs typeface="Times New Roman" panose="02020603050405020304" pitchFamily="18" charset="0"/>
            </a:endParaRPr>
          </a:p>
          <a:p>
            <a:endParaRPr lang="ru-RU" sz="11500" dirty="0"/>
          </a:p>
        </p:txBody>
      </p:sp>
    </p:spTree>
    <p:extLst>
      <p:ext uri="{BB962C8B-B14F-4D97-AF65-F5344CB8AC3E}">
        <p14:creationId xmlns:p14="http://schemas.microsoft.com/office/powerpoint/2010/main" val="174036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758"/>
            <a:ext cx="12192000" cy="689775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5000" y="1597024"/>
            <a:ext cx="5943600" cy="4651375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 smtClean="0">
                <a:solidFill>
                  <a:srgbClr val="7030A0"/>
                </a:solidFill>
              </a:rPr>
              <a:t>      </a:t>
            </a:r>
            <a:r>
              <a:rPr lang="ru-RU" sz="4000" b="1" dirty="0" err="1" smtClean="0">
                <a:solidFill>
                  <a:srgbClr val="7030A0"/>
                </a:solidFill>
              </a:rPr>
              <a:t>Robotni</a:t>
            </a:r>
            <a:r>
              <a:rPr lang="en-US" sz="4000" b="1" dirty="0" smtClean="0">
                <a:solidFill>
                  <a:srgbClr val="7030A0"/>
                </a:solidFill>
              </a:rPr>
              <a:t>ng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tana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</a:rPr>
              <a:t>a</a:t>
            </a:r>
            <a:r>
              <a:rPr lang="en-US" sz="4000" b="1" dirty="0" smtClean="0">
                <a:solidFill>
                  <a:srgbClr val="7030A0"/>
                </a:solidFill>
              </a:rPr>
              <a:t>’</a:t>
            </a:r>
            <a:r>
              <a:rPr lang="ru-RU" sz="4000" b="1" dirty="0" err="1" smtClean="0">
                <a:solidFill>
                  <a:srgbClr val="7030A0"/>
                </a:solidFill>
              </a:rPr>
              <a:t>zolari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uchun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supurgi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va</a:t>
            </a:r>
            <a:r>
              <a:rPr lang="ru-RU" sz="4000" b="1" dirty="0">
                <a:solidFill>
                  <a:srgbClr val="7030A0"/>
                </a:solidFill>
              </a:rPr>
              <a:t>  </a:t>
            </a:r>
            <a:r>
              <a:rPr lang="en-US" sz="4000" b="1" dirty="0" err="1" smtClean="0">
                <a:solidFill>
                  <a:srgbClr val="7030A0"/>
                </a:solidFill>
              </a:rPr>
              <a:t>xoka</a:t>
            </a:r>
            <a:r>
              <a:rPr lang="ru-RU" sz="4000" b="1" dirty="0" smtClean="0">
                <a:solidFill>
                  <a:srgbClr val="7030A0"/>
                </a:solidFill>
              </a:rPr>
              <a:t>n</a:t>
            </a:r>
            <a:r>
              <a:rPr lang="en-US" sz="4000" b="1" dirty="0" smtClean="0">
                <a:solidFill>
                  <a:srgbClr val="7030A0"/>
                </a:solidFill>
              </a:rPr>
              <a:t>-</a:t>
            </a:r>
            <a:r>
              <a:rPr lang="ru-RU" sz="4000" b="1" dirty="0" err="1" smtClean="0">
                <a:solidFill>
                  <a:srgbClr val="7030A0"/>
                </a:solidFill>
              </a:rPr>
              <a:t>dozdan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foydalandi</a:t>
            </a:r>
            <a:r>
              <a:rPr lang="ru-RU" sz="4000" b="1" dirty="0">
                <a:solidFill>
                  <a:srgbClr val="7030A0"/>
                </a:solidFill>
              </a:rPr>
              <a:t>. </a:t>
            </a:r>
          </a:p>
          <a:p>
            <a:pPr marL="0" indent="0">
              <a:buNone/>
            </a:pPr>
            <a:r>
              <a:rPr lang="en-US" sz="4000" b="1" dirty="0" smtClean="0">
                <a:solidFill>
                  <a:srgbClr val="7030A0"/>
                </a:solidFill>
              </a:rPr>
              <a:t>     </a:t>
            </a:r>
            <a:r>
              <a:rPr lang="ru-RU" sz="4000" b="1" dirty="0" smtClean="0">
                <a:solidFill>
                  <a:srgbClr val="7030A0"/>
                </a:solidFill>
              </a:rPr>
              <a:t>U o</a:t>
            </a:r>
            <a:r>
              <a:rPr lang="en-US" sz="4000" b="1" dirty="0" smtClean="0">
                <a:solidFill>
                  <a:srgbClr val="7030A0"/>
                </a:solidFill>
              </a:rPr>
              <a:t>‘</a:t>
            </a:r>
            <a:r>
              <a:rPr lang="ru-RU" sz="4000" b="1" dirty="0" err="1" smtClean="0">
                <a:solidFill>
                  <a:srgbClr val="7030A0"/>
                </a:solidFill>
              </a:rPr>
              <a:t>zi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yasagan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robotga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Tozavoy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deb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nom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</a:rPr>
              <a:t>qo</a:t>
            </a:r>
            <a:r>
              <a:rPr lang="en-US" sz="4000" b="1" dirty="0" smtClean="0">
                <a:solidFill>
                  <a:srgbClr val="7030A0"/>
                </a:solidFill>
              </a:rPr>
              <a:t>‘</a:t>
            </a:r>
            <a:r>
              <a:rPr lang="ru-RU" sz="4000" b="1" dirty="0" err="1" smtClean="0">
                <a:solidFill>
                  <a:srgbClr val="7030A0"/>
                </a:solidFill>
              </a:rPr>
              <a:t>ydi</a:t>
            </a:r>
            <a:r>
              <a:rPr lang="ru-RU" sz="4000" b="1" dirty="0">
                <a:solidFill>
                  <a:srgbClr val="7030A0"/>
                </a:solidFill>
              </a:rPr>
              <a:t>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00" y="1355724"/>
            <a:ext cx="3396604" cy="388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758"/>
            <a:ext cx="12192000" cy="689775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0712" y="1066800"/>
            <a:ext cx="6438900" cy="5414963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 smtClean="0">
                <a:solidFill>
                  <a:srgbClr val="7030A0"/>
                </a:solidFill>
              </a:rPr>
              <a:t>    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</a:rPr>
              <a:t>    </a:t>
            </a:r>
            <a:r>
              <a:rPr lang="ru-RU" sz="4000" b="1" dirty="0" err="1" smtClean="0">
                <a:solidFill>
                  <a:srgbClr val="7030A0"/>
                </a:solidFill>
              </a:rPr>
              <a:t>Shu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kundan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boshlab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Tozavoy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ko</a:t>
            </a:r>
            <a:r>
              <a:rPr lang="en-US" sz="4000" b="1" dirty="0">
                <a:solidFill>
                  <a:srgbClr val="7030A0"/>
                </a:solidFill>
              </a:rPr>
              <a:t>`</a:t>
            </a:r>
            <a:r>
              <a:rPr lang="ru-RU" sz="4000" b="1" dirty="0" err="1">
                <a:solidFill>
                  <a:srgbClr val="7030A0"/>
                </a:solidFill>
              </a:rPr>
              <a:t>chani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ortiqcha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chiqindilardan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tozalashga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kirishdi</a:t>
            </a:r>
            <a:r>
              <a:rPr lang="ru-RU" sz="4000" b="1" dirty="0">
                <a:solidFill>
                  <a:srgbClr val="7030A0"/>
                </a:solidFill>
              </a:rPr>
              <a:t>. </a:t>
            </a:r>
            <a:r>
              <a:rPr lang="ru-RU" sz="4000" b="1" dirty="0" err="1">
                <a:solidFill>
                  <a:srgbClr val="7030A0"/>
                </a:solidFill>
              </a:rPr>
              <a:t>Sardor</a:t>
            </a:r>
            <a:r>
              <a:rPr lang="ru-RU" sz="4000" b="1" dirty="0">
                <a:solidFill>
                  <a:srgbClr val="7030A0"/>
                </a:solidFill>
              </a:rPr>
              <a:t> o</a:t>
            </a:r>
            <a:r>
              <a:rPr lang="en-US" sz="4000" b="1" dirty="0">
                <a:solidFill>
                  <a:srgbClr val="7030A0"/>
                </a:solidFill>
              </a:rPr>
              <a:t>`</a:t>
            </a:r>
            <a:r>
              <a:rPr lang="ru-RU" sz="4000" b="1" dirty="0">
                <a:solidFill>
                  <a:srgbClr val="7030A0"/>
                </a:solidFill>
              </a:rPr>
              <a:t>z </a:t>
            </a:r>
            <a:r>
              <a:rPr lang="ru-RU" sz="4000" b="1" dirty="0" err="1">
                <a:solidFill>
                  <a:srgbClr val="7030A0"/>
                </a:solidFill>
              </a:rPr>
              <a:t>ixtirosi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odamlarga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foyda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berganidan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juda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>
                <a:solidFill>
                  <a:srgbClr val="7030A0"/>
                </a:solidFill>
              </a:rPr>
              <a:t>ham </a:t>
            </a:r>
            <a:r>
              <a:rPr lang="en-US" sz="4000" b="1" dirty="0" err="1">
                <a:solidFill>
                  <a:srgbClr val="7030A0"/>
                </a:solidFill>
              </a:rPr>
              <a:t>xursang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bo'ldi</a:t>
            </a:r>
            <a:r>
              <a:rPr lang="ru-RU" sz="4000" b="1" dirty="0">
                <a:solidFill>
                  <a:srgbClr val="7030A0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3124" y="2038350"/>
            <a:ext cx="3988923" cy="310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5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758"/>
            <a:ext cx="12192000" cy="689775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835025"/>
            <a:ext cx="10515600" cy="2136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/>
              <a:t>   </a:t>
            </a:r>
            <a:r>
              <a:rPr lang="en-US" sz="4000" b="1" dirty="0" smtClean="0">
                <a:solidFill>
                  <a:srgbClr val="7030A0"/>
                </a:solidFill>
              </a:rPr>
              <a:t>Biz </a:t>
            </a:r>
            <a:r>
              <a:rPr lang="en-US" sz="4000" b="1" dirty="0" err="1" smtClean="0">
                <a:solidFill>
                  <a:srgbClr val="7030A0"/>
                </a:solidFill>
              </a:rPr>
              <a:t>har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kuni</a:t>
            </a:r>
            <a:r>
              <a:rPr lang="en-US" sz="4000" b="1" dirty="0" smtClean="0">
                <a:solidFill>
                  <a:srgbClr val="7030A0"/>
                </a:solidFill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</a:rPr>
              <a:t>bizga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kerak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emas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bo‘lib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qolgan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baklajka</a:t>
            </a:r>
            <a:r>
              <a:rPr lang="en-US" sz="4000" b="1" dirty="0" smtClean="0">
                <a:solidFill>
                  <a:srgbClr val="7030A0"/>
                </a:solidFill>
              </a:rPr>
              <a:t>, shisha </a:t>
            </a:r>
            <a:r>
              <a:rPr lang="en-US" sz="4000" b="1" dirty="0" err="1" smtClean="0">
                <a:solidFill>
                  <a:srgbClr val="7030A0"/>
                </a:solidFill>
              </a:rPr>
              <a:t>banka</a:t>
            </a:r>
            <a:r>
              <a:rPr lang="en-US" sz="4000" b="1" dirty="0" smtClean="0">
                <a:solidFill>
                  <a:srgbClr val="7030A0"/>
                </a:solidFill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</a:rPr>
              <a:t>qog‘ozlar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va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shunga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o‘xshash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ming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xil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narsalarni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tashlab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yuboramiz</a:t>
            </a:r>
            <a:r>
              <a:rPr lang="en-US" sz="4000" b="1" dirty="0" smtClean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33400" y="3235325"/>
            <a:ext cx="10515600" cy="306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 smtClean="0"/>
              <a:t>  </a:t>
            </a:r>
            <a:r>
              <a:rPr lang="en-US" sz="4000" b="1" dirty="0" err="1" smtClean="0">
                <a:solidFill>
                  <a:srgbClr val="7030A0"/>
                </a:solidFill>
              </a:rPr>
              <a:t>Sizlar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yil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davomida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shahrimizda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yashovchi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har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bir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inson</a:t>
            </a:r>
            <a:r>
              <a:rPr lang="en-US" sz="4000" b="1" dirty="0" smtClean="0">
                <a:solidFill>
                  <a:srgbClr val="7030A0"/>
                </a:solidFill>
              </a:rPr>
              <a:t> (</a:t>
            </a:r>
            <a:r>
              <a:rPr lang="en-US" sz="4000" b="1" dirty="0" err="1" smtClean="0">
                <a:solidFill>
                  <a:srgbClr val="7030A0"/>
                </a:solidFill>
              </a:rPr>
              <a:t>shu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jumladan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Siz</a:t>
            </a:r>
            <a:r>
              <a:rPr lang="en-US" sz="4000" b="1" dirty="0" smtClean="0">
                <a:solidFill>
                  <a:srgbClr val="7030A0"/>
                </a:solidFill>
              </a:rPr>
              <a:t> ham!) </a:t>
            </a:r>
            <a:r>
              <a:rPr lang="en-US" sz="4000" b="1" dirty="0" err="1" smtClean="0">
                <a:solidFill>
                  <a:srgbClr val="7030A0"/>
                </a:solidFill>
              </a:rPr>
              <a:t>qancha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chiqindi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tashlab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yuborishini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bilasizmi</a:t>
            </a:r>
            <a:r>
              <a:rPr lang="en-US" sz="4000" b="1" dirty="0" smtClean="0">
                <a:solidFill>
                  <a:srgbClr val="7030A0"/>
                </a:solidFill>
              </a:rPr>
              <a:t>?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88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758"/>
            <a:ext cx="12192000" cy="689775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82625"/>
            <a:ext cx="10515600" cy="19970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4000" b="1" dirty="0" smtClean="0">
                <a:solidFill>
                  <a:srgbClr val="7030A0"/>
                </a:solidFill>
              </a:rPr>
              <a:t>   </a:t>
            </a:r>
            <a:r>
              <a:rPr lang="en-US" sz="4000" b="1" dirty="0" err="1" smtClean="0">
                <a:solidFill>
                  <a:srgbClr val="7030A0"/>
                </a:solidFill>
              </a:rPr>
              <a:t>Yil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davomida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shahrimizda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yashovchi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har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bir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aholi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yarim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tonnaga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yaqin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chiqindi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tashlab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yuboradi</a:t>
            </a:r>
            <a:r>
              <a:rPr lang="en-US" sz="4000" b="1" dirty="0" smtClean="0">
                <a:solidFill>
                  <a:srgbClr val="7030A0"/>
                </a:solidFill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</a:rPr>
              <a:t>yildan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yilga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bu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ko‘rsatkich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faqat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oshib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bormoqda</a:t>
            </a:r>
            <a:r>
              <a:rPr lang="en-US" sz="4000" b="1" dirty="0" smtClean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99" y="2574080"/>
            <a:ext cx="6437567" cy="363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99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758"/>
            <a:ext cx="12192000" cy="689775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6300" y="720725"/>
            <a:ext cx="10515600" cy="2035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 smtClean="0">
                <a:solidFill>
                  <a:srgbClr val="7030A0"/>
                </a:solidFill>
              </a:rPr>
              <a:t>     </a:t>
            </a:r>
            <a:r>
              <a:rPr lang="en-US" sz="4000" b="1" dirty="0" err="1" smtClean="0">
                <a:solidFill>
                  <a:srgbClr val="7030A0"/>
                </a:solidFill>
              </a:rPr>
              <a:t>Chiqindilarni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saralab</a:t>
            </a:r>
            <a:r>
              <a:rPr lang="en-US" sz="4000" b="1" dirty="0" smtClean="0">
                <a:solidFill>
                  <a:srgbClr val="7030A0"/>
                </a:solidFill>
              </a:rPr>
              <a:t>, biz </a:t>
            </a:r>
            <a:r>
              <a:rPr lang="en-US" sz="4000" b="1" dirty="0" err="1" smtClean="0">
                <a:solidFill>
                  <a:srgbClr val="7030A0"/>
                </a:solidFill>
              </a:rPr>
              <a:t>yerimizni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axlatdan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tozalaymiz</a:t>
            </a:r>
            <a:r>
              <a:rPr lang="en-US" sz="4000" b="1" dirty="0" smtClean="0">
                <a:solidFill>
                  <a:srgbClr val="7030A0"/>
                </a:solidFill>
              </a:rPr>
              <a:t>. </a:t>
            </a:r>
            <a:r>
              <a:rPr lang="en-US" sz="4000" b="1" dirty="0" err="1" smtClean="0">
                <a:solidFill>
                  <a:srgbClr val="7030A0"/>
                </a:solidFill>
              </a:rPr>
              <a:t>Keling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sayyoramizni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asraylk</a:t>
            </a:r>
            <a:r>
              <a:rPr lang="en-US" sz="4000" b="1" dirty="0" smtClean="0">
                <a:solidFill>
                  <a:srgbClr val="7030A0"/>
                </a:solidFill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</a:rPr>
              <a:t>shunda</a:t>
            </a:r>
            <a:r>
              <a:rPr lang="en-US" sz="4000" b="1" dirty="0" smtClean="0">
                <a:solidFill>
                  <a:srgbClr val="7030A0"/>
                </a:solidFill>
              </a:rPr>
              <a:t> u </a:t>
            </a:r>
            <a:r>
              <a:rPr lang="en-US" sz="4000" b="1" dirty="0" err="1" smtClean="0">
                <a:solidFill>
                  <a:srgbClr val="7030A0"/>
                </a:solidFill>
              </a:rPr>
              <a:t>har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doim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toza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va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chiroyli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bo‘ladi</a:t>
            </a:r>
            <a:r>
              <a:rPr lang="en-US" sz="4000" b="1" dirty="0" smtClean="0">
                <a:solidFill>
                  <a:srgbClr val="7030A0"/>
                </a:solidFill>
              </a:rPr>
              <a:t>!</a:t>
            </a:r>
            <a:endParaRPr lang="ru-RU" sz="40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8387" y="3009900"/>
            <a:ext cx="751522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18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758"/>
            <a:ext cx="12192000" cy="6897758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66700" y="632683"/>
            <a:ext cx="10325100" cy="171611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+mn-lt"/>
              </a:rPr>
              <a:t>Qayta</a:t>
            </a:r>
            <a:r>
              <a:rPr lang="en-US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+mn-lt"/>
              </a:rPr>
              <a:t>ishlangan</a:t>
            </a:r>
            <a:r>
              <a:rPr lang="en-US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+mn-lt"/>
              </a:rPr>
              <a:t>baklajkalardan</a:t>
            </a:r>
            <a:r>
              <a:rPr lang="en-US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+mn-lt"/>
              </a:rPr>
              <a:t>nimalar</a:t>
            </a:r>
            <a:endParaRPr lang="en-US" b="1" dirty="0" smtClean="0">
              <a:solidFill>
                <a:srgbClr val="FF0000"/>
              </a:solidFill>
              <a:latin typeface="+mn-lt"/>
            </a:endParaRPr>
          </a:p>
          <a:p>
            <a:pPr algn="ctr"/>
            <a:r>
              <a:rPr lang="en-US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+mn-lt"/>
              </a:rPr>
              <a:t>ishlab</a:t>
            </a:r>
            <a:r>
              <a:rPr lang="en-US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+mn-lt"/>
              </a:rPr>
              <a:t>chiqariladi</a:t>
            </a:r>
            <a:r>
              <a:rPr lang="en-US" b="1" dirty="0" smtClean="0">
                <a:solidFill>
                  <a:srgbClr val="FF0000"/>
                </a:solidFill>
                <a:latin typeface="+mn-lt"/>
              </a:rPr>
              <a:t>? </a:t>
            </a:r>
            <a:endParaRPr lang="ru-RU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339" y="1980492"/>
            <a:ext cx="7739061" cy="437973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7600" y="433387"/>
            <a:ext cx="200025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66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758"/>
            <a:ext cx="12192000" cy="68977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+mn-lt"/>
              </a:rPr>
              <a:t>Mustaqil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topshiriq</a:t>
            </a:r>
            <a:r>
              <a:rPr lang="en-US" b="1" dirty="0" smtClean="0">
                <a:latin typeface="+mn-lt"/>
              </a:rPr>
              <a:t>.</a:t>
            </a:r>
            <a:endParaRPr lang="ru-RU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08124"/>
            <a:ext cx="10515600" cy="47529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z-Latn-UZ" sz="4400" b="1" dirty="0">
                <a:solidFill>
                  <a:srgbClr val="FF0000"/>
                </a:solidFill>
              </a:rPr>
              <a:t>Savollarga javob yozing.</a:t>
            </a:r>
            <a:endParaRPr lang="ru-RU" sz="4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uz-Latn-UZ" dirty="0"/>
              <a:t> </a:t>
            </a:r>
            <a:endParaRPr lang="ru-RU" dirty="0"/>
          </a:p>
          <a:p>
            <a:pPr marL="0" lvl="0" indent="0">
              <a:buNone/>
            </a:pPr>
            <a:r>
              <a:rPr lang="uz-Latn-UZ" sz="3600" b="1" dirty="0">
                <a:solidFill>
                  <a:srgbClr val="7030A0"/>
                </a:solidFill>
              </a:rPr>
              <a:t>Ixtirochi bolaning (qiz yoki oʻgʻil) ismi nima?</a:t>
            </a:r>
            <a:endParaRPr lang="ru-RU" sz="3600" b="1" dirty="0">
              <a:solidFill>
                <a:srgbClr val="7030A0"/>
              </a:solidFill>
            </a:endParaRPr>
          </a:p>
          <a:p>
            <a:pPr marL="0" lvl="0" indent="0">
              <a:buNone/>
            </a:pPr>
            <a:r>
              <a:rPr lang="uz-Latn-UZ" sz="3600" b="1" dirty="0" smtClean="0">
                <a:solidFill>
                  <a:srgbClr val="7030A0"/>
                </a:solidFill>
              </a:rPr>
              <a:t>U </a:t>
            </a:r>
            <a:r>
              <a:rPr lang="uz-Latn-UZ" sz="3600" b="1" dirty="0">
                <a:solidFill>
                  <a:srgbClr val="7030A0"/>
                </a:solidFill>
              </a:rPr>
              <a:t>nima uchun robot yasashni istaydi?</a:t>
            </a:r>
            <a:endParaRPr lang="ru-RU" sz="3600" b="1" dirty="0">
              <a:solidFill>
                <a:srgbClr val="7030A0"/>
              </a:solidFill>
            </a:endParaRPr>
          </a:p>
          <a:p>
            <a:pPr marL="0" lvl="0" indent="0">
              <a:buNone/>
            </a:pPr>
            <a:r>
              <a:rPr lang="uz-Latn-UZ" sz="3600" b="1" dirty="0" smtClean="0">
                <a:solidFill>
                  <a:srgbClr val="7030A0"/>
                </a:solidFill>
              </a:rPr>
              <a:t>Robotni </a:t>
            </a:r>
            <a:r>
              <a:rPr lang="uz-Latn-UZ" sz="3600" b="1" dirty="0">
                <a:solidFill>
                  <a:srgbClr val="7030A0"/>
                </a:solidFill>
              </a:rPr>
              <a:t>nimalardan yasadi</a:t>
            </a:r>
            <a:r>
              <a:rPr lang="uz-Latn-UZ" sz="3600" b="1" dirty="0" smtClean="0">
                <a:solidFill>
                  <a:srgbClr val="7030A0"/>
                </a:solidFill>
              </a:rPr>
              <a:t>?</a:t>
            </a:r>
            <a:r>
              <a:rPr lang="ru-RU" sz="3600" b="1" dirty="0" smtClean="0">
                <a:solidFill>
                  <a:srgbClr val="7030A0"/>
                </a:solidFill>
              </a:rPr>
              <a:t>          </a:t>
            </a:r>
            <a:endParaRPr lang="ru-RU" sz="36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uz-Latn-UZ" sz="3600" b="1" dirty="0">
                <a:solidFill>
                  <a:srgbClr val="7030A0"/>
                </a:solidFill>
              </a:rPr>
              <a:t> </a:t>
            </a:r>
            <a:r>
              <a:rPr lang="uz-Latn-UZ" sz="3600" b="1" dirty="0" smtClean="0">
                <a:solidFill>
                  <a:srgbClr val="7030A0"/>
                </a:solidFill>
              </a:rPr>
              <a:t>Robotga </a:t>
            </a:r>
            <a:r>
              <a:rPr lang="uz-Latn-UZ" sz="3600" b="1" dirty="0">
                <a:solidFill>
                  <a:srgbClr val="7030A0"/>
                </a:solidFill>
              </a:rPr>
              <a:t>qanday ism qoʻydi?</a:t>
            </a:r>
            <a:endParaRPr lang="ru-RU" sz="36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uz-Latn-UZ" sz="3600" b="1" dirty="0" smtClean="0">
                <a:solidFill>
                  <a:srgbClr val="7030A0"/>
                </a:solidFill>
              </a:rPr>
              <a:t>Uning </a:t>
            </a:r>
            <a:r>
              <a:rPr lang="uz-Latn-UZ" sz="3600" b="1" dirty="0">
                <a:solidFill>
                  <a:srgbClr val="7030A0"/>
                </a:solidFill>
              </a:rPr>
              <a:t>roboti odamlarga qanday foyda keltirdi</a:t>
            </a:r>
            <a:r>
              <a:rPr lang="uz-Latn-UZ" sz="3600" b="1" dirty="0" smtClean="0">
                <a:solidFill>
                  <a:srgbClr val="7030A0"/>
                </a:solidFill>
              </a:rPr>
              <a:t>?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7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_2021-12-15_22-23-30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-1"/>
            <a:ext cx="12192001" cy="6879771"/>
          </a:xfrm>
        </p:spPr>
      </p:pic>
    </p:spTree>
    <p:extLst>
      <p:ext uri="{BB962C8B-B14F-4D97-AF65-F5344CB8AC3E}">
        <p14:creationId xmlns:p14="http://schemas.microsoft.com/office/powerpoint/2010/main" val="227938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video_2021-12-15_22-23-3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67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758"/>
            <a:ext cx="12192000" cy="68977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524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E’tiboringiz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uchun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rahmat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!</a:t>
            </a:r>
            <a:endParaRPr lang="ru-RU" sz="54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1416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Шаблон презентации (розовая рама и книги с пером) - презентация, доклад,  проек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889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2900" y="47825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7200" b="1" dirty="0" smtClean="0">
                <a:solidFill>
                  <a:srgbClr val="7030A0"/>
                </a:solidFill>
                <a:latin typeface="+mn-lt"/>
              </a:rPr>
              <a:t>Robot </a:t>
            </a:r>
            <a:r>
              <a:rPr lang="en-US" sz="7200" b="1" dirty="0" err="1" smtClean="0">
                <a:solidFill>
                  <a:srgbClr val="7030A0"/>
                </a:solidFill>
                <a:latin typeface="+mn-lt"/>
              </a:rPr>
              <a:t>ixtiro</a:t>
            </a:r>
            <a:r>
              <a:rPr lang="en-US" sz="7200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7200" b="1" dirty="0" err="1" smtClean="0">
                <a:solidFill>
                  <a:srgbClr val="7030A0"/>
                </a:solidFill>
                <a:latin typeface="+mn-lt"/>
              </a:rPr>
              <a:t>qilaman</a:t>
            </a:r>
            <a:endParaRPr lang="ru-RU" sz="72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0100" y="2053467"/>
            <a:ext cx="10515600" cy="11922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 err="1" smtClean="0">
                <a:solidFill>
                  <a:srgbClr val="FF0000"/>
                </a:solidFill>
              </a:rPr>
              <a:t>Rasm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asosida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hikoya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tuzish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3587" y="3245679"/>
            <a:ext cx="2335213" cy="292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7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4855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9600" dirty="0">
                <a:solidFill>
                  <a:srgbClr val="7030A0"/>
                </a:solidFill>
                <a:cs typeface="Times New Roman" panose="02020603050405020304" pitchFamily="18" charset="0"/>
              </a:rPr>
              <a:t>Eh, </a:t>
            </a:r>
            <a:r>
              <a:rPr lang="en-US" sz="96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shunday</a:t>
            </a:r>
            <a:r>
              <a:rPr lang="en-US" sz="96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bir</a:t>
            </a:r>
            <a:r>
              <a:rPr lang="en-US" sz="9600" dirty="0">
                <a:solidFill>
                  <a:srgbClr val="7030A0"/>
                </a:solidFill>
                <a:cs typeface="Times New Roman" panose="02020603050405020304" pitchFamily="18" charset="0"/>
              </a:rPr>
              <a:t> robot </a:t>
            </a:r>
            <a:r>
              <a:rPr lang="en-US" sz="96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bo‘lsa</a:t>
            </a:r>
            <a:r>
              <a:rPr lang="en-US" sz="9600" dirty="0">
                <a:solidFill>
                  <a:srgbClr val="7030A0"/>
                </a:solidFill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en-US" sz="96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Yechib</a:t>
            </a:r>
            <a:r>
              <a:rPr lang="en-US" sz="96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bersa</a:t>
            </a:r>
            <a:r>
              <a:rPr lang="en-US" sz="96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misollarni</a:t>
            </a:r>
            <a:r>
              <a:rPr lang="en-US" sz="9600" dirty="0">
                <a:solidFill>
                  <a:srgbClr val="7030A0"/>
                </a:solidFill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96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Og‘ir-og‘ir</a:t>
            </a:r>
            <a:r>
              <a:rPr lang="en-US" sz="96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masalalar</a:t>
            </a:r>
            <a:r>
              <a:rPr lang="en-US" sz="9600" dirty="0">
                <a:solidFill>
                  <a:srgbClr val="7030A0"/>
                </a:solidFill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en-US" sz="96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Qiyin-qiyin</a:t>
            </a:r>
            <a:r>
              <a:rPr lang="en-US" sz="96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savollarni</a:t>
            </a:r>
            <a:r>
              <a:rPr lang="en-US" sz="9600" dirty="0">
                <a:solidFill>
                  <a:srgbClr val="7030A0"/>
                </a:solidFill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89700" y="1825625"/>
            <a:ext cx="1993900" cy="7016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492750" y="2638425"/>
            <a:ext cx="3498850" cy="7016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740275" y="4352925"/>
            <a:ext cx="3498850" cy="7016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23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11111E-6 L 0.04115 0.7400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7" y="3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-0.01588 0.6196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4" y="30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7 L -0.00573 0.3796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" y="1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4855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346200"/>
            <a:ext cx="8763000" cy="5033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Yodlab</a:t>
            </a:r>
            <a:r>
              <a:rPr lang="en-US" sz="67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bersa</a:t>
            </a:r>
            <a:r>
              <a:rPr lang="en-US" sz="67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she’rlarni</a:t>
            </a:r>
            <a:r>
              <a:rPr lang="en-US" sz="6700" dirty="0">
                <a:solidFill>
                  <a:srgbClr val="7030A0"/>
                </a:solidFill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Teorema</a:t>
            </a:r>
            <a:r>
              <a:rPr lang="en-US" sz="6700" dirty="0">
                <a:solidFill>
                  <a:srgbClr val="7030A0"/>
                </a:solidFill>
                <a:cs typeface="Times New Roman" panose="02020603050405020304" pitchFamily="18" charset="0"/>
              </a:rPr>
              <a:t>, </a:t>
            </a: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qoidani</a:t>
            </a:r>
            <a:r>
              <a:rPr lang="en-US" sz="6700" dirty="0">
                <a:solidFill>
                  <a:srgbClr val="7030A0"/>
                </a:solidFill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Xotiramga</a:t>
            </a:r>
            <a:r>
              <a:rPr lang="en-US" sz="67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joylab</a:t>
            </a:r>
            <a:r>
              <a:rPr lang="en-US" sz="67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qo‘ysa</a:t>
            </a:r>
            <a:r>
              <a:rPr lang="en-US" sz="6700" dirty="0">
                <a:solidFill>
                  <a:srgbClr val="7030A0"/>
                </a:solidFill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Yod</a:t>
            </a:r>
            <a:r>
              <a:rPr lang="en-US" sz="67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olishga</a:t>
            </a:r>
            <a:r>
              <a:rPr lang="en-US" sz="67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oidini</a:t>
            </a:r>
            <a:r>
              <a:rPr lang="en-US" sz="6700" dirty="0">
                <a:solidFill>
                  <a:srgbClr val="7030A0"/>
                </a:solidFill>
                <a:cs typeface="Times New Roman" panose="02020603050405020304" pitchFamily="18" charset="0"/>
              </a:rPr>
              <a:t>.</a:t>
            </a:r>
          </a:p>
          <a:p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981700" y="1524000"/>
            <a:ext cx="3213100" cy="6985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93800" y="2603500"/>
            <a:ext cx="3213100" cy="6985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371600" y="4660900"/>
            <a:ext cx="1485900" cy="6985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71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0.00364 0.780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3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-0.00469 0.6231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3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0.00156 0.3231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1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0900" y="15208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Insholarni</a:t>
            </a:r>
            <a:r>
              <a:rPr lang="en-US" sz="67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yozib</a:t>
            </a:r>
            <a:r>
              <a:rPr lang="en-US" sz="67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bersa</a:t>
            </a:r>
            <a:r>
              <a:rPr lang="en-US" sz="6700" dirty="0">
                <a:solidFill>
                  <a:srgbClr val="7030A0"/>
                </a:solidFill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Xato</a:t>
            </a:r>
            <a:r>
              <a:rPr lang="en-US" sz="67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qilmay</a:t>
            </a:r>
            <a:r>
              <a:rPr lang="en-US" sz="67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birorta</a:t>
            </a:r>
            <a:r>
              <a:rPr lang="en-US" sz="6700" dirty="0">
                <a:solidFill>
                  <a:srgbClr val="7030A0"/>
                </a:solidFill>
                <a:cs typeface="Times New Roman" panose="02020603050405020304" pitchFamily="18" charset="0"/>
              </a:rPr>
              <a:t> ham.</a:t>
            </a:r>
          </a:p>
          <a:p>
            <a:pPr marL="0" indent="0">
              <a:buNone/>
            </a:pP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Olgan</a:t>
            </a:r>
            <a:r>
              <a:rPr lang="en-US" sz="67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a’lo</a:t>
            </a:r>
            <a:r>
              <a:rPr lang="en-US" sz="67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baholarni</a:t>
            </a:r>
            <a:endParaRPr lang="en-US" sz="6700" dirty="0">
              <a:solidFill>
                <a:srgbClr val="7030A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Ikkalamiz</a:t>
            </a:r>
            <a:r>
              <a:rPr lang="en-US" sz="67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ko‘rsak</a:t>
            </a:r>
            <a:r>
              <a:rPr lang="en-US" sz="6700" dirty="0">
                <a:solidFill>
                  <a:srgbClr val="7030A0"/>
                </a:solidFill>
                <a:cs typeface="Times New Roman" panose="02020603050405020304" pitchFamily="18" charset="0"/>
              </a:rPr>
              <a:t>, </a:t>
            </a:r>
            <a:r>
              <a:rPr lang="en-US" sz="67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baham</a:t>
            </a:r>
            <a:endParaRPr lang="ru-RU" sz="67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90600" y="1625600"/>
            <a:ext cx="3492500" cy="736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83100" y="3748881"/>
            <a:ext cx="3492500" cy="736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137400" y="4784328"/>
            <a:ext cx="2489200" cy="736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5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.02592 L 1.11022E-16 0.302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-0.03177 0.772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9" y="3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8148E-6 L -0.00261 0.48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24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0400" y="898525"/>
            <a:ext cx="109093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700" dirty="0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Ammo </a:t>
            </a:r>
            <a:r>
              <a:rPr lang="en-US" sz="6700" dirty="0" err="1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uzoq</a:t>
            </a:r>
            <a:r>
              <a:rPr lang="en-US" sz="6700" dirty="0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 </a:t>
            </a:r>
            <a:r>
              <a:rPr lang="en-US" sz="6700" dirty="0" err="1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o‘ylab-o‘ylab</a:t>
            </a:r>
            <a:r>
              <a:rPr lang="en-US" sz="6700" dirty="0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en-US" sz="6700" dirty="0" err="1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Birdaniga</a:t>
            </a:r>
            <a:r>
              <a:rPr lang="en-US" sz="6700" dirty="0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 </a:t>
            </a:r>
            <a:r>
              <a:rPr lang="en-US" sz="6700" dirty="0" err="1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jim</a:t>
            </a:r>
            <a:r>
              <a:rPr lang="en-US" sz="6700" dirty="0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 </a:t>
            </a:r>
            <a:r>
              <a:rPr lang="en-US" sz="6700" dirty="0" err="1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bo‘laman</a:t>
            </a:r>
            <a:r>
              <a:rPr lang="en-US" sz="6700" dirty="0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6700" dirty="0" err="1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Hamma</a:t>
            </a:r>
            <a:r>
              <a:rPr lang="en-US" sz="6700" dirty="0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 </a:t>
            </a:r>
            <a:r>
              <a:rPr lang="en-US" sz="6700" dirty="0" err="1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ishni</a:t>
            </a:r>
            <a:r>
              <a:rPr lang="en-US" sz="6700" dirty="0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 robot </a:t>
            </a:r>
            <a:r>
              <a:rPr lang="en-US" sz="6700" dirty="0" err="1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qilsa</a:t>
            </a:r>
            <a:r>
              <a:rPr lang="en-US" sz="6700" dirty="0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en-US" sz="6700" dirty="0" err="1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Unda</a:t>
            </a:r>
            <a:r>
              <a:rPr lang="en-US" sz="6700" dirty="0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, </a:t>
            </a:r>
            <a:r>
              <a:rPr lang="en-US" sz="6700" dirty="0" err="1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o‘zim</a:t>
            </a:r>
            <a:r>
              <a:rPr lang="en-US" sz="6700" dirty="0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 </a:t>
            </a:r>
            <a:r>
              <a:rPr lang="en-US" sz="6700" dirty="0" err="1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kim</a:t>
            </a:r>
            <a:r>
              <a:rPr lang="en-US" sz="6700" dirty="0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 </a:t>
            </a:r>
            <a:r>
              <a:rPr lang="en-US" sz="6700" dirty="0" err="1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bo‘laman</a:t>
            </a:r>
            <a:r>
              <a:rPr lang="en-US" sz="6700" dirty="0">
                <a:solidFill>
                  <a:srgbClr val="7030A0"/>
                </a:solidFill>
                <a:latin typeface="Calibri "/>
                <a:cs typeface="Times New Roman" panose="02020603050405020304" pitchFamily="18" charset="0"/>
              </a:rPr>
              <a:t>?!</a:t>
            </a:r>
          </a:p>
          <a:p>
            <a:endParaRPr lang="ru-RU" sz="6700" dirty="0">
              <a:latin typeface="Calibri 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483100" y="2095500"/>
            <a:ext cx="1270000" cy="8636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69000" y="3074194"/>
            <a:ext cx="2019300" cy="8636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80050" y="4038600"/>
            <a:ext cx="1270000" cy="8636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91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8148E-6 L 0.00209 0.71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3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59259E-6 L 0.00989 0.5590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5" y="27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0.00185 L -0.00052 0.4166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" y="20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758"/>
            <a:ext cx="12192000" cy="689775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57250"/>
            <a:ext cx="10515600" cy="5319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err="1">
                <a:cs typeface="Times New Roman" panose="02020603050405020304" pitchFamily="18" charset="0"/>
              </a:rPr>
              <a:t>Rasmga</a:t>
            </a:r>
            <a:r>
              <a:rPr lang="en-US" sz="3600" dirty="0"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cs typeface="Times New Roman" panose="02020603050405020304" pitchFamily="18" charset="0"/>
              </a:rPr>
              <a:t>qarab</a:t>
            </a:r>
            <a:r>
              <a:rPr lang="en-US" sz="3600" dirty="0"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cs typeface="Times New Roman" panose="02020603050405020304" pitchFamily="18" charset="0"/>
              </a:rPr>
              <a:t>og‘zaki</a:t>
            </a:r>
            <a:r>
              <a:rPr lang="en-US" sz="3600" dirty="0"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cs typeface="Times New Roman" panose="02020603050405020304" pitchFamily="18" charset="0"/>
              </a:rPr>
              <a:t>hikoya</a:t>
            </a:r>
            <a:r>
              <a:rPr lang="en-US" sz="3600" dirty="0"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cs typeface="Times New Roman" panose="02020603050405020304" pitchFamily="18" charset="0"/>
              </a:rPr>
              <a:t>aytib</a:t>
            </a:r>
            <a:r>
              <a:rPr lang="en-US" sz="3600" dirty="0"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cs typeface="Times New Roman" panose="02020603050405020304" pitchFamily="18" charset="0"/>
              </a:rPr>
              <a:t>bering</a:t>
            </a:r>
            <a:r>
              <a:rPr lang="en-US" sz="3600" dirty="0"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cs typeface="Times New Roman" panose="02020603050405020304" pitchFamily="18" charset="0"/>
              </a:rPr>
              <a:t>Hikoyangiz</a:t>
            </a:r>
            <a:r>
              <a:rPr lang="en-US" sz="3600" dirty="0">
                <a:cs typeface="Times New Roman" panose="02020603050405020304" pitchFamily="18" charset="0"/>
              </a:rPr>
              <a:t/>
            </a:r>
            <a:br>
              <a:rPr lang="en-US" sz="3600" dirty="0">
                <a:cs typeface="Times New Roman" panose="02020603050405020304" pitchFamily="18" charset="0"/>
              </a:rPr>
            </a:br>
            <a:r>
              <a:rPr lang="en-US" sz="3600" dirty="0" err="1">
                <a:cs typeface="Times New Roman" panose="02020603050405020304" pitchFamily="18" charset="0"/>
              </a:rPr>
              <a:t>boshqalarnikiga</a:t>
            </a:r>
            <a:r>
              <a:rPr lang="en-US" sz="3600" dirty="0"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cs typeface="Times New Roman" panose="02020603050405020304" pitchFamily="18" charset="0"/>
              </a:rPr>
              <a:t>o‘xshab</a:t>
            </a:r>
            <a:r>
              <a:rPr lang="en-US" sz="3600" dirty="0"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cs typeface="Times New Roman" panose="02020603050405020304" pitchFamily="18" charset="0"/>
              </a:rPr>
              <a:t>qolmasin</a:t>
            </a:r>
            <a:r>
              <a:rPr lang="en-US" sz="3600" dirty="0">
                <a:cs typeface="Times New Roman" panose="02020603050405020304" pitchFamily="18" charset="0"/>
              </a:rPr>
              <a:t>.</a:t>
            </a:r>
            <a:br>
              <a:rPr lang="en-US" sz="3600" dirty="0">
                <a:cs typeface="Times New Roman" panose="02020603050405020304" pitchFamily="18" charset="0"/>
              </a:rPr>
            </a:br>
            <a:endParaRPr lang="ru-RU" sz="3600" dirty="0"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4318" t="13015" r="13218" b="8487"/>
          <a:stretch/>
        </p:blipFill>
        <p:spPr>
          <a:xfrm>
            <a:off x="2973887" y="1977390"/>
            <a:ext cx="6041026" cy="419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5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758"/>
            <a:ext cx="12192000" cy="689775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2201" y="802258"/>
            <a:ext cx="10515600" cy="5798185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176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Hikoyangizda</a:t>
            </a:r>
            <a:r>
              <a:rPr lang="en-US" sz="17600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176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quyidagi</a:t>
            </a:r>
            <a:r>
              <a:rPr lang="en-US" sz="17600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176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savollarga</a:t>
            </a:r>
            <a:r>
              <a:rPr lang="en-US" sz="17600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176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javob</a:t>
            </a:r>
            <a:r>
              <a:rPr lang="en-US" sz="17600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176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bo‘lsin</a:t>
            </a:r>
            <a:r>
              <a:rPr lang="en-US" sz="176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r>
              <a:rPr lang="en-US" sz="11200" b="1" dirty="0">
                <a:solidFill>
                  <a:srgbClr val="7030A0"/>
                </a:solidFill>
                <a:cs typeface="Times New Roman" panose="02020603050405020304" pitchFamily="18" charset="0"/>
              </a:rPr>
              <a:t/>
            </a:r>
            <a:br>
              <a:rPr lang="en-US" sz="11200" b="1" dirty="0">
                <a:solidFill>
                  <a:srgbClr val="7030A0"/>
                </a:solidFill>
                <a:cs typeface="Times New Roman" panose="02020603050405020304" pitchFamily="18" charset="0"/>
              </a:rPr>
            </a:br>
            <a:endParaRPr lang="en-US" sz="11200" b="1" dirty="0" smtClean="0">
              <a:solidFill>
                <a:srgbClr val="7030A0"/>
              </a:solidFill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r>
              <a:rPr lang="en-US" sz="16000" b="1" dirty="0" err="1" smtClean="0">
                <a:solidFill>
                  <a:srgbClr val="7030A0"/>
                </a:solidFill>
                <a:cs typeface="Times New Roman" panose="02020603050405020304" pitchFamily="18" charset="0"/>
              </a:rPr>
              <a:t>Ixtirochi</a:t>
            </a:r>
            <a:r>
              <a:rPr lang="en-US" sz="16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160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bolaning</a:t>
            </a:r>
            <a:r>
              <a:rPr lang="en-US" sz="160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160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ismi</a:t>
            </a:r>
            <a:r>
              <a:rPr lang="en-US" sz="160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160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nima</a:t>
            </a:r>
            <a:r>
              <a:rPr lang="en-US" sz="16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?</a:t>
            </a:r>
          </a:p>
          <a:p>
            <a:pPr marL="742950" indent="-742950">
              <a:buFont typeface="Arial" panose="020B0604020202020204" pitchFamily="34" charset="0"/>
              <a:buAutoNum type="arabicPeriod"/>
            </a:pPr>
            <a:r>
              <a:rPr lang="en-US" sz="16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U </a:t>
            </a:r>
            <a:r>
              <a:rPr lang="en-US" sz="160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nima</a:t>
            </a:r>
            <a:r>
              <a:rPr lang="en-US" sz="160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160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uchun</a:t>
            </a:r>
            <a:r>
              <a:rPr lang="en-US" sz="16000" b="1" dirty="0">
                <a:solidFill>
                  <a:srgbClr val="7030A0"/>
                </a:solidFill>
                <a:cs typeface="Times New Roman" panose="02020603050405020304" pitchFamily="18" charset="0"/>
              </a:rPr>
              <a:t> robot </a:t>
            </a:r>
            <a:r>
              <a:rPr lang="en-US" sz="160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yasashni</a:t>
            </a:r>
            <a:r>
              <a:rPr lang="en-US" sz="160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160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istaydi</a:t>
            </a:r>
            <a:r>
              <a:rPr lang="en-US" sz="16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?</a:t>
            </a:r>
          </a:p>
          <a:p>
            <a:pPr marL="742950" indent="-742950">
              <a:buAutoNum type="arabicPeriod" startAt="3"/>
            </a:pPr>
            <a:r>
              <a:rPr lang="en-US" sz="16000" b="1" dirty="0" err="1" smtClean="0">
                <a:solidFill>
                  <a:srgbClr val="7030A0"/>
                </a:solidFill>
                <a:cs typeface="Times New Roman" panose="02020603050405020304" pitchFamily="18" charset="0"/>
              </a:rPr>
              <a:t>Robotni</a:t>
            </a:r>
            <a:r>
              <a:rPr lang="en-US" sz="16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160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nimalardan</a:t>
            </a:r>
            <a:r>
              <a:rPr lang="en-US" sz="160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160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yasadi</a:t>
            </a:r>
            <a:r>
              <a:rPr lang="en-US" sz="16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?</a:t>
            </a:r>
          </a:p>
          <a:p>
            <a:pPr marL="742950" indent="-742950">
              <a:buAutoNum type="arabicPeriod" startAt="4"/>
            </a:pPr>
            <a:r>
              <a:rPr lang="en-US" sz="16000" b="1" dirty="0" err="1" smtClean="0">
                <a:solidFill>
                  <a:srgbClr val="7030A0"/>
                </a:solidFill>
                <a:cs typeface="Times New Roman" panose="02020603050405020304" pitchFamily="18" charset="0"/>
              </a:rPr>
              <a:t>Robotga</a:t>
            </a:r>
            <a:r>
              <a:rPr lang="en-US" sz="16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160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qanday</a:t>
            </a:r>
            <a:r>
              <a:rPr lang="en-US" sz="16000" b="1" dirty="0">
                <a:solidFill>
                  <a:srgbClr val="7030A0"/>
                </a:solidFill>
                <a:cs typeface="Times New Roman" panose="02020603050405020304" pitchFamily="18" charset="0"/>
              </a:rPr>
              <a:t> ism </a:t>
            </a:r>
            <a:r>
              <a:rPr lang="en-US" sz="160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qo‘ydi</a:t>
            </a:r>
            <a:r>
              <a:rPr lang="en-US" sz="16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sz="16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5.   </a:t>
            </a:r>
            <a:r>
              <a:rPr lang="en-US" sz="16000" b="1" dirty="0" err="1" smtClean="0">
                <a:solidFill>
                  <a:srgbClr val="7030A0"/>
                </a:solidFill>
                <a:cs typeface="Times New Roman" panose="02020603050405020304" pitchFamily="18" charset="0"/>
              </a:rPr>
              <a:t>Uning</a:t>
            </a:r>
            <a:r>
              <a:rPr lang="en-US" sz="16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160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roboti</a:t>
            </a:r>
            <a:r>
              <a:rPr lang="en-US" sz="160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160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odamlarga</a:t>
            </a:r>
            <a:r>
              <a:rPr lang="en-US" sz="160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160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qanday</a:t>
            </a:r>
            <a:r>
              <a:rPr lang="en-US" sz="160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160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foyda</a:t>
            </a:r>
            <a:r>
              <a:rPr lang="en-US" sz="160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160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keltirdi</a:t>
            </a:r>
            <a:r>
              <a:rPr lang="en-US" sz="16000" b="1" dirty="0">
                <a:solidFill>
                  <a:srgbClr val="7030A0"/>
                </a:solidFill>
                <a:cs typeface="Times New Roman" panose="02020603050405020304" pitchFamily="18" charset="0"/>
              </a:rPr>
              <a:t>?</a:t>
            </a:r>
            <a:endParaRPr lang="ru-RU" sz="16000" b="1" dirty="0">
              <a:solidFill>
                <a:srgbClr val="7030A0"/>
              </a:solidFill>
            </a:endParaRPr>
          </a:p>
          <a:p>
            <a:pPr marL="742950" indent="-742950">
              <a:buAutoNum type="arabicPeriod" startAt="4"/>
            </a:pPr>
            <a:endParaRPr lang="ru-RU" sz="160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ru-RU" sz="112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746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758"/>
            <a:ext cx="12192000" cy="68977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rgbClr val="00B0F0"/>
                </a:solidFill>
                <a:latin typeface="+mn-lt"/>
              </a:rPr>
              <a:t>Bahrom</a:t>
            </a:r>
            <a:r>
              <a:rPr lang="en-US" b="1" dirty="0" smtClean="0">
                <a:solidFill>
                  <a:srgbClr val="00B0F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  <a:latin typeface="+mn-lt"/>
              </a:rPr>
              <a:t>yosh</a:t>
            </a:r>
            <a:r>
              <a:rPr lang="en-US" b="1" dirty="0" smtClean="0">
                <a:solidFill>
                  <a:srgbClr val="00B0F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  <a:latin typeface="+mn-lt"/>
              </a:rPr>
              <a:t>ixtirochi</a:t>
            </a:r>
            <a:endParaRPr lang="ru-RU" b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2950" y="990600"/>
            <a:ext cx="77533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</a:rPr>
              <a:t>     </a:t>
            </a:r>
            <a:r>
              <a:rPr lang="en-US" sz="4000" b="1" dirty="0" err="1" smtClean="0">
                <a:solidFill>
                  <a:srgbClr val="7030A0"/>
                </a:solidFill>
              </a:rPr>
              <a:t>Bahrom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darsdan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</a:rPr>
              <a:t>bo</a:t>
            </a:r>
            <a:r>
              <a:rPr lang="en-US" sz="4000" b="1" dirty="0" smtClean="0">
                <a:solidFill>
                  <a:srgbClr val="7030A0"/>
                </a:solidFill>
              </a:rPr>
              <a:t>‘</a:t>
            </a:r>
            <a:r>
              <a:rPr lang="ru-RU" sz="4000" b="1" dirty="0" err="1" smtClean="0">
                <a:solidFill>
                  <a:srgbClr val="7030A0"/>
                </a:solidFill>
              </a:rPr>
              <a:t>sh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vaqtlarini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endParaRPr lang="en-US" sz="4000" b="1" dirty="0">
              <a:solidFill>
                <a:srgbClr val="7030A0"/>
              </a:solidFill>
            </a:endParaRPr>
          </a:p>
          <a:p>
            <a:r>
              <a:rPr lang="en-US" sz="4000" b="1" dirty="0" smtClean="0">
                <a:solidFill>
                  <a:srgbClr val="7030A0"/>
                </a:solidFill>
              </a:rPr>
              <a:t>o‘</a:t>
            </a:r>
            <a:r>
              <a:rPr lang="ru-RU" sz="4000" b="1" dirty="0" smtClean="0">
                <a:solidFill>
                  <a:srgbClr val="7030A0"/>
                </a:solidFill>
              </a:rPr>
              <a:t>z </a:t>
            </a:r>
            <a:r>
              <a:rPr lang="ru-RU" sz="4000" b="1" dirty="0" err="1">
                <a:solidFill>
                  <a:srgbClr val="7030A0"/>
                </a:solidFill>
              </a:rPr>
              <a:t>ustxonasida</a:t>
            </a:r>
            <a:r>
              <a:rPr lang="ru-RU" sz="4000" b="1" dirty="0">
                <a:solidFill>
                  <a:srgbClr val="7030A0"/>
                </a:solidFill>
              </a:rPr>
              <a:t>  </a:t>
            </a:r>
            <a:r>
              <a:rPr lang="ru-RU" sz="4000" b="1" dirty="0" smtClean="0">
                <a:solidFill>
                  <a:srgbClr val="7030A0"/>
                </a:solidFill>
              </a:rPr>
              <a:t>o</a:t>
            </a:r>
            <a:r>
              <a:rPr lang="en-US" sz="4000" b="1" dirty="0" smtClean="0">
                <a:solidFill>
                  <a:srgbClr val="7030A0"/>
                </a:solidFill>
              </a:rPr>
              <a:t>`</a:t>
            </a:r>
            <a:r>
              <a:rPr lang="ru-RU" sz="4000" b="1" dirty="0" err="1" smtClean="0">
                <a:solidFill>
                  <a:srgbClr val="7030A0"/>
                </a:solidFill>
              </a:rPr>
              <a:t>tkazishni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yaxshi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</a:rPr>
              <a:t>ko</a:t>
            </a:r>
            <a:r>
              <a:rPr lang="en-US" sz="4000" b="1" dirty="0" smtClean="0">
                <a:solidFill>
                  <a:srgbClr val="7030A0"/>
                </a:solidFill>
              </a:rPr>
              <a:t>‘</a:t>
            </a:r>
            <a:r>
              <a:rPr lang="ru-RU" sz="4000" b="1" dirty="0" err="1" smtClean="0">
                <a:solidFill>
                  <a:srgbClr val="7030A0"/>
                </a:solidFill>
              </a:rPr>
              <a:t>radi</a:t>
            </a:r>
            <a:r>
              <a:rPr lang="ru-RU" sz="4000" b="1" dirty="0" smtClean="0">
                <a:solidFill>
                  <a:srgbClr val="7030A0"/>
                </a:solidFill>
              </a:rPr>
              <a:t> .</a:t>
            </a:r>
            <a:endParaRPr lang="en-US" sz="4000" b="1" dirty="0" smtClean="0">
              <a:solidFill>
                <a:srgbClr val="7030A0"/>
              </a:solidFill>
            </a:endParaRPr>
          </a:p>
          <a:p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</a:rPr>
              <a:t>   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Kuz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fasli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edi</a:t>
            </a:r>
            <a:r>
              <a:rPr lang="ru-RU" sz="4000" b="1" dirty="0">
                <a:solidFill>
                  <a:srgbClr val="7030A0"/>
                </a:solidFill>
              </a:rPr>
              <a:t>. </a:t>
            </a:r>
            <a:r>
              <a:rPr lang="en-US" sz="4000" b="1" dirty="0" err="1" smtClean="0">
                <a:solidFill>
                  <a:srgbClr val="7030A0"/>
                </a:solidFill>
              </a:rPr>
              <a:t>Bahrom</a:t>
            </a:r>
            <a:r>
              <a:rPr lang="en-US" sz="4000" b="1" dirty="0" smtClean="0">
                <a:solidFill>
                  <a:srgbClr val="7030A0"/>
                </a:solidFill>
              </a:rPr>
              <a:t> d</a:t>
            </a:r>
            <a:r>
              <a:rPr lang="ru-RU" sz="4000" b="1" dirty="0" err="1" smtClean="0">
                <a:solidFill>
                  <a:srgbClr val="7030A0"/>
                </a:solidFill>
              </a:rPr>
              <a:t>arsdan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</a:rPr>
              <a:t>qaytayot</a:t>
            </a:r>
            <a:r>
              <a:rPr lang="en-US" sz="4000" b="1" dirty="0" err="1" smtClean="0">
                <a:solidFill>
                  <a:srgbClr val="7030A0"/>
                </a:solidFill>
              </a:rPr>
              <a:t>ib</a:t>
            </a:r>
            <a:r>
              <a:rPr lang="en-US" sz="4000" b="1" dirty="0" smtClean="0">
                <a:solidFill>
                  <a:srgbClr val="7030A0"/>
                </a:solidFill>
              </a:rPr>
              <a:t>, </a:t>
            </a:r>
            <a:r>
              <a:rPr lang="ru-RU" sz="4000" b="1" dirty="0" err="1" smtClean="0">
                <a:solidFill>
                  <a:srgbClr val="7030A0"/>
                </a:solidFill>
              </a:rPr>
              <a:t>atrofda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</a:rPr>
              <a:t>yig</a:t>
            </a:r>
            <a:r>
              <a:rPr lang="en-US" sz="4000" b="1" dirty="0" smtClean="0">
                <a:solidFill>
                  <a:srgbClr val="7030A0"/>
                </a:solidFill>
              </a:rPr>
              <a:t>‘</a:t>
            </a:r>
            <a:r>
              <a:rPr lang="ru-RU" sz="4000" b="1" dirty="0" err="1" smtClean="0">
                <a:solidFill>
                  <a:srgbClr val="7030A0"/>
                </a:solidFill>
              </a:rPr>
              <a:t>ilib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qolgan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</a:rPr>
              <a:t>chiqindilar</a:t>
            </a:r>
            <a:r>
              <a:rPr lang="en-US" sz="4000" b="1" dirty="0" err="1" smtClean="0">
                <a:solidFill>
                  <a:srgbClr val="7030A0"/>
                </a:solidFill>
              </a:rPr>
              <a:t>ga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ko‘zi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tushdi</a:t>
            </a:r>
            <a:r>
              <a:rPr lang="en-US" sz="4000" b="1" dirty="0" smtClean="0">
                <a:solidFill>
                  <a:srgbClr val="7030A0"/>
                </a:solidFill>
              </a:rPr>
              <a:t>. </a:t>
            </a:r>
            <a:r>
              <a:rPr lang="en-US" sz="4000" b="1" dirty="0" err="1" smtClean="0">
                <a:solidFill>
                  <a:srgbClr val="7030A0"/>
                </a:solidFill>
              </a:rPr>
              <a:t>Shunda</a:t>
            </a:r>
            <a:r>
              <a:rPr lang="en-US" sz="4000" b="1" dirty="0" smtClean="0">
                <a:solidFill>
                  <a:srgbClr val="7030A0"/>
                </a:solidFill>
              </a:rPr>
              <a:t> u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chiqindilarni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</a:rPr>
              <a:t>yig</a:t>
            </a:r>
            <a:r>
              <a:rPr lang="en-US" sz="4000" b="1" dirty="0" smtClean="0">
                <a:solidFill>
                  <a:srgbClr val="7030A0"/>
                </a:solidFill>
              </a:rPr>
              <a:t>‘</a:t>
            </a:r>
            <a:r>
              <a:rPr lang="ru-RU" sz="4000" b="1" dirty="0" err="1" smtClean="0">
                <a:solidFill>
                  <a:srgbClr val="7030A0"/>
                </a:solidFill>
              </a:rPr>
              <a:t>adigan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robot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ixtiro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qil</a:t>
            </a:r>
            <a:r>
              <a:rPr lang="ru-RU" sz="4000" b="1" dirty="0" err="1" smtClean="0">
                <a:solidFill>
                  <a:srgbClr val="7030A0"/>
                </a:solidFill>
              </a:rPr>
              <a:t>ish</a:t>
            </a:r>
            <a:r>
              <a:rPr lang="en-US" sz="4000" b="1" dirty="0" err="1" smtClean="0">
                <a:solidFill>
                  <a:srgbClr val="7030A0"/>
                </a:solidFill>
              </a:rPr>
              <a:t>ga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ahd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qildi</a:t>
            </a:r>
            <a:r>
              <a:rPr lang="ru-RU" sz="4000" b="1" dirty="0" smtClean="0">
                <a:solidFill>
                  <a:srgbClr val="7030A0"/>
                </a:solidFill>
              </a:rPr>
              <a:t>. </a:t>
            </a:r>
            <a:r>
              <a:rPr lang="ru-RU" sz="4000" b="1" dirty="0" err="1" smtClean="0">
                <a:solidFill>
                  <a:srgbClr val="7030A0"/>
                </a:solidFill>
              </a:rPr>
              <a:t>Ustaxona</a:t>
            </a:r>
            <a:r>
              <a:rPr lang="en-US" sz="4000" b="1" dirty="0" smtClean="0">
                <a:solidFill>
                  <a:srgbClr val="7030A0"/>
                </a:solidFill>
              </a:rPr>
              <a:t>s</a:t>
            </a:r>
            <a:r>
              <a:rPr lang="ru-RU" sz="4000" b="1" dirty="0" err="1" smtClean="0">
                <a:solidFill>
                  <a:srgbClr val="7030A0"/>
                </a:solidFill>
              </a:rPr>
              <a:t>iga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kelib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darhol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ishga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kirishdi</a:t>
            </a:r>
            <a:r>
              <a:rPr lang="ru-RU" sz="4000" b="1" dirty="0">
                <a:solidFill>
                  <a:srgbClr val="7030A0"/>
                </a:solidFill>
              </a:rPr>
              <a:t> 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9518" y="1633467"/>
            <a:ext cx="2882463" cy="348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49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1398</TotalTime>
  <Words>321</Words>
  <Application>Microsoft Office PowerPoint</Application>
  <PresentationFormat>Широкоэкранный</PresentationFormat>
  <Paragraphs>54</Paragraphs>
  <Slides>19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</vt:lpstr>
      <vt:lpstr>Calibri Light</vt:lpstr>
      <vt:lpstr>Times New Roman</vt:lpstr>
      <vt:lpstr>Тема Office</vt:lpstr>
      <vt:lpstr>       Ona tili va o‘qish  savodxonligi </vt:lpstr>
      <vt:lpstr>Robot ixtiro qilaman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Bahrom yosh ixtirochi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topshiriq.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28</cp:revision>
  <dcterms:created xsi:type="dcterms:W3CDTF">2021-11-28T19:31:35Z</dcterms:created>
  <dcterms:modified xsi:type="dcterms:W3CDTF">2021-12-15T19:05:47Z</dcterms:modified>
</cp:coreProperties>
</file>