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5" r:id="rId3"/>
    <p:sldId id="564" r:id="rId4"/>
    <p:sldId id="573" r:id="rId5"/>
    <p:sldId id="566" r:id="rId6"/>
    <p:sldId id="575" r:id="rId7"/>
    <p:sldId id="574" r:id="rId8"/>
    <p:sldId id="577" r:id="rId9"/>
    <p:sldId id="584" r:id="rId10"/>
    <p:sldId id="578" r:id="rId11"/>
    <p:sldId id="580" r:id="rId12"/>
    <p:sldId id="579" r:id="rId13"/>
    <p:sldId id="582" r:id="rId14"/>
    <p:sldId id="587" r:id="rId15"/>
    <p:sldId id="26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681"/>
  </p:normalViewPr>
  <p:slideViewPr>
    <p:cSldViewPr snapToGrid="0" snapToObjects="1">
      <p:cViewPr varScale="1">
        <p:scale>
          <a:sx n="91" d="100"/>
          <a:sy n="91" d="100"/>
        </p:scale>
        <p:origin x="5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A90298-36F8-9B42-A8ED-78C344DF8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3D73783-72E2-5C4D-AA28-52692F399E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86A035-44F0-4846-B9D8-C8C4B39E6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F559-4F44-0644-A7C1-9F18521C6E14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8E5444-16FA-8243-8DB2-60739BBE4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B6DEDF-99FF-2744-B244-C7B279772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B196-F63A-3347-A80B-455423455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852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ABC458-A07C-F245-A09A-C29966E3A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00FB385-11F4-D546-8614-70B23E778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A91DC7-AB1A-D048-8998-7CA1CE58A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F559-4F44-0644-A7C1-9F18521C6E14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7127E8-10D5-D747-9556-D269988E1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F5A14F-D1B3-844F-85AA-33D25A96C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B196-F63A-3347-A80B-455423455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235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3601379-607B-854C-AD1E-A7059AD0B6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1F8B632-69FB-7247-BCAD-BF3D64F8D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AD19F2-BB48-0144-A973-297C29443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F559-4F44-0644-A7C1-9F18521C6E14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08C9D5-D686-3547-B491-03C98F8DA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7FA63E-A07B-7E42-82E3-537559DEE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B196-F63A-3347-A80B-455423455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30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C23B42-9E0E-D844-A52E-AA7E818BF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259C56-B73C-2741-A580-01E2EBA6B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B5DCF4-E905-E746-B265-6A4B09737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F559-4F44-0644-A7C1-9F18521C6E14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60FA73-BCF1-7240-B650-7772A4641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95C10C-7E55-3648-8526-4F48A48D0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B196-F63A-3347-A80B-455423455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36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FBBA1C-C51F-6148-9F42-461310E5C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30D23F-BAD0-5D47-858A-F25BABE8C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6F1AD5-0DED-FE4F-B52A-12144C155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F559-4F44-0644-A7C1-9F18521C6E14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5689E8-9B69-334F-8A67-AEEF2F11B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07596E-D047-DD4E-82C2-F988DD5A5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B196-F63A-3347-A80B-455423455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099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EA75B3-D5AE-DA40-88EC-4C163AEA0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FB0EC4-C73B-8B4F-AE88-6DE1E4B03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99FACBF-8BAB-A243-B02F-E4A9134C7A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C4A424-257C-3541-B319-3AC6A8C75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F559-4F44-0644-A7C1-9F18521C6E14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45F5BE-ADEA-6449-9A13-87636A2B7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B8CE77A-6A83-3848-ADD7-F0D09BF6A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B196-F63A-3347-A80B-455423455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382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DB4C84-818E-B643-A2E5-8D905529B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D7E95D-AD2A-2E41-9D2C-BA5B5E25C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256203-1AB8-8A40-9D35-3B95A1DC6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473856C-36EC-3245-89F2-CD483F20DC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3BFA30B-A5DD-CB4E-85A2-8C52AA23FC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6E7A65F-689E-8943-AD68-CA2E96349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F559-4F44-0644-A7C1-9F18521C6E14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31FAC34-2157-AD46-BAC8-20F3B1FD6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9C82CF8-2505-C149-9DB4-29640AB92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B196-F63A-3347-A80B-455423455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60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92B472-7353-2047-9DDC-A91761696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D73657A-6FF3-E74B-A0E6-57FD1924A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F559-4F44-0644-A7C1-9F18521C6E14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A59AE1F-B35A-7F40-943E-DA6ADE45B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9C49E81-4DFB-3C49-AEFD-D921B9BE4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B196-F63A-3347-A80B-455423455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216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90B6A76-EF06-BE4C-B5DF-8E062506A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F559-4F44-0644-A7C1-9F18521C6E14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DDA49BB-E3A7-3445-AD30-8325716A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92EEE9A-D1E3-BC4F-8B35-4B32E2072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B196-F63A-3347-A80B-455423455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69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614BE3-8936-A14B-B52A-02E533CEF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42B250-4DAF-5641-9F6E-78F92BC27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258501-01F1-304A-8D7A-9B99BFA587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38ECEC-0158-5D49-A5C0-005D85974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F559-4F44-0644-A7C1-9F18521C6E14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EF06AD4-C9BE-2D40-AEA1-37E64E42A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4EBBFD-289B-2249-A8F0-B67AC6DD7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B196-F63A-3347-A80B-455423455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053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6F8E4F-4E78-1048-AB26-9E347DC82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FAE0C91-FD51-2843-AB70-C9BEBB78CE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6AF99D-BD72-0A4D-9D93-3F28E48D0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B8BE58-9E54-054B-9EBC-3500D8006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F559-4F44-0644-A7C1-9F18521C6E14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BEBEDF-7364-C740-A05D-BE9F0DF58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DDB3C5-A5A8-9843-9319-2D7A543BD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AB196-F63A-3347-A80B-455423455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442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86A2CE-42E6-554D-828A-A1990ED6F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0CE68E-3FB3-424C-A6EE-1591AF5F6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558B0A-DBB8-A24E-B7DC-8F4B095486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AF559-4F44-0644-A7C1-9F18521C6E14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3A6D0C-61A3-5A42-BC08-95B054709E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CBD758-955F-AF45-84D0-D2F60D96AB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AB196-F63A-3347-A80B-455423455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718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gif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tiff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hyperlink" Target="https://uz.wikipedia.org/wiki/Kun" TargetMode="External"/><Relationship Id="rId7" Type="http://schemas.openxmlformats.org/officeDocument/2006/relationships/hyperlink" Target="https://uz.wikipedia.org/wiki/Soat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uz.wikipedia.org/wiki/O%CA%BBlchov_birligi" TargetMode="External"/><Relationship Id="rId5" Type="http://schemas.openxmlformats.org/officeDocument/2006/relationships/hyperlink" Target="https://uz.wikipedia.org/wiki/Vaqt" TargetMode="External"/><Relationship Id="rId4" Type="http://schemas.openxmlformats.org/officeDocument/2006/relationships/hyperlink" Target="https://uz.wikipedia.org/wiki/Yer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gi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21" y="-752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84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15700" y="254833"/>
            <a:ext cx="11631462" cy="642697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E4E6858-8516-A94F-94A4-30E656DB5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55" y="644532"/>
            <a:ext cx="11047751" cy="114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B9FD4C40-AFCB-0449-AFFF-13E20CCDD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55" y="3852546"/>
            <a:ext cx="5819979" cy="118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C3083695-C25B-614A-AF59-14438E375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951" y="2238877"/>
            <a:ext cx="5649490" cy="125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CA59931C-2AFA-CB44-BD36-4CEC91BE4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092" y="4017067"/>
            <a:ext cx="4314069" cy="132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C6F8CAA6-7B33-AC4D-BFB9-700FDD898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53" y="1921989"/>
            <a:ext cx="5311377" cy="128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55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15700" y="254833"/>
            <a:ext cx="11631462" cy="642697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E4E6858-8516-A94F-94A4-30E656DB5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55" y="644532"/>
            <a:ext cx="11047751" cy="114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FE58CB-7871-1E47-8B96-92BA07050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958" y="5175140"/>
            <a:ext cx="5311377" cy="128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Гиф анимация Большой водопад, переходящий в озеро">
            <a:extLst>
              <a:ext uri="{FF2B5EF4-FFF2-40B4-BE49-F238E27FC236}">
                <a16:creationId xmlns:a16="http://schemas.microsoft.com/office/drawing/2014/main" id="{0C91767B-FEF8-DD48-BF0D-6F0C7C02D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816" y="1562048"/>
            <a:ext cx="6752924" cy="343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2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15700" y="254833"/>
            <a:ext cx="11631462" cy="642697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647513" y="1661214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E4E6858-8516-A94F-94A4-30E656DB5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55" y="644532"/>
            <a:ext cx="11047751" cy="114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52C264D7-0ACC-AD48-85DD-648BC33E2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55" y="2933941"/>
            <a:ext cx="5993399" cy="118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Yakhont - tosh, bergan sevgi va energiya">
            <a:extLst>
              <a:ext uri="{FF2B5EF4-FFF2-40B4-BE49-F238E27FC236}">
                <a16:creationId xmlns:a16="http://schemas.microsoft.com/office/drawing/2014/main" id="{EF92483B-01D9-A044-B68C-92936FE31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840" y="1878672"/>
            <a:ext cx="4843475" cy="3950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50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0355" y="313482"/>
            <a:ext cx="11631462" cy="642697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647513" y="1661214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E4E6858-8516-A94F-94A4-30E656DB5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11" y="544190"/>
            <a:ext cx="11047751" cy="114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1CB6A4D4-461B-7B45-A916-8001706B2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73" y="2120819"/>
            <a:ext cx="5649490" cy="125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430C10F4-1C18-D74A-85B6-CCA42C556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95" y="4645880"/>
            <a:ext cx="4517655" cy="138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C7D2638-33F6-7C4F-B528-ACEBE210F61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2716"/>
          <a:stretch/>
        </p:blipFill>
        <p:spPr>
          <a:xfrm>
            <a:off x="6669535" y="1642091"/>
            <a:ext cx="4518424" cy="28826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8D8594-B5A4-214C-B25C-3409E68C61E0}"/>
              </a:ext>
            </a:extLst>
          </p:cNvPr>
          <p:cNvSpPr txBox="1"/>
          <p:nvPr/>
        </p:nvSpPr>
        <p:spPr>
          <a:xfrm>
            <a:off x="5162845" y="4583259"/>
            <a:ext cx="59506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 </a:t>
            </a:r>
            <a:r>
              <a:rPr lang="en-GB" sz="4400" dirty="0" err="1">
                <a:solidFill>
                  <a:srgbClr val="FF0000"/>
                </a:solidFill>
              </a:rPr>
              <a:t>naqd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/>
              <a:t>– </a:t>
            </a:r>
            <a:r>
              <a:rPr lang="en-GB" sz="4400" dirty="0" err="1"/>
              <a:t>qo‘lda</a:t>
            </a:r>
            <a:r>
              <a:rPr lang="en-GB" sz="4400" dirty="0"/>
              <a:t>, </a:t>
            </a:r>
            <a:r>
              <a:rPr lang="en-GB" sz="4400" dirty="0" err="1"/>
              <a:t>ixtiyorida</a:t>
            </a:r>
            <a:r>
              <a:rPr lang="en-GB" sz="4400" dirty="0"/>
              <a:t> </a:t>
            </a:r>
            <a:r>
              <a:rPr lang="en-GB" sz="4400" dirty="0" err="1"/>
              <a:t>bor</a:t>
            </a:r>
            <a:r>
              <a:rPr lang="en-GB" sz="4400" dirty="0"/>
              <a:t> </a:t>
            </a:r>
            <a:r>
              <a:rPr lang="en-GB" sz="4400" dirty="0" err="1"/>
              <a:t>bo‘lgan</a:t>
            </a:r>
            <a:r>
              <a:rPr lang="en-GB" sz="4400" dirty="0"/>
              <a:t>, </a:t>
            </a:r>
            <a:r>
              <a:rPr lang="en-GB" sz="4400" dirty="0" err="1"/>
              <a:t>tayyor</a:t>
            </a:r>
            <a:r>
              <a:rPr lang="en-GB" sz="4400" dirty="0"/>
              <a:t> </a:t>
            </a:r>
            <a:r>
              <a:rPr lang="en-GB" sz="4400" dirty="0" err="1"/>
              <a:t>narsa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25662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9438" y="254833"/>
            <a:ext cx="11687724" cy="642697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647513" y="1661214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52C264D7-0ACC-AD48-85DD-648BC33E2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81" y="2872015"/>
            <a:ext cx="5421001" cy="107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927E4A8F-2269-CD49-B2D5-AAD5AB74C1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" t="9811" b="9401"/>
          <a:stretch/>
        </p:blipFill>
        <p:spPr bwMode="auto">
          <a:xfrm>
            <a:off x="1409388" y="272027"/>
            <a:ext cx="9353233" cy="12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8C313D9F-F554-6B4A-BFC0-ECD7A426A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04" y="1697967"/>
            <a:ext cx="4752276" cy="1147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799BA502-3945-6D46-9321-67F5D0759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99" y="4089818"/>
            <a:ext cx="5421001" cy="120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>
            <a:extLst>
              <a:ext uri="{FF2B5EF4-FFF2-40B4-BE49-F238E27FC236}">
                <a16:creationId xmlns:a16="http://schemas.microsoft.com/office/drawing/2014/main" id="{C15F5279-525E-7E49-9416-DB664F359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06" y="5349562"/>
            <a:ext cx="3797462" cy="116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DBBEBF8-CABA-9844-B301-9FB689C1E77A}"/>
              </a:ext>
            </a:extLst>
          </p:cNvPr>
          <p:cNvSpPr txBox="1"/>
          <p:nvPr/>
        </p:nvSpPr>
        <p:spPr>
          <a:xfrm>
            <a:off x="5087280" y="1416731"/>
            <a:ext cx="67690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Vaqt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o‘tishi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bilan</a:t>
            </a:r>
            <a:r>
              <a:rPr lang="en-GB" sz="3600" b="1" dirty="0">
                <a:solidFill>
                  <a:srgbClr val="7030A0"/>
                </a:solidFill>
              </a:rPr>
              <a:t> tog‘ ham </a:t>
            </a:r>
            <a:r>
              <a:rPr lang="en-GB" sz="3600" b="1" dirty="0" err="1">
                <a:solidFill>
                  <a:srgbClr val="7030A0"/>
                </a:solidFill>
              </a:rPr>
              <a:t>yemiri-ladi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toshlar</a:t>
            </a:r>
            <a:r>
              <a:rPr lang="en-GB" sz="3600" b="1" dirty="0">
                <a:solidFill>
                  <a:srgbClr val="7030A0"/>
                </a:solidFill>
              </a:rPr>
              <a:t> ham </a:t>
            </a:r>
            <a:r>
              <a:rPr lang="en-GB" sz="3600" b="1" dirty="0" err="1">
                <a:solidFill>
                  <a:srgbClr val="7030A0"/>
                </a:solidFill>
              </a:rPr>
              <a:t>kemirilar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ekan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en-GB" sz="4400" b="1" dirty="0">
              <a:solidFill>
                <a:srgbClr val="7030A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9DCB71-401A-3442-91FA-8000A2EB1A82}"/>
              </a:ext>
            </a:extLst>
          </p:cNvPr>
          <p:cNvSpPr txBox="1"/>
          <p:nvPr/>
        </p:nvSpPr>
        <p:spPr>
          <a:xfrm>
            <a:off x="5685902" y="2703668"/>
            <a:ext cx="6662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Vaqtdan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unumli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foydalanish</a:t>
            </a:r>
            <a:endParaRPr lang="en-GB" sz="36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orqali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boylikni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topish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mumkin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en-GB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16274C-27FD-3949-979E-2C3E9CF195E3}"/>
              </a:ext>
            </a:extLst>
          </p:cNvPr>
          <p:cNvSpPr txBox="1"/>
          <p:nvPr/>
        </p:nvSpPr>
        <p:spPr>
          <a:xfrm>
            <a:off x="6226020" y="4434944"/>
            <a:ext cx="38719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Davomini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mustaqil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bajaring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234264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6737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4" descr="Милые радужные настенные часы от солнца, забавные мультяшные часы,  маятниковые тихие часы с механизмом, высококачественные часы с кварцевым  механизмом, украшение для детской комнаты|Настенные часы| | АлиЭкспресс">
            <a:extLst>
              <a:ext uri="{FF2B5EF4-FFF2-40B4-BE49-F238E27FC236}">
                <a16:creationId xmlns:a16="http://schemas.microsoft.com/office/drawing/2014/main" id="{2F79BF75-F78E-C544-B4C6-8D8024940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531" y="682842"/>
            <a:ext cx="5435992" cy="543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A6B3F67E-BB73-DF4C-A84F-D9CA8DECB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CC209BC-5D32-C044-8A39-563F28FFBFA6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130-dars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6AF043-196A-0D43-92EB-25473E66012D}"/>
              </a:ext>
            </a:extLst>
          </p:cNvPr>
          <p:cNvSpPr txBox="1"/>
          <p:nvPr/>
        </p:nvSpPr>
        <p:spPr>
          <a:xfrm>
            <a:off x="4901783" y="1071210"/>
            <a:ext cx="67455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err="1">
                <a:solidFill>
                  <a:srgbClr val="7030A0"/>
                </a:solidFill>
              </a:rPr>
              <a:t>Vaqt</a:t>
            </a:r>
            <a:r>
              <a:rPr lang="en-GB" sz="6000" b="1" dirty="0">
                <a:solidFill>
                  <a:srgbClr val="7030A0"/>
                </a:solidFill>
              </a:rPr>
              <a:t> </a:t>
            </a:r>
            <a:r>
              <a:rPr lang="en-GB" sz="6000" b="1" dirty="0" err="1">
                <a:solidFill>
                  <a:srgbClr val="7030A0"/>
                </a:solidFill>
              </a:rPr>
              <a:t>haqida</a:t>
            </a:r>
            <a:r>
              <a:rPr lang="en-GB" sz="6000" b="1" dirty="0">
                <a:solidFill>
                  <a:srgbClr val="7030A0"/>
                </a:solidFill>
              </a:rPr>
              <a:t> </a:t>
            </a:r>
            <a:r>
              <a:rPr lang="en-GB" sz="6000" b="1" dirty="0" err="1">
                <a:solidFill>
                  <a:srgbClr val="7030A0"/>
                </a:solidFill>
              </a:rPr>
              <a:t>maqollar</a:t>
            </a:r>
            <a:endParaRPr lang="ru-RU" sz="6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2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4" descr="Милые радужные настенные часы от солнца, забавные мультяшные часы,  маятниковые тихие часы с механизмом, высококачественные часы с кварцевым  механизмом, украшение для детской комнаты|Настенные часы| | АлиЭкспресс">
            <a:extLst>
              <a:ext uri="{FF2B5EF4-FFF2-40B4-BE49-F238E27FC236}">
                <a16:creationId xmlns:a16="http://schemas.microsoft.com/office/drawing/2014/main" id="{2F79BF75-F78E-C544-B4C6-8D8024940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72" y="540962"/>
            <a:ext cx="5435992" cy="543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F18B3197-DDAF-9B4C-8C99-1190DC5524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89" r="22647"/>
          <a:stretch/>
        </p:blipFill>
        <p:spPr bwMode="auto">
          <a:xfrm>
            <a:off x="5301652" y="442430"/>
            <a:ext cx="5649257" cy="215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47A8506E-DAE6-0544-B96A-44B5B19B0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94" b="90494" l="9585" r="99223">
                        <a14:foregroundMark x1="72409" y1="9125" x2="82254" y2="5894"/>
                        <a14:foregroundMark x1="82254" y1="5894" x2="88472" y2="11407"/>
                        <a14:foregroundMark x1="90285" y1="46958" x2="92228" y2="48859"/>
                        <a14:foregroundMark x1="28238" y1="28137" x2="26425" y2="35932"/>
                        <a14:foregroundMark x1="37047" y1="31369" x2="38601" y2="39544"/>
                        <a14:foregroundMark x1="84585" y1="85361" x2="91192" y2="96008"/>
                        <a14:foregroundMark x1="91192" y1="96008" x2="99352" y2="90684"/>
                        <a14:foregroundMark x1="99352" y1="90684" x2="89637" y2="89924"/>
                        <a14:foregroundMark x1="89637" y1="89924" x2="89637" y2="89924"/>
                        <a14:foregroundMark x1="50000" y1="66350" x2="44948" y2="72433"/>
                        <a14:foregroundMark x1="16969" y1="76616" x2="29793" y2="75665"/>
                        <a14:foregroundMark x1="3368" y1="59506" x2="9585" y2="49240"/>
                        <a14:foregroundMark x1="9585" y1="49240" x2="16321" y2="44297"/>
                        <a14:foregroundMark x1="16321" y1="43726" x2="16321" y2="43726"/>
                        <a14:foregroundMark x1="45207" y1="49810" x2="52850" y2="45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272" y="2972274"/>
            <a:ext cx="4454734" cy="303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72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15700" y="254833"/>
            <a:ext cx="11631462" cy="642697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>
            <a:extLst>
              <a:ext uri="{FF2B5EF4-FFF2-40B4-BE49-F238E27FC236}">
                <a16:creationId xmlns:a16="http://schemas.microsoft.com/office/drawing/2014/main" id="{11F58ECE-8460-9141-BF56-0CB338B9FF32}"/>
              </a:ext>
            </a:extLst>
          </p:cNvPr>
          <p:cNvSpPr/>
          <p:nvPr/>
        </p:nvSpPr>
        <p:spPr>
          <a:xfrm>
            <a:off x="2248331" y="342436"/>
            <a:ext cx="7884759" cy="1344574"/>
          </a:xfrm>
          <a:prstGeom prst="hexagon">
            <a:avLst/>
          </a:prstGeom>
          <a:solidFill>
            <a:srgbClr val="92D050"/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She’rdagi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qaysi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gaplar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soatning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tilidan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aytilgan</a:t>
            </a:r>
            <a:r>
              <a:rPr lang="en-GB" sz="3600" b="1" dirty="0">
                <a:solidFill>
                  <a:srgbClr val="7030A0"/>
                </a:solidFill>
              </a:rPr>
              <a:t> 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700BD388-5B19-4742-8F77-128738A10487}"/>
              </a:ext>
            </a:extLst>
          </p:cNvPr>
          <p:cNvSpPr/>
          <p:nvPr/>
        </p:nvSpPr>
        <p:spPr>
          <a:xfrm>
            <a:off x="839727" y="2650131"/>
            <a:ext cx="6695607" cy="229865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“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Vaqt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asl-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qimmat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,</a:t>
            </a:r>
          </a:p>
          <a:p>
            <a:pPr algn="ctr"/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Vaqt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–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umr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vaqt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–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hayot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”</a:t>
            </a:r>
          </a:p>
        </p:txBody>
      </p:sp>
      <p:pic>
        <p:nvPicPr>
          <p:cNvPr id="18" name="Picture 2" descr="0% Previous Based on Bedrock Vocabulary Words 0 Based on Bedrock Vocabulary  Words Next Side panel Home Courses All Courses New User Orientation Student  Courses Teacher Courses Public Courses PLED Project Overview Parents  Teachers ...">
            <a:extLst>
              <a:ext uri="{FF2B5EF4-FFF2-40B4-BE49-F238E27FC236}">
                <a16:creationId xmlns:a16="http://schemas.microsoft.com/office/drawing/2014/main" id="{45F95E28-8A95-B546-B8B7-12676DADD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00" y="2198396"/>
            <a:ext cx="3193179" cy="319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2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7092F8C6-A860-9844-A6EC-69CBE7000762}"/>
              </a:ext>
            </a:extLst>
          </p:cNvPr>
          <p:cNvSpPr/>
          <p:nvPr/>
        </p:nvSpPr>
        <p:spPr>
          <a:xfrm>
            <a:off x="1996844" y="419989"/>
            <a:ext cx="8198312" cy="914400"/>
          </a:xfrm>
          <a:prstGeom prst="hexagon">
            <a:avLst/>
          </a:prstGeom>
          <a:solidFill>
            <a:srgbClr val="8D8CC4"/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Bir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kun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necha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soatdan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75000"/>
                  </a:schemeClr>
                </a:solidFill>
              </a:rPr>
              <a:t>iborat</a:t>
            </a:r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?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8807F4F4-6339-CF4B-808F-EF3B9E7631E6}"/>
              </a:ext>
            </a:extLst>
          </p:cNvPr>
          <p:cNvSpPr/>
          <p:nvPr/>
        </p:nvSpPr>
        <p:spPr>
          <a:xfrm>
            <a:off x="576771" y="1630055"/>
            <a:ext cx="7596554" cy="4568802"/>
          </a:xfrm>
          <a:prstGeom prst="roundRect">
            <a:avLst/>
          </a:prstGeom>
          <a:solidFill>
            <a:srgbClr val="73FD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DD24AC-E634-C34B-9F1F-1C1CD4DCA91C}"/>
              </a:ext>
            </a:extLst>
          </p:cNvPr>
          <p:cNvSpPr txBox="1"/>
          <p:nvPr/>
        </p:nvSpPr>
        <p:spPr>
          <a:xfrm>
            <a:off x="787789" y="1675107"/>
            <a:ext cx="770909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   </a:t>
            </a:r>
            <a:r>
              <a:rPr lang="en-GB" sz="2800" dirty="0"/>
              <a:t> </a:t>
            </a:r>
            <a:r>
              <a:rPr lang="en-GB" sz="3200" b="1" dirty="0" err="1"/>
              <a:t>K</a:t>
            </a:r>
            <a:r>
              <a:rPr lang="en-GB" sz="3200" b="1" dirty="0" err="1">
                <a:hlinkClick r:id="rId3" tooltip="Kun"/>
              </a:rPr>
              <a:t>un</a:t>
            </a:r>
            <a:r>
              <a:rPr lang="en-GB" sz="3200" b="1" dirty="0"/>
              <a:t> </a:t>
            </a:r>
            <a:r>
              <a:rPr lang="en-GB" sz="3200" b="1" dirty="0" err="1"/>
              <a:t>sutka</a:t>
            </a:r>
            <a:r>
              <a:rPr lang="en-GB" sz="3200" b="1" dirty="0"/>
              <a:t> deb ham </a:t>
            </a:r>
            <a:r>
              <a:rPr lang="en-GB" sz="3200" b="1" dirty="0" err="1"/>
              <a:t>yuritiladi</a:t>
            </a:r>
            <a:r>
              <a:rPr lang="en-GB" sz="3200" b="1" dirty="0"/>
              <a:t>.</a:t>
            </a:r>
          </a:p>
          <a:p>
            <a:r>
              <a:rPr lang="en-GB" sz="3200" b="1" dirty="0" err="1"/>
              <a:t>Sutka</a:t>
            </a:r>
            <a:r>
              <a:rPr lang="en-GB" sz="3200" b="1" dirty="0"/>
              <a:t> — </a:t>
            </a:r>
            <a:r>
              <a:rPr lang="en-GB" sz="3200" b="1" dirty="0">
                <a:hlinkClick r:id="rId4" tooltip="Yer"/>
              </a:rPr>
              <a:t>Yerning</a:t>
            </a:r>
            <a:r>
              <a:rPr lang="en-GB" sz="3200" b="1" dirty="0"/>
              <a:t> </a:t>
            </a:r>
            <a:r>
              <a:rPr lang="en-GB" sz="3200" b="1" dirty="0" err="1"/>
              <a:t>oʻz</a:t>
            </a:r>
            <a:r>
              <a:rPr lang="en-GB" sz="3200" b="1" dirty="0"/>
              <a:t> </a:t>
            </a:r>
            <a:r>
              <a:rPr lang="en-GB" sz="3200" b="1" dirty="0" err="1"/>
              <a:t>oʻqi</a:t>
            </a:r>
            <a:r>
              <a:rPr lang="en-GB" sz="3200" b="1" dirty="0"/>
              <a:t> </a:t>
            </a:r>
            <a:r>
              <a:rPr lang="en-GB" sz="3200" b="1" dirty="0" err="1"/>
              <a:t>atrofida</a:t>
            </a:r>
            <a:r>
              <a:rPr lang="en-GB" sz="3200" b="1" dirty="0"/>
              <a:t> 1 </a:t>
            </a:r>
            <a:r>
              <a:rPr lang="en-GB" sz="3200" b="1" dirty="0" err="1"/>
              <a:t>marta</a:t>
            </a:r>
            <a:r>
              <a:rPr lang="en-GB" sz="3200" b="1" dirty="0"/>
              <a:t> </a:t>
            </a:r>
            <a:r>
              <a:rPr lang="en-GB" sz="3200" b="1" dirty="0" err="1"/>
              <a:t>aylanish</a:t>
            </a:r>
            <a:r>
              <a:rPr lang="en-GB" sz="3200" b="1" dirty="0"/>
              <a:t> </a:t>
            </a:r>
            <a:r>
              <a:rPr lang="en-GB" sz="3200" b="1" dirty="0" err="1"/>
              <a:t>davriga</a:t>
            </a:r>
            <a:r>
              <a:rPr lang="en-GB" sz="3200" b="1" dirty="0"/>
              <a:t> </a:t>
            </a:r>
            <a:r>
              <a:rPr lang="en-GB" sz="3200" b="1" dirty="0" err="1"/>
              <a:t>teng</a:t>
            </a:r>
            <a:r>
              <a:rPr lang="en-GB" sz="3200" b="1" dirty="0"/>
              <a:t> </a:t>
            </a:r>
            <a:r>
              <a:rPr lang="en-GB" sz="3200" b="1" dirty="0" err="1"/>
              <a:t>boʻlgan-</a:t>
            </a:r>
            <a:r>
              <a:rPr lang="en-GB" sz="3200" b="1" dirty="0" err="1">
                <a:hlinkClick r:id="rId5" tooltip="Vaqt"/>
              </a:rPr>
              <a:t>vaqt</a:t>
            </a:r>
            <a:r>
              <a:rPr lang="en-GB" sz="3200" b="1" dirty="0"/>
              <a:t> </a:t>
            </a:r>
            <a:r>
              <a:rPr lang="en-GB" sz="3200" b="1" dirty="0">
                <a:hlinkClick r:id="rId6" tooltip="Oʻlchov birligi"/>
              </a:rPr>
              <a:t>oʻlchov birligi</a:t>
            </a:r>
            <a:r>
              <a:rPr lang="en-GB" sz="3200" b="1" dirty="0"/>
              <a:t>.</a:t>
            </a:r>
          </a:p>
          <a:p>
            <a:r>
              <a:rPr lang="en-GB" sz="3200" b="1" dirty="0"/>
              <a:t>Bir </a:t>
            </a:r>
            <a:r>
              <a:rPr lang="en-GB" sz="3200" b="1" dirty="0" err="1"/>
              <a:t>sutka</a:t>
            </a:r>
            <a:r>
              <a:rPr lang="en-GB" sz="3200" b="1" dirty="0"/>
              <a:t> 24 </a:t>
            </a:r>
            <a:r>
              <a:rPr lang="en-GB" sz="3200" b="1" dirty="0">
                <a:hlinkClick r:id="rId7" tooltip="Soat"/>
              </a:rPr>
              <a:t>soat</a:t>
            </a:r>
            <a:r>
              <a:rPr lang="en-GB" sz="3200" b="1" dirty="0"/>
              <a:t> dan </a:t>
            </a:r>
            <a:r>
              <a:rPr lang="en-GB" sz="3200" b="1" dirty="0" err="1"/>
              <a:t>iborat</a:t>
            </a:r>
            <a:r>
              <a:rPr lang="en-GB" sz="3200" b="1" dirty="0"/>
              <a:t>. </a:t>
            </a:r>
            <a:r>
              <a:rPr lang="en-GB" sz="3200" b="1" dirty="0" err="1"/>
              <a:t>Sutka</a:t>
            </a:r>
            <a:r>
              <a:rPr lang="en-GB" sz="3200" b="1" dirty="0"/>
              <a:t> </a:t>
            </a:r>
            <a:r>
              <a:rPr lang="en-GB" sz="3200" b="1" dirty="0" err="1"/>
              <a:t>kunduz</a:t>
            </a:r>
            <a:r>
              <a:rPr lang="en-GB" sz="3200" b="1" dirty="0"/>
              <a:t> </a:t>
            </a:r>
            <a:r>
              <a:rPr lang="en-GB" sz="3200" b="1" dirty="0" err="1"/>
              <a:t>va</a:t>
            </a:r>
            <a:r>
              <a:rPr lang="en-GB" sz="3200" b="1" dirty="0"/>
              <a:t> tun, </a:t>
            </a:r>
            <a:r>
              <a:rPr lang="en-GB" sz="3200" b="1" dirty="0" err="1"/>
              <a:t>ertalab</a:t>
            </a:r>
            <a:r>
              <a:rPr lang="en-GB" sz="3200" b="1" dirty="0"/>
              <a:t> </a:t>
            </a:r>
            <a:r>
              <a:rPr lang="en-GB" sz="3200" b="1" dirty="0" err="1"/>
              <a:t>va</a:t>
            </a:r>
            <a:r>
              <a:rPr lang="en-GB" sz="3200" b="1" dirty="0"/>
              <a:t> </a:t>
            </a:r>
            <a:r>
              <a:rPr lang="en-GB" sz="3200" b="1" dirty="0" err="1"/>
              <a:t>kechqurundan</a:t>
            </a:r>
            <a:r>
              <a:rPr lang="en-GB" sz="3200" b="1" dirty="0"/>
              <a:t> </a:t>
            </a:r>
            <a:r>
              <a:rPr lang="en-GB" sz="3200" b="1" dirty="0" err="1"/>
              <a:t>tashkil</a:t>
            </a:r>
            <a:r>
              <a:rPr lang="en-GB" sz="3200" b="1" dirty="0"/>
              <a:t> </a:t>
            </a:r>
            <a:r>
              <a:rPr lang="en-GB" sz="3200" b="1" dirty="0" err="1"/>
              <a:t>topgan</a:t>
            </a:r>
            <a:r>
              <a:rPr lang="en-GB" sz="3200" b="1" dirty="0"/>
              <a:t>.</a:t>
            </a:r>
          </a:p>
          <a:p>
            <a:r>
              <a:rPr lang="en-GB" sz="3200" b="1" dirty="0" err="1"/>
              <a:t>Kecha-kunduz</a:t>
            </a:r>
            <a:r>
              <a:rPr lang="en-GB" sz="3200" b="1" dirty="0"/>
              <a:t>, </a:t>
            </a:r>
            <a:r>
              <a:rPr lang="en-GB" sz="3200" b="1" dirty="0" err="1"/>
              <a:t>sutka</a:t>
            </a:r>
            <a:r>
              <a:rPr lang="en-GB" sz="3200" b="1" dirty="0"/>
              <a:t> - 24 </a:t>
            </a:r>
            <a:r>
              <a:rPr lang="en-GB" sz="3200" b="1" dirty="0" err="1"/>
              <a:t>soatga</a:t>
            </a:r>
            <a:r>
              <a:rPr lang="en-GB" sz="3200" b="1" dirty="0"/>
              <a:t> </a:t>
            </a:r>
            <a:r>
              <a:rPr lang="en-GB" sz="3200" b="1" dirty="0" err="1"/>
              <a:t>teng</a:t>
            </a:r>
            <a:r>
              <a:rPr lang="en-GB" sz="3200" b="1" dirty="0"/>
              <a:t> </a:t>
            </a:r>
            <a:r>
              <a:rPr lang="en-GB" sz="3200" b="1" dirty="0" err="1"/>
              <a:t>vaqt</a:t>
            </a:r>
            <a:r>
              <a:rPr lang="en-GB" sz="3200" b="1" dirty="0"/>
              <a:t> </a:t>
            </a:r>
            <a:r>
              <a:rPr lang="en-GB" sz="3200" b="1" dirty="0" err="1"/>
              <a:t>oʻlchov</a:t>
            </a:r>
            <a:r>
              <a:rPr lang="en-GB" sz="3200" b="1" dirty="0"/>
              <a:t> </a:t>
            </a:r>
            <a:r>
              <a:rPr lang="en-GB" sz="3200" b="1" dirty="0" err="1"/>
              <a:t>birligi</a:t>
            </a:r>
            <a:r>
              <a:rPr lang="en-GB" sz="3200" b="1" dirty="0"/>
              <a:t>.</a:t>
            </a:r>
          </a:p>
          <a:p>
            <a:endParaRPr lang="ru-RU" dirty="0"/>
          </a:p>
        </p:txBody>
      </p:sp>
      <p:pic>
        <p:nvPicPr>
          <p:cNvPr id="18" name="Picture 2" descr="E:\Dildora\online Maktab 2-bosqich\Znachoklar\4a65518afa4ae0350de644dd53303132.gif">
            <a:extLst>
              <a:ext uri="{FF2B5EF4-FFF2-40B4-BE49-F238E27FC236}">
                <a16:creationId xmlns:a16="http://schemas.microsoft.com/office/drawing/2014/main" id="{EA8F1DD8-0920-7C43-A690-0F7F603DFDC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442" y="1716626"/>
            <a:ext cx="3335043" cy="415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4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15700" y="254833"/>
            <a:ext cx="11631462" cy="642697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6527D1AB-553F-8443-BA40-99B684161C67}"/>
              </a:ext>
            </a:extLst>
          </p:cNvPr>
          <p:cNvSpPr/>
          <p:nvPr/>
        </p:nvSpPr>
        <p:spPr>
          <a:xfrm>
            <a:off x="2429298" y="372537"/>
            <a:ext cx="7883107" cy="1966766"/>
          </a:xfrm>
          <a:prstGeom prst="hexagon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“Kim </a:t>
            </a:r>
            <a:r>
              <a:rPr lang="en-GB" sz="3600" b="1" dirty="0" err="1">
                <a:solidFill>
                  <a:srgbClr val="C00000"/>
                </a:solidFill>
              </a:rPr>
              <a:t>mehnatni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sevsa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chindan</a:t>
            </a:r>
            <a:r>
              <a:rPr lang="en-GB" sz="3600" b="1" dirty="0">
                <a:solidFill>
                  <a:srgbClr val="C00000"/>
                </a:solidFill>
              </a:rPr>
              <a:t>, </a:t>
            </a:r>
            <a:r>
              <a:rPr lang="en-GB" sz="3600" b="1" dirty="0" err="1">
                <a:solidFill>
                  <a:srgbClr val="C00000"/>
                </a:solidFill>
              </a:rPr>
              <a:t>Vaqt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qochmaydi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>
                <a:solidFill>
                  <a:srgbClr val="C00000"/>
                </a:solidFill>
              </a:rPr>
              <a:t>aslo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undan</a:t>
            </a:r>
            <a:r>
              <a:rPr lang="en-GB" sz="3600" b="1" dirty="0">
                <a:solidFill>
                  <a:srgbClr val="C00000"/>
                </a:solidFill>
              </a:rPr>
              <a:t>” </a:t>
            </a:r>
            <a:r>
              <a:rPr lang="en-GB" sz="3600" b="1" dirty="0" err="1">
                <a:solidFill>
                  <a:srgbClr val="C00000"/>
                </a:solidFill>
              </a:rPr>
              <a:t>deganda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nimani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tushundingiz</a:t>
            </a:r>
            <a:r>
              <a:rPr lang="en-GB" sz="3600" b="1" dirty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2" name="Picture 2" descr="ДОМАШНИЕ ОБЯЗАННОСТИ ДЛЯ ДЕТЕЙ | ВКонтакте">
            <a:extLst>
              <a:ext uri="{FF2B5EF4-FFF2-40B4-BE49-F238E27FC236}">
                <a16:creationId xmlns:a16="http://schemas.microsoft.com/office/drawing/2014/main" id="{D331FF17-36E0-3343-8F10-96021D1CD9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46"/>
          <a:stretch/>
        </p:blipFill>
        <p:spPr bwMode="auto">
          <a:xfrm>
            <a:off x="3119619" y="2479940"/>
            <a:ext cx="6129867" cy="402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2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15700" y="254834"/>
            <a:ext cx="11631462" cy="633223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A58A201-34B4-3541-8026-89CC2C88B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700" y="338740"/>
            <a:ext cx="10121462" cy="147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EB6B94A6-8976-5A4F-AD1B-E957759EAD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74534" r="20921"/>
          <a:stretch/>
        </p:blipFill>
        <p:spPr bwMode="auto">
          <a:xfrm>
            <a:off x="693739" y="2344554"/>
            <a:ext cx="3317861" cy="146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E4D4884C-AB30-044B-8263-00120BBB0D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3" t="74483" r="10535"/>
          <a:stretch/>
        </p:blipFill>
        <p:spPr bwMode="auto">
          <a:xfrm>
            <a:off x="4267970" y="2363149"/>
            <a:ext cx="3726922" cy="147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0% Previous Based on Bedrock Vocabulary Words 0 Based on Bedrock Vocabulary  Words Next Side panel Home Courses All Courses New User Orientation Student  Courses Teacher Courses Public Courses PLED Project Overview Parents  Teachers ...">
            <a:extLst>
              <a:ext uri="{FF2B5EF4-FFF2-40B4-BE49-F238E27FC236}">
                <a16:creationId xmlns:a16="http://schemas.microsoft.com/office/drawing/2014/main" id="{40A864DA-D08B-E443-8FC0-E5E323EF8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613" y="1616056"/>
            <a:ext cx="3193179" cy="319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F063DC-8AB5-1149-B9A1-04DC7AF69712}"/>
              </a:ext>
            </a:extLst>
          </p:cNvPr>
          <p:cNvSpPr txBox="1"/>
          <p:nvPr/>
        </p:nvSpPr>
        <p:spPr>
          <a:xfrm>
            <a:off x="1490132" y="4538302"/>
            <a:ext cx="7444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Sakkizdan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sakkiz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daqiqa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o‘tdi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53D655-DF5A-7F4B-A235-14A6FD23DB34}"/>
              </a:ext>
            </a:extLst>
          </p:cNvPr>
          <p:cNvSpPr txBox="1"/>
          <p:nvPr/>
        </p:nvSpPr>
        <p:spPr>
          <a:xfrm>
            <a:off x="1490135" y="5232566"/>
            <a:ext cx="7444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Beshdan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o‘ttiz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besh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daqiqa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o‘tdi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61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15700" y="254833"/>
            <a:ext cx="11631462" cy="642697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9E7E40F-FD57-6449-B841-D3EBBD51A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700" y="338740"/>
            <a:ext cx="10121462" cy="147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2990C0AA-63D0-9343-AE33-CC1E509C5F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81"/>
          <a:stretch/>
        </p:blipFill>
        <p:spPr bwMode="auto">
          <a:xfrm>
            <a:off x="1284461" y="1518468"/>
            <a:ext cx="4030589" cy="336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8E98134E-C115-3240-AEF4-E9AA38B4AB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07"/>
          <a:stretch/>
        </p:blipFill>
        <p:spPr bwMode="auto">
          <a:xfrm>
            <a:off x="6632601" y="1549370"/>
            <a:ext cx="3771703" cy="339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F247FB8-A4E6-3943-8F2A-1133B9654F94}"/>
              </a:ext>
            </a:extLst>
          </p:cNvPr>
          <p:cNvSpPr txBox="1"/>
          <p:nvPr/>
        </p:nvSpPr>
        <p:spPr>
          <a:xfrm>
            <a:off x="1507065" y="5012426"/>
            <a:ext cx="7444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birdan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qirq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besh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daqiqa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o‘tdi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C28E79-43A6-394A-8318-3C984720EBDA}"/>
              </a:ext>
            </a:extLst>
          </p:cNvPr>
          <p:cNvSpPr txBox="1"/>
          <p:nvPr/>
        </p:nvSpPr>
        <p:spPr>
          <a:xfrm>
            <a:off x="1507068" y="5706690"/>
            <a:ext cx="7444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Birdan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yigirma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besh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daqiqa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o‘tdi</a:t>
            </a:r>
            <a:r>
              <a:rPr lang="en-GB" sz="3600" b="1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67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4" descr="Милые радужные настенные часы от солнца, забавные мультяшные часы,  маятниковые тихие часы с механизмом, высококачественные часы с кварцевым  механизмом, украшение для детской комнаты|Настенные часы| | АлиЭкспресс">
            <a:extLst>
              <a:ext uri="{FF2B5EF4-FFF2-40B4-BE49-F238E27FC236}">
                <a16:creationId xmlns:a16="http://schemas.microsoft.com/office/drawing/2014/main" id="{2F79BF75-F78E-C544-B4C6-8D8024940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531" y="682842"/>
            <a:ext cx="5435992" cy="543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6AF043-196A-0D43-92EB-25473E66012D}"/>
              </a:ext>
            </a:extLst>
          </p:cNvPr>
          <p:cNvSpPr txBox="1"/>
          <p:nvPr/>
        </p:nvSpPr>
        <p:spPr>
          <a:xfrm>
            <a:off x="4901783" y="1071210"/>
            <a:ext cx="67455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err="1">
                <a:solidFill>
                  <a:srgbClr val="7030A0"/>
                </a:solidFill>
              </a:rPr>
              <a:t>Vaqt</a:t>
            </a:r>
            <a:r>
              <a:rPr lang="en-GB" sz="6000" b="1" dirty="0">
                <a:solidFill>
                  <a:srgbClr val="7030A0"/>
                </a:solidFill>
              </a:rPr>
              <a:t> </a:t>
            </a:r>
            <a:r>
              <a:rPr lang="en-GB" sz="6000" b="1" dirty="0" err="1">
                <a:solidFill>
                  <a:srgbClr val="7030A0"/>
                </a:solidFill>
              </a:rPr>
              <a:t>haqida</a:t>
            </a:r>
            <a:r>
              <a:rPr lang="en-GB" sz="6000" b="1" dirty="0">
                <a:solidFill>
                  <a:srgbClr val="7030A0"/>
                </a:solidFill>
              </a:rPr>
              <a:t> </a:t>
            </a:r>
            <a:r>
              <a:rPr lang="en-GB" sz="6000" b="1" dirty="0" err="1">
                <a:solidFill>
                  <a:srgbClr val="7030A0"/>
                </a:solidFill>
              </a:rPr>
              <a:t>maqollar</a:t>
            </a:r>
            <a:endParaRPr lang="ru-RU" sz="6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1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1746</TotalTime>
  <Words>186</Words>
  <Application>Microsoft Macintosh PowerPoint</Application>
  <PresentationFormat>Широкоэкранный</PresentationFormat>
  <Paragraphs>22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7</cp:revision>
  <dcterms:created xsi:type="dcterms:W3CDTF">2021-12-01T17:34:32Z</dcterms:created>
  <dcterms:modified xsi:type="dcterms:W3CDTF">2021-12-07T09:00:25Z</dcterms:modified>
</cp:coreProperties>
</file>