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93" r:id="rId2"/>
    <p:sldId id="551" r:id="rId3"/>
    <p:sldId id="571" r:id="rId4"/>
    <p:sldId id="572" r:id="rId5"/>
    <p:sldId id="570" r:id="rId6"/>
    <p:sldId id="565" r:id="rId7"/>
    <p:sldId id="569" r:id="rId8"/>
    <p:sldId id="564" r:id="rId9"/>
    <p:sldId id="563" r:id="rId10"/>
    <p:sldId id="560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A4B3"/>
    <a:srgbClr val="7A76D0"/>
    <a:srgbClr val="927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0"/>
    <p:restoredTop sz="94592"/>
  </p:normalViewPr>
  <p:slideViewPr>
    <p:cSldViewPr snapToGrid="0" snapToObjects="1">
      <p:cViewPr varScale="1">
        <p:scale>
          <a:sx n="91" d="100"/>
          <a:sy n="91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20T12:12:10.972" idx="1">
    <p:pos x="5564" y="1857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2E99E-813A-8A4E-933E-5A41F4B25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9202BE-AD9C-374B-8F07-495CC495C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9DE9BD-8C1A-3E4D-9D29-306A2CA69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B193-7880-A94B-9EE7-E13417DA5BE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3093F0-B7D2-ED48-8A91-4C7AC8B6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D1C4BB-254C-0148-9A91-A8AAAB68C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32BB-60AD-A842-9B1F-FAD0B35AC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18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312F8-F2CC-7444-AA6F-DF68BCD1A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8395FF-69F3-E74F-B918-59281BAE8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BAF049-7D45-C242-95CD-A6FC2FCED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B193-7880-A94B-9EE7-E13417DA5BE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E39330-3B90-C74A-8B67-A5C0778B2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46B728-3EA8-2C47-8196-8F11E02A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32BB-60AD-A842-9B1F-FAD0B35AC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20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2F23CA-3842-B141-B7C0-1F130B68E9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EC5892-2B98-184E-B385-04EB127CF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D2E9EE-A12C-2547-98D0-CB26E9C43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B193-7880-A94B-9EE7-E13417DA5BE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56D9B-1DDA-D14B-B292-17ED41648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E5BDAD-2BBB-4147-9145-61EBC7532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32BB-60AD-A842-9B1F-FAD0B35AC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34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B53C32-F8FB-8347-9075-D635193BD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B140E6-EF95-8548-8472-0E8B6A192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388A7D-2EBB-C648-B261-70ADFE9F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B193-7880-A94B-9EE7-E13417DA5BE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3C2759-0E41-7044-A4A3-4E8850A4E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739D3D-237C-DC42-B20C-3852C76A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32BB-60AD-A842-9B1F-FAD0B35AC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91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D6024-170F-7746-BCD4-520B02A62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5BE143-7665-D84D-A3B6-9D87B0618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73C834-62EF-BA4E-B2A4-698D21764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B193-7880-A94B-9EE7-E13417DA5BE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AECB9-8569-724E-8BFA-15BFDBCDE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6D79D9-5F73-1942-8779-A0B125083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32BB-60AD-A842-9B1F-FAD0B35AC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32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59C12-3F1F-CD4C-8BEA-CE2BF216C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E789C0-8AD3-814D-9478-1913D9414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7586A1-B55D-5F4C-B3BC-1E270B851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B607FA-6156-E94C-A58D-E9DEA7EAE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B193-7880-A94B-9EE7-E13417DA5BE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5579C9-5E67-D54B-9EE7-BA8258267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B8768E-3CBE-9749-A5FD-DFE287ED1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32BB-60AD-A842-9B1F-FAD0B35AC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02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47D71-C932-7C45-AB86-D7C14CF0E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0FE3BB-1989-4344-8638-2C2F4DBAD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829D42-2667-F44A-8138-077478F2E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76FFF3-931D-8B4D-A0FF-FC55EA6C8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B4132E-E032-1248-8317-6BC31DBEE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B244D9D-5964-014A-8004-2C1BD977E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B193-7880-A94B-9EE7-E13417DA5BE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76FCB4-707C-BC44-AEFA-42A2EF14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5766BF6-E9E7-7541-9866-CCC759438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32BB-60AD-A842-9B1F-FAD0B35AC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07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C69A7-8A7C-0443-97B5-87FEEFD6B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128D12-5165-6B4D-9CC7-7D6A748B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B193-7880-A94B-9EE7-E13417DA5BE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F40F06-BD6C-B345-A97C-FFF6F5CE8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4288F5-35DB-D64E-9DF1-99CCE7C5C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32BB-60AD-A842-9B1F-FAD0B35AC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43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9F65EE-1A15-424D-B463-A50FEFFB3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B193-7880-A94B-9EE7-E13417DA5BE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7110443-F2CE-2344-8FEE-7B6964D3A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302872-790E-4046-8EE7-558A097AE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32BB-60AD-A842-9B1F-FAD0B35AC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69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C089F-6A8F-174E-969E-2B4B7996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2E6C8B-AE1C-2C4F-938D-A348CE402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76B2FA-1DBD-724A-BEE6-BB7D8F9CF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9AE788-A2D9-EA4D-A950-362B5C4B6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B193-7880-A94B-9EE7-E13417DA5BE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53BC8E-E505-894E-8590-822A790C5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F6C3A1-8274-AE4E-B39B-FDAC71B9F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32BB-60AD-A842-9B1F-FAD0B35AC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70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F3537-A945-654C-A3D8-202B8F8FD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A7F073-AB25-4A4C-B103-69F3464B67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39C04A-70D1-4F42-9DFA-7DEED07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1D403-4BCE-3848-98A2-78497109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B193-7880-A94B-9EE7-E13417DA5BE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1C4450-9C26-AC49-9158-9BF72A69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CFD664-F7B7-3E41-AF0E-276FCB0BC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B32BB-60AD-A842-9B1F-FAD0B35AC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99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C9972-E1B6-9F40-807B-E35481D30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BFC865-EAE3-7F4B-BDE5-79C4F43FC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98E843-0F89-0641-82AC-956FF1012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2B193-7880-A94B-9EE7-E13417DA5BE6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8FAA6C-8A60-6A47-B3B8-74BF3C735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3B1440-79A0-EC43-ADFC-863259F13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B32BB-60AD-A842-9B1F-FAD0B35AC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92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4.gif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229149"/>
            <a:ext cx="11480651" cy="639970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86B79F6C-746A-9C43-A0B8-1E88F6E033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569871" y="478303"/>
            <a:ext cx="1874435" cy="14444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4BB9880C-0DFC-114D-B59C-5D02D5B04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24" y="624244"/>
            <a:ext cx="9210359" cy="80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Овал 27">
            <a:extLst>
              <a:ext uri="{FF2B5EF4-FFF2-40B4-BE49-F238E27FC236}">
                <a16:creationId xmlns:a16="http://schemas.microsoft.com/office/drawing/2014/main" id="{C6FB936E-598B-4548-B942-673AFFA97674}"/>
              </a:ext>
            </a:extLst>
          </p:cNvPr>
          <p:cNvSpPr/>
          <p:nvPr/>
        </p:nvSpPr>
        <p:spPr>
          <a:xfrm>
            <a:off x="4642337" y="2499305"/>
            <a:ext cx="2616592" cy="848808"/>
          </a:xfrm>
          <a:prstGeom prst="ellipse">
            <a:avLst/>
          </a:prstGeom>
          <a:solidFill>
            <a:srgbClr val="D0A4B3"/>
          </a:solidFill>
          <a:ln w="57150">
            <a:solidFill>
              <a:srgbClr val="0070C0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002060"/>
                </a:solidFill>
              </a:rPr>
              <a:t>millarim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BF06E912-F5E4-DA47-B53E-62CBF760077B}"/>
              </a:ext>
            </a:extLst>
          </p:cNvPr>
          <p:cNvSpPr/>
          <p:nvPr/>
        </p:nvSpPr>
        <p:spPr>
          <a:xfrm>
            <a:off x="1362221" y="2511027"/>
            <a:ext cx="2616592" cy="848808"/>
          </a:xfrm>
          <a:prstGeom prst="ellipse">
            <a:avLst/>
          </a:prstGeom>
          <a:solidFill>
            <a:srgbClr val="D0A4B3"/>
          </a:solidFill>
          <a:ln w="57150">
            <a:solidFill>
              <a:srgbClr val="0070C0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002060"/>
                </a:solidFill>
              </a:rPr>
              <a:t>Xuddi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7C3180C2-97BE-8543-9899-13526F04DBF4}"/>
              </a:ext>
            </a:extLst>
          </p:cNvPr>
          <p:cNvSpPr/>
          <p:nvPr/>
        </p:nvSpPr>
        <p:spPr>
          <a:xfrm>
            <a:off x="4482902" y="4042844"/>
            <a:ext cx="2930771" cy="848808"/>
          </a:xfrm>
          <a:prstGeom prst="ellipse">
            <a:avLst/>
          </a:prstGeom>
          <a:solidFill>
            <a:srgbClr val="D0A4B3"/>
          </a:solidFill>
          <a:ln w="57150">
            <a:solidFill>
              <a:srgbClr val="0070C0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002060"/>
                </a:solidFill>
              </a:rPr>
              <a:t>chiqillashi</a:t>
            </a:r>
            <a:r>
              <a:rPr lang="en-GB" sz="3200" b="1" dirty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292E1EE4-3CCA-0149-A683-6FE2F918EA46}"/>
              </a:ext>
            </a:extLst>
          </p:cNvPr>
          <p:cNvSpPr/>
          <p:nvPr/>
        </p:nvSpPr>
        <p:spPr>
          <a:xfrm>
            <a:off x="7892704" y="2450068"/>
            <a:ext cx="2876117" cy="848808"/>
          </a:xfrm>
          <a:prstGeom prst="ellipse">
            <a:avLst/>
          </a:prstGeom>
          <a:solidFill>
            <a:srgbClr val="D0A4B3"/>
          </a:solidFill>
          <a:ln w="57150">
            <a:solidFill>
              <a:srgbClr val="0070C0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002060"/>
                </a:solidFill>
              </a:rPr>
              <a:t>chopqillab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2" name="Рисунок 31" descr="Boy studying with stress and worried | Premium Vector">
            <a:extLst>
              <a:ext uri="{FF2B5EF4-FFF2-40B4-BE49-F238E27FC236}">
                <a16:creationId xmlns:a16="http://schemas.microsoft.com/office/drawing/2014/main" id="{F576C208-25A2-8A47-AEB9-B51724B1A4EE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16" y="3794986"/>
            <a:ext cx="2775670" cy="2558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073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7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2530" y="3234264"/>
            <a:ext cx="9144000" cy="919163"/>
          </a:xfrm>
        </p:spPr>
        <p:txBody>
          <a:bodyPr/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16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25766" y="42676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DDD9D536-5416-BF49-90DD-935917552AEA}"/>
              </a:ext>
            </a:extLst>
          </p:cNvPr>
          <p:cNvSpPr/>
          <p:nvPr/>
        </p:nvSpPr>
        <p:spPr>
          <a:xfrm>
            <a:off x="3028012" y="196868"/>
            <a:ext cx="6032506" cy="1355400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571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4400" b="1" dirty="0">
                <a:solidFill>
                  <a:srgbClr val="7030A0"/>
                </a:solidFill>
                <a:cs typeface="Times New Roman" panose="02020603050405020304" pitchFamily="18" charset="0"/>
              </a:rPr>
              <a:t>“</a:t>
            </a:r>
            <a:r>
              <a:rPr lang="en-GB" sz="4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Donishmand</a:t>
            </a:r>
            <a:r>
              <a:rPr lang="en-GB" sz="44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soat</a:t>
            </a:r>
            <a:r>
              <a:rPr lang="en-GB" sz="4400" b="1" dirty="0">
                <a:solidFill>
                  <a:srgbClr val="7030A0"/>
                </a:solidFill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GB" sz="44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mustahkamlash</a:t>
            </a:r>
            <a:endParaRPr lang="ru-RU" sz="48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pic>
        <p:nvPicPr>
          <p:cNvPr id="18" name="Picture 4" descr="Les coucous de Geppetto dans Pinocchio chez Disney (vidéo) - Le blog de Domi">
            <a:extLst>
              <a:ext uri="{FF2B5EF4-FFF2-40B4-BE49-F238E27FC236}">
                <a16:creationId xmlns:a16="http://schemas.microsoft.com/office/drawing/2014/main" id="{F786B88C-A71E-C142-BAA2-1B9383BA7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2"/>
          <a:stretch/>
        </p:blipFill>
        <p:spPr bwMode="auto">
          <a:xfrm>
            <a:off x="4086136" y="1899714"/>
            <a:ext cx="4220497" cy="434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C221C0DA-BCFD-EC43-AC01-A98A0DF92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972" y="4155881"/>
            <a:ext cx="1911196" cy="22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7E2F8A9-16A0-7A40-BDD0-B860F98BEA4B}"/>
              </a:ext>
            </a:extLst>
          </p:cNvPr>
          <p:cNvSpPr/>
          <p:nvPr/>
        </p:nvSpPr>
        <p:spPr>
          <a:xfrm>
            <a:off x="9560522" y="5391894"/>
            <a:ext cx="23781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127-dars</a:t>
            </a:r>
            <a:endParaRPr lang="en-US" sz="36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Картинки школьников - Начальные классы">
            <a:extLst>
              <a:ext uri="{FF2B5EF4-FFF2-40B4-BE49-F238E27FC236}">
                <a16:creationId xmlns:a16="http://schemas.microsoft.com/office/drawing/2014/main" id="{A9317DAA-4A6B-114C-BC60-7DA40E224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6000"/>
                    </a14:imgEffect>
                    <a14:imgEffect>
                      <a14:brightnessContrast bright="11000"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4071" y="2442783"/>
            <a:ext cx="2108414" cy="403560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28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75305" y="229149"/>
            <a:ext cx="11660428" cy="639970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скругленными противолежащими углами 16">
            <a:extLst>
              <a:ext uri="{FF2B5EF4-FFF2-40B4-BE49-F238E27FC236}">
                <a16:creationId xmlns:a16="http://schemas.microsoft.com/office/drawing/2014/main" id="{7545FCD0-61B7-A84E-81A0-EF3604F7DEAE}"/>
              </a:ext>
            </a:extLst>
          </p:cNvPr>
          <p:cNvSpPr/>
          <p:nvPr/>
        </p:nvSpPr>
        <p:spPr>
          <a:xfrm>
            <a:off x="1107850" y="602548"/>
            <a:ext cx="9995338" cy="134898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Soatning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qaysi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xislatlari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uni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“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donishmand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” deb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atashga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sabab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bo‘ladi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112161B6-A3DB-6849-B12E-73B6C43BF104}"/>
              </a:ext>
            </a:extLst>
          </p:cNvPr>
          <p:cNvSpPr/>
          <p:nvPr/>
        </p:nvSpPr>
        <p:spPr>
          <a:xfrm>
            <a:off x="5857699" y="2436345"/>
            <a:ext cx="5257571" cy="34519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7030A0"/>
                </a:solidFill>
              </a:rPr>
              <a:t>Donishmand</a:t>
            </a:r>
            <a:r>
              <a:rPr lang="en-GB" sz="4000" b="1" dirty="0">
                <a:solidFill>
                  <a:srgbClr val="7030A0"/>
                </a:solidFill>
              </a:rPr>
              <a:t> – </a:t>
            </a:r>
            <a:r>
              <a:rPr lang="en-GB" sz="4000" b="1" dirty="0" err="1">
                <a:solidFill>
                  <a:srgbClr val="7030A0"/>
                </a:solidFill>
              </a:rPr>
              <a:t>olim</a:t>
            </a:r>
            <a:r>
              <a:rPr lang="en-GB" sz="4000" b="1" dirty="0">
                <a:solidFill>
                  <a:srgbClr val="7030A0"/>
                </a:solidFill>
              </a:rPr>
              <a:t>, </a:t>
            </a:r>
            <a:r>
              <a:rPr lang="en-GB" sz="4000" b="1" dirty="0" err="1">
                <a:solidFill>
                  <a:srgbClr val="7030A0"/>
                </a:solidFill>
              </a:rPr>
              <a:t>bilimli</a:t>
            </a:r>
            <a:r>
              <a:rPr lang="en-GB" sz="4000" b="1" dirty="0">
                <a:solidFill>
                  <a:srgbClr val="7030A0"/>
                </a:solidFill>
              </a:rPr>
              <a:t>, </a:t>
            </a:r>
            <a:r>
              <a:rPr lang="en-GB" sz="4000" b="1" dirty="0" err="1">
                <a:solidFill>
                  <a:srgbClr val="7030A0"/>
                </a:solidFill>
              </a:rPr>
              <a:t>dono</a:t>
            </a:r>
            <a:r>
              <a:rPr lang="en-GB" sz="4000" b="1" dirty="0">
                <a:solidFill>
                  <a:srgbClr val="7030A0"/>
                </a:solidFill>
              </a:rPr>
              <a:t>, </a:t>
            </a:r>
            <a:r>
              <a:rPr lang="en-GB" sz="4000" b="1" dirty="0" err="1">
                <a:solidFill>
                  <a:srgbClr val="7030A0"/>
                </a:solidFill>
              </a:rPr>
              <a:t>ba’zi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voqea-hodisalarni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oldindan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aytib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beradigan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odam</a:t>
            </a:r>
            <a:endParaRPr lang="en-GB" sz="4000" b="1" dirty="0">
              <a:solidFill>
                <a:srgbClr val="7030A0"/>
              </a:solidFill>
            </a:endParaRPr>
          </a:p>
        </p:txBody>
      </p:sp>
      <p:pic>
        <p:nvPicPr>
          <p:cNvPr id="28" name="Picture 4" descr="Мальчик и девочка с часами | Бесплатно векторы">
            <a:extLst>
              <a:ext uri="{FF2B5EF4-FFF2-40B4-BE49-F238E27FC236}">
                <a16:creationId xmlns:a16="http://schemas.microsoft.com/office/drawing/2014/main" id="{53DBF2CB-C1B2-D047-9F3A-424707CA5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92" y="2436345"/>
            <a:ext cx="4493582" cy="382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01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3563" y="229149"/>
            <a:ext cx="11660428" cy="639970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двумя скругленными противолежащими углами 19">
            <a:extLst>
              <a:ext uri="{FF2B5EF4-FFF2-40B4-BE49-F238E27FC236}">
                <a16:creationId xmlns:a16="http://schemas.microsoft.com/office/drawing/2014/main" id="{80E8BF73-ED9C-FE40-AC23-830A0F81E8B3}"/>
              </a:ext>
            </a:extLst>
          </p:cNvPr>
          <p:cNvSpPr/>
          <p:nvPr/>
        </p:nvSpPr>
        <p:spPr>
          <a:xfrm>
            <a:off x="1186108" y="624996"/>
            <a:ext cx="9995338" cy="9642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Soat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nega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arazlab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ishlamay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qoldi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? 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DBA793B0-83A9-A343-968D-6051EC3006F9}"/>
              </a:ext>
            </a:extLst>
          </p:cNvPr>
          <p:cNvSpPr/>
          <p:nvPr/>
        </p:nvSpPr>
        <p:spPr>
          <a:xfrm>
            <a:off x="5611051" y="2275066"/>
            <a:ext cx="5451450" cy="383786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7030A0"/>
                </a:solidFill>
              </a:rPr>
              <a:t>Qizcha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doim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darsga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kechikib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borgani</a:t>
            </a:r>
            <a:r>
              <a:rPr lang="en-GB" sz="4000" b="1" dirty="0">
                <a:solidFill>
                  <a:srgbClr val="7030A0"/>
                </a:solidFill>
              </a:rPr>
              <a:t>, </a:t>
            </a:r>
            <a:r>
              <a:rPr lang="en-GB" sz="4000" b="1" dirty="0" err="1">
                <a:solidFill>
                  <a:srgbClr val="7030A0"/>
                </a:solidFill>
              </a:rPr>
              <a:t>vaqtini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rejalashtirmagani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uchun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soat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arazlab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ishlamay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qoldi</a:t>
            </a:r>
            <a:r>
              <a:rPr lang="en-GB" sz="40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3A97AC8-E133-FA49-BFF9-D380A8F3D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5294" l="10000" r="90000">
                        <a14:foregroundMark x1="32923" y1="91176" x2="41538" y2="95294"/>
                        <a14:foregroundMark x1="41538" y1="95294" x2="50000" y2="90000"/>
                        <a14:foregroundMark x1="50000" y1="90000" x2="50769" y2="88235"/>
                        <a14:foregroundMark x1="50769" y1="87941" x2="50769" y2="87941"/>
                        <a14:foregroundMark x1="58000" y1="79706" x2="59231" y2="87353"/>
                        <a14:foregroundMark x1="64462" y1="76765" x2="71231" y2="79412"/>
                        <a14:foregroundMark x1="71231" y1="78824" x2="71231" y2="78824"/>
                        <a14:foregroundMark x1="68923" y1="80588" x2="71385" y2="77941"/>
                        <a14:foregroundMark x1="58154" y1="79412" x2="58615" y2="85000"/>
                        <a14:foregroundMark x1="48462" y1="10588" x2="49692" y2="12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833" y="2612568"/>
            <a:ext cx="5787883" cy="32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52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5674" y="485840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двумя скругленными противолежащими углами 11">
            <a:extLst>
              <a:ext uri="{FF2B5EF4-FFF2-40B4-BE49-F238E27FC236}">
                <a16:creationId xmlns:a16="http://schemas.microsoft.com/office/drawing/2014/main" id="{5AC7857D-3D77-BE47-8449-8FFE837ED3E9}"/>
              </a:ext>
            </a:extLst>
          </p:cNvPr>
          <p:cNvSpPr/>
          <p:nvPr/>
        </p:nvSpPr>
        <p:spPr>
          <a:xfrm>
            <a:off x="2692400" y="684922"/>
            <a:ext cx="6896957" cy="87017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CFF"/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Soat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qizga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nimalarni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nasihat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qildi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8" name="Picture 4" descr="Les coucous de Geppetto dans Pinocchio chez Disney (vidéo) - Le blog de Domi">
            <a:extLst>
              <a:ext uri="{FF2B5EF4-FFF2-40B4-BE49-F238E27FC236}">
                <a16:creationId xmlns:a16="http://schemas.microsoft.com/office/drawing/2014/main" id="{073C4628-CD2A-514E-8935-7CF4240BB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2"/>
          <a:stretch/>
        </p:blipFill>
        <p:spPr bwMode="auto">
          <a:xfrm>
            <a:off x="2072368" y="2000723"/>
            <a:ext cx="3189095" cy="328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Картинки школьников - Начальные классы">
            <a:extLst>
              <a:ext uri="{FF2B5EF4-FFF2-40B4-BE49-F238E27FC236}">
                <a16:creationId xmlns:a16="http://schemas.microsoft.com/office/drawing/2014/main" id="{42E111F6-7D72-364A-92AB-01D130059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6000"/>
                    </a14:imgEffect>
                    <a14:imgEffect>
                      <a14:brightnessContrast bright="11000"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7419" y="3526972"/>
            <a:ext cx="1593161" cy="304938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63F2A895-C34D-724E-B9D0-396CCEC9DF70}"/>
              </a:ext>
            </a:extLst>
          </p:cNvPr>
          <p:cNvSpPr/>
          <p:nvPr/>
        </p:nvSpPr>
        <p:spPr>
          <a:xfrm>
            <a:off x="5697103" y="2380270"/>
            <a:ext cx="4970897" cy="28405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– </a:t>
            </a:r>
            <a:r>
              <a:rPr lang="en-GB" sz="3200" b="1" dirty="0" err="1">
                <a:solidFill>
                  <a:srgbClr val="002060"/>
                </a:solidFill>
              </a:rPr>
              <a:t>O‘zing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bilan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birorta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qiziq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kitob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ol</a:t>
            </a:r>
            <a:r>
              <a:rPr lang="en-GB" sz="3200" b="1" dirty="0">
                <a:solidFill>
                  <a:srgbClr val="002060"/>
                </a:solidFill>
              </a:rPr>
              <a:t>. </a:t>
            </a:r>
            <a:r>
              <a:rPr lang="en-GB" sz="3200" b="1" dirty="0" err="1">
                <a:solidFill>
                  <a:srgbClr val="002060"/>
                </a:solidFill>
              </a:rPr>
              <a:t>Bekatda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avtobus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kutib</a:t>
            </a:r>
            <a:r>
              <a:rPr lang="en-GB" sz="3200" b="1" dirty="0">
                <a:solidFill>
                  <a:srgbClr val="002060"/>
                </a:solidFill>
              </a:rPr>
              <a:t>, </a:t>
            </a:r>
            <a:r>
              <a:rPr lang="en-GB" sz="3200" b="1" dirty="0" err="1">
                <a:solidFill>
                  <a:srgbClr val="002060"/>
                </a:solidFill>
              </a:rPr>
              <a:t>bekor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o‘tirganingda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o‘qiysan</a:t>
            </a:r>
            <a:r>
              <a:rPr lang="en-GB" sz="3200" b="1" dirty="0">
                <a:solidFill>
                  <a:srgbClr val="002060"/>
                </a:solidFill>
              </a:rPr>
              <a:t>. </a:t>
            </a:r>
            <a:r>
              <a:rPr lang="en-GB" sz="3200" b="1" dirty="0" err="1">
                <a:solidFill>
                  <a:srgbClr val="002060"/>
                </a:solidFill>
              </a:rPr>
              <a:t>O‘qish</a:t>
            </a:r>
            <a:r>
              <a:rPr lang="en-GB" sz="3200" b="1" dirty="0">
                <a:solidFill>
                  <a:srgbClr val="002060"/>
                </a:solidFill>
              </a:rPr>
              <a:t> – </a:t>
            </a:r>
            <a:r>
              <a:rPr lang="en-GB" sz="3200" b="1" dirty="0" err="1">
                <a:solidFill>
                  <a:srgbClr val="002060"/>
                </a:solidFill>
              </a:rPr>
              <a:t>eng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foydali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mashg‘ulot</a:t>
            </a:r>
            <a:r>
              <a:rPr lang="en-GB" sz="3200" b="1" dirty="0">
                <a:solidFill>
                  <a:srgbClr val="002060"/>
                </a:solidFill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57703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5674" y="387868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1723805-59FF-604C-9268-4E5C4BE9F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 t="21643" b="10772"/>
          <a:stretch/>
        </p:blipFill>
        <p:spPr bwMode="auto">
          <a:xfrm>
            <a:off x="881340" y="650898"/>
            <a:ext cx="10409330" cy="98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Les coucous de Geppetto dans Pinocchio chez Disney (vidéo) - Le blog de Domi">
            <a:extLst>
              <a:ext uri="{FF2B5EF4-FFF2-40B4-BE49-F238E27FC236}">
                <a16:creationId xmlns:a16="http://schemas.microsoft.com/office/drawing/2014/main" id="{9CDC71D9-C44E-284D-935E-DDD7E479B2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2"/>
          <a:stretch/>
        </p:blipFill>
        <p:spPr bwMode="auto">
          <a:xfrm>
            <a:off x="2325589" y="1691228"/>
            <a:ext cx="3189095" cy="328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Картинки школьников - Начальные классы">
            <a:extLst>
              <a:ext uri="{FF2B5EF4-FFF2-40B4-BE49-F238E27FC236}">
                <a16:creationId xmlns:a16="http://schemas.microsoft.com/office/drawing/2014/main" id="{2558DACF-7BB2-E741-8C4A-E74C4006F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6000"/>
                    </a14:imgEffect>
                    <a14:imgEffect>
                      <a14:brightnessContrast bright="11000"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0511" y="2607882"/>
            <a:ext cx="1593161" cy="304938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13EE5ABC-02F7-3243-8AC4-7624CB8FBF81}"/>
              </a:ext>
            </a:extLst>
          </p:cNvPr>
          <p:cNvSpPr/>
          <p:nvPr/>
        </p:nvSpPr>
        <p:spPr>
          <a:xfrm>
            <a:off x="5950324" y="2070775"/>
            <a:ext cx="4970897" cy="28405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– </a:t>
            </a:r>
            <a:r>
              <a:rPr lang="en-GB" sz="3200" b="1" dirty="0" err="1">
                <a:solidFill>
                  <a:srgbClr val="002060"/>
                </a:solidFill>
              </a:rPr>
              <a:t>O‘zing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bilan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birorta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qiziq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kitob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ol</a:t>
            </a:r>
            <a:r>
              <a:rPr lang="en-GB" sz="3200" b="1" dirty="0">
                <a:solidFill>
                  <a:srgbClr val="002060"/>
                </a:solidFill>
              </a:rPr>
              <a:t>. </a:t>
            </a:r>
            <a:r>
              <a:rPr lang="en-GB" sz="3200" b="1" dirty="0" err="1">
                <a:solidFill>
                  <a:srgbClr val="002060"/>
                </a:solidFill>
              </a:rPr>
              <a:t>Bekatda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avtobus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kutib</a:t>
            </a:r>
            <a:r>
              <a:rPr lang="en-GB" sz="3200" b="1" dirty="0">
                <a:solidFill>
                  <a:srgbClr val="002060"/>
                </a:solidFill>
              </a:rPr>
              <a:t>, </a:t>
            </a:r>
            <a:r>
              <a:rPr lang="en-GB" sz="3200" b="1" dirty="0" err="1">
                <a:solidFill>
                  <a:srgbClr val="002060"/>
                </a:solidFill>
              </a:rPr>
              <a:t>bekor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o‘tirganingda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o‘qiysan</a:t>
            </a:r>
            <a:r>
              <a:rPr lang="en-GB" sz="3200" b="1" dirty="0">
                <a:solidFill>
                  <a:srgbClr val="002060"/>
                </a:solidFill>
              </a:rPr>
              <a:t>. </a:t>
            </a:r>
            <a:r>
              <a:rPr lang="en-GB" sz="3200" b="1" dirty="0" err="1">
                <a:solidFill>
                  <a:srgbClr val="002060"/>
                </a:solidFill>
              </a:rPr>
              <a:t>O‘qish</a:t>
            </a:r>
            <a:r>
              <a:rPr lang="en-GB" sz="3200" b="1" dirty="0">
                <a:solidFill>
                  <a:srgbClr val="002060"/>
                </a:solidFill>
              </a:rPr>
              <a:t> – </a:t>
            </a:r>
            <a:r>
              <a:rPr lang="en-GB" sz="3200" b="1" dirty="0" err="1">
                <a:solidFill>
                  <a:srgbClr val="002060"/>
                </a:solidFill>
              </a:rPr>
              <a:t>eng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foydali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mashg‘ulot</a:t>
            </a:r>
            <a:r>
              <a:rPr lang="en-GB" sz="3200" b="1" dirty="0">
                <a:solidFill>
                  <a:srgbClr val="002060"/>
                </a:solidFill>
              </a:rPr>
              <a:t>! </a:t>
            </a:r>
          </a:p>
        </p:txBody>
      </p:sp>
      <p:pic>
        <p:nvPicPr>
          <p:cNvPr id="18" name="Picture 2" descr="1 класс. 2. Режим дня школьника">
            <a:extLst>
              <a:ext uri="{FF2B5EF4-FFF2-40B4-BE49-F238E27FC236}">
                <a16:creationId xmlns:a16="http://schemas.microsoft.com/office/drawing/2014/main" id="{0809987C-EFC5-B64C-8089-FC97982DE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449" y="2029112"/>
            <a:ext cx="5766281" cy="332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527E5A94-FF43-D046-90E9-12EF85A8896A}"/>
              </a:ext>
            </a:extLst>
          </p:cNvPr>
          <p:cNvSpPr/>
          <p:nvPr/>
        </p:nvSpPr>
        <p:spPr>
          <a:xfrm>
            <a:off x="516270" y="1752742"/>
            <a:ext cx="5232583" cy="38961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</a:rPr>
              <a:t>Umrini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keraksiz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o‘yin-kulgiga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sarflaganlar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afsus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qilib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qolganini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ko‘rdim</a:t>
            </a:r>
            <a:r>
              <a:rPr lang="en-GB" sz="3600" b="1" dirty="0">
                <a:solidFill>
                  <a:srgbClr val="7030A0"/>
                </a:solidFill>
              </a:rPr>
              <a:t>.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Biroq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hamma</a:t>
            </a:r>
            <a:r>
              <a:rPr lang="en-GB" sz="3600" b="1" dirty="0">
                <a:solidFill>
                  <a:srgbClr val="002060"/>
                </a:solidFill>
              </a:rPr>
              <a:t> ham </a:t>
            </a:r>
            <a:r>
              <a:rPr lang="en-GB" sz="3600" b="1" dirty="0" err="1">
                <a:solidFill>
                  <a:srgbClr val="002060"/>
                </a:solidFill>
              </a:rPr>
              <a:t>buni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o‘z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vaqtida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tushunib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yetmaydi</a:t>
            </a:r>
            <a:r>
              <a:rPr lang="en-GB" sz="3600" b="1" dirty="0">
                <a:solidFill>
                  <a:srgbClr val="002060"/>
                </a:solidFill>
              </a:rPr>
              <a:t>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3328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57908" y="356030"/>
            <a:ext cx="11676184" cy="632612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2DB2E586-4062-DE4C-B3A9-9F172D95429F}"/>
              </a:ext>
            </a:extLst>
          </p:cNvPr>
          <p:cNvSpPr/>
          <p:nvPr/>
        </p:nvSpPr>
        <p:spPr>
          <a:xfrm>
            <a:off x="592870" y="2477569"/>
            <a:ext cx="3728512" cy="711051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571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ahyon-ahyonda</a:t>
            </a:r>
            <a:r>
              <a:rPr lang="en-GB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–</a:t>
            </a:r>
            <a:endParaRPr lang="ru-RU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62674CE7-BD63-F749-99EB-3A5BB9746700}"/>
              </a:ext>
            </a:extLst>
          </p:cNvPr>
          <p:cNvSpPr/>
          <p:nvPr/>
        </p:nvSpPr>
        <p:spPr>
          <a:xfrm>
            <a:off x="716622" y="1503447"/>
            <a:ext cx="3154600" cy="724881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571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donishmand</a:t>
            </a:r>
            <a:r>
              <a:rPr lang="en-GB" sz="3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– </a:t>
            </a:r>
            <a:r>
              <a:rPr lang="en-GB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3E3A9F26-84B7-FE4D-9366-7FBD9E2F2327}"/>
              </a:ext>
            </a:extLst>
          </p:cNvPr>
          <p:cNvSpPr/>
          <p:nvPr/>
        </p:nvSpPr>
        <p:spPr>
          <a:xfrm>
            <a:off x="470485" y="4393303"/>
            <a:ext cx="3825488" cy="708074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571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sen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bilan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bo‘lib</a:t>
            </a:r>
            <a:r>
              <a:rPr lang="en-GB" sz="3600" b="1" dirty="0">
                <a:solidFill>
                  <a:srgbClr val="7030A0"/>
                </a:solidFill>
              </a:rPr>
              <a:t> – 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D8DC3054-6BBF-5E47-85C7-D24714F3E625}"/>
              </a:ext>
            </a:extLst>
          </p:cNvPr>
          <p:cNvSpPr/>
          <p:nvPr/>
        </p:nvSpPr>
        <p:spPr>
          <a:xfrm>
            <a:off x="836975" y="5385999"/>
            <a:ext cx="4402996" cy="757565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571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</a:rPr>
              <a:t>millarim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pichirlab</a:t>
            </a:r>
            <a:r>
              <a:rPr lang="en-GB" sz="3600" b="1" dirty="0">
                <a:solidFill>
                  <a:srgbClr val="7030A0"/>
                </a:solidFill>
              </a:rPr>
              <a:t> – </a:t>
            </a:r>
            <a:endParaRPr lang="ru-RU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6F62EF5A-1E43-614A-954D-1AF0B5DB503D}"/>
              </a:ext>
            </a:extLst>
          </p:cNvPr>
          <p:cNvSpPr/>
          <p:nvPr/>
        </p:nvSpPr>
        <p:spPr>
          <a:xfrm>
            <a:off x="366821" y="3504924"/>
            <a:ext cx="4522931" cy="708074"/>
          </a:xfrm>
          <a:prstGeom prst="roundRect">
            <a:avLst>
              <a:gd name="adj" fmla="val 50000"/>
            </a:avLst>
          </a:prstGeom>
          <a:solidFill>
            <a:srgbClr val="99FF99"/>
          </a:solidFill>
          <a:ln w="5715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 bong </a:t>
            </a:r>
            <a:r>
              <a:rPr lang="en-GB" sz="3600" b="1" dirty="0" err="1">
                <a:solidFill>
                  <a:srgbClr val="7030A0"/>
                </a:solidFill>
              </a:rPr>
              <a:t>urib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qo‘yardi</a:t>
            </a:r>
            <a:r>
              <a:rPr lang="en-GB" sz="3600" b="1" dirty="0">
                <a:solidFill>
                  <a:srgbClr val="7030A0"/>
                </a:solidFill>
              </a:rPr>
              <a:t> –   </a:t>
            </a:r>
            <a:endParaRPr lang="ru-RU" sz="36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: скругленные углы 7">
            <a:extLst>
              <a:ext uri="{FF2B5EF4-FFF2-40B4-BE49-F238E27FC236}">
                <a16:creationId xmlns:a16="http://schemas.microsoft.com/office/drawing/2014/main" id="{E4ED8535-802E-1747-A773-110028C6E96C}"/>
              </a:ext>
            </a:extLst>
          </p:cNvPr>
          <p:cNvSpPr/>
          <p:nvPr/>
        </p:nvSpPr>
        <p:spPr>
          <a:xfrm>
            <a:off x="4541630" y="4473735"/>
            <a:ext cx="7345569" cy="6512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sen bilan gaplashib, sen bilan ovora bo</a:t>
            </a:r>
            <a:r>
              <a:rPr lang="en-US" sz="3200" b="1" dirty="0" err="1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ʼ</a:t>
            </a:r>
            <a:r>
              <a:rPr lang="uz-Latn-UZ" sz="32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lib</a:t>
            </a:r>
            <a:endParaRPr lang="ru-RU" sz="3200" b="1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: скругленные углы 11">
            <a:extLst>
              <a:ext uri="{FF2B5EF4-FFF2-40B4-BE49-F238E27FC236}">
                <a16:creationId xmlns:a16="http://schemas.microsoft.com/office/drawing/2014/main" id="{F9CF4B00-D217-DA4D-885C-46B04AD8CE5B}"/>
              </a:ext>
            </a:extLst>
          </p:cNvPr>
          <p:cNvSpPr/>
          <p:nvPr/>
        </p:nvSpPr>
        <p:spPr>
          <a:xfrm>
            <a:off x="5093076" y="3385350"/>
            <a:ext cx="6684385" cy="9639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soat aniq vaqtni bildirib, tovush chiqardi </a:t>
            </a:r>
            <a:endParaRPr lang="ru-RU" sz="3200" b="1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: скругленные углы 13">
            <a:extLst>
              <a:ext uri="{FF2B5EF4-FFF2-40B4-BE49-F238E27FC236}">
                <a16:creationId xmlns:a16="http://schemas.microsoft.com/office/drawing/2014/main" id="{359C41A6-8DE1-F64B-ABA6-A3F85CAF5750}"/>
              </a:ext>
            </a:extLst>
          </p:cNvPr>
          <p:cNvSpPr/>
          <p:nvPr/>
        </p:nvSpPr>
        <p:spPr>
          <a:xfrm>
            <a:off x="4632727" y="2477772"/>
            <a:ext cx="5068080" cy="6335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baʼzan, kamdan-kam vaqtda</a:t>
            </a:r>
            <a:endParaRPr lang="ru-RU" sz="3200" b="1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: скругленные углы 21">
            <a:extLst>
              <a:ext uri="{FF2B5EF4-FFF2-40B4-BE49-F238E27FC236}">
                <a16:creationId xmlns:a16="http://schemas.microsoft.com/office/drawing/2014/main" id="{CFEA43EB-C3D8-8848-AF63-85B1A900BE38}"/>
              </a:ext>
            </a:extLst>
          </p:cNvPr>
          <p:cNvSpPr/>
          <p:nvPr/>
        </p:nvSpPr>
        <p:spPr>
          <a:xfrm>
            <a:off x="5428258" y="5374602"/>
            <a:ext cx="5886130" cy="9516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z-Latn-UZ" sz="3200" b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oat millaring chiq-chiq etgan tovush chiqarishi </a:t>
            </a:r>
            <a:endParaRPr lang="ru-RU" sz="3200" b="1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24F480D2-4DF7-194B-94DB-751937095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19573" b="9873"/>
          <a:stretch/>
        </p:blipFill>
        <p:spPr bwMode="auto">
          <a:xfrm>
            <a:off x="879766" y="285992"/>
            <a:ext cx="10808323" cy="9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: скругленные углы 7">
            <a:extLst>
              <a:ext uri="{FF2B5EF4-FFF2-40B4-BE49-F238E27FC236}">
                <a16:creationId xmlns:a16="http://schemas.microsoft.com/office/drawing/2014/main" id="{1F5B5F4D-054E-C249-828F-EA8E2E878050}"/>
              </a:ext>
            </a:extLst>
          </p:cNvPr>
          <p:cNvSpPr/>
          <p:nvPr/>
        </p:nvSpPr>
        <p:spPr>
          <a:xfrm>
            <a:off x="4046916" y="1494283"/>
            <a:ext cx="4522932" cy="6512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z-Latn-UZ" sz="3200" b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Olim, bilimli, dono odam</a:t>
            </a:r>
            <a:endParaRPr lang="ru-RU" sz="3200" b="1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51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21B57505-6FD2-4E4B-9B72-6ADCA546BC8D}"/>
              </a:ext>
            </a:extLst>
          </p:cNvPr>
          <p:cNvSpPr/>
          <p:nvPr/>
        </p:nvSpPr>
        <p:spPr>
          <a:xfrm>
            <a:off x="4698609" y="1448972"/>
            <a:ext cx="6400800" cy="3896750"/>
          </a:xfrm>
          <a:prstGeom prst="roundRect">
            <a:avLst/>
          </a:prstGeom>
          <a:ln w="57150"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tx2">
                    <a:lumMod val="50000"/>
                  </a:schemeClr>
                </a:solidFill>
              </a:rPr>
              <a:t>So‘z</a:t>
            </a:r>
            <a:r>
              <a:rPr lang="en-GB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50000"/>
                  </a:schemeClr>
                </a:solidFill>
              </a:rPr>
              <a:t>tarkibida</a:t>
            </a:r>
            <a:r>
              <a:rPr lang="en-GB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50000"/>
                  </a:schemeClr>
                </a:solidFill>
              </a:rPr>
              <a:t>ikkita</a:t>
            </a:r>
            <a:r>
              <a:rPr lang="en-GB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50000"/>
                  </a:schemeClr>
                </a:solidFill>
              </a:rPr>
              <a:t>bir</a:t>
            </a:r>
            <a:r>
              <a:rPr lang="en-GB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50000"/>
                  </a:schemeClr>
                </a:solidFill>
              </a:rPr>
              <a:t>xil</a:t>
            </a:r>
            <a:r>
              <a:rPr lang="en-GB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50000"/>
                  </a:schemeClr>
                </a:solidFill>
              </a:rPr>
              <a:t>undosh</a:t>
            </a:r>
            <a:r>
              <a:rPr lang="en-GB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50000"/>
                  </a:schemeClr>
                </a:solidFill>
              </a:rPr>
              <a:t>yonma</a:t>
            </a:r>
            <a:r>
              <a:rPr lang="en-GB" sz="3600" b="1" dirty="0">
                <a:solidFill>
                  <a:schemeClr val="tx2">
                    <a:lumMod val="50000"/>
                  </a:schemeClr>
                </a:solidFill>
              </a:rPr>
              <a:t>-yon </a:t>
            </a:r>
            <a:r>
              <a:rPr lang="en-GB" sz="3600" b="1" dirty="0" err="1">
                <a:solidFill>
                  <a:schemeClr val="tx2">
                    <a:lumMod val="50000"/>
                  </a:schemeClr>
                </a:solidFill>
              </a:rPr>
              <a:t>kelishi</a:t>
            </a:r>
            <a:r>
              <a:rPr lang="en-GB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50000"/>
                  </a:schemeClr>
                </a:solidFill>
              </a:rPr>
              <a:t>mumkin</a:t>
            </a:r>
            <a:r>
              <a:rPr lang="en-GB" sz="3600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GB" sz="3600" b="1" dirty="0" err="1">
                <a:solidFill>
                  <a:schemeClr val="tx2">
                    <a:lumMod val="50000"/>
                  </a:schemeClr>
                </a:solidFill>
              </a:rPr>
              <a:t>Bular</a:t>
            </a:r>
            <a:r>
              <a:rPr lang="en-GB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qo‘sh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undoshli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50000"/>
                  </a:schemeClr>
                </a:solidFill>
              </a:rPr>
              <a:t>so‘zlardir</a:t>
            </a:r>
            <a:r>
              <a:rPr lang="en-GB" sz="36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en-GB" sz="3600" b="1" dirty="0">
                <a:solidFill>
                  <a:schemeClr val="tx2">
                    <a:lumMod val="50000"/>
                  </a:schemeClr>
                </a:solidFill>
              </a:rPr>
              <a:t>        </a:t>
            </a:r>
            <a:r>
              <a:rPr lang="en-GB" sz="3600" b="1" dirty="0" err="1">
                <a:solidFill>
                  <a:srgbClr val="C00000"/>
                </a:solidFill>
              </a:rPr>
              <a:t>Masalan</a:t>
            </a:r>
            <a:r>
              <a:rPr lang="en-GB" sz="3600" b="1" dirty="0">
                <a:solidFill>
                  <a:srgbClr val="C00000"/>
                </a:solidFill>
              </a:rPr>
              <a:t>:  </a:t>
            </a:r>
            <a:r>
              <a:rPr lang="en-GB" sz="3600" b="1" dirty="0" err="1">
                <a:solidFill>
                  <a:schemeClr val="tx2">
                    <a:lumMod val="50000"/>
                  </a:schemeClr>
                </a:solidFill>
              </a:rPr>
              <a:t>ikki</a:t>
            </a:r>
            <a:r>
              <a:rPr lang="en-GB" sz="36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GB" sz="3600" b="1" dirty="0" err="1">
                <a:solidFill>
                  <a:schemeClr val="tx2">
                    <a:lumMod val="50000"/>
                  </a:schemeClr>
                </a:solidFill>
              </a:rPr>
              <a:t>amma</a:t>
            </a:r>
            <a:r>
              <a:rPr lang="en-GB" sz="3600" b="1" dirty="0">
                <a:solidFill>
                  <a:schemeClr val="tx2">
                    <a:lumMod val="50000"/>
                  </a:schemeClr>
                </a:solidFill>
              </a:rPr>
              <a:t>,       </a:t>
            </a:r>
            <a:r>
              <a:rPr lang="en-GB" sz="3600" b="1" dirty="0" err="1">
                <a:solidFill>
                  <a:schemeClr val="tx2">
                    <a:lumMod val="50000"/>
                  </a:schemeClr>
                </a:solidFill>
              </a:rPr>
              <a:t>gramm</a:t>
            </a:r>
            <a:r>
              <a:rPr lang="en-GB" sz="36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GB" sz="3600" b="1" dirty="0" err="1">
                <a:solidFill>
                  <a:schemeClr val="tx2">
                    <a:lumMod val="50000"/>
                  </a:schemeClr>
                </a:solidFill>
              </a:rPr>
              <a:t>barakalla</a:t>
            </a:r>
            <a:r>
              <a:rPr lang="en-GB" sz="36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B9D2E2-3365-4A4E-A165-3837F9C47C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88" y="1943564"/>
            <a:ext cx="3164546" cy="34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6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5674" y="387868"/>
            <a:ext cx="11480651" cy="6082264"/>
          </a:xfrm>
          <a:prstGeom prst="roundRect">
            <a:avLst/>
          </a:prstGeom>
          <a:ln>
            <a:solidFill>
              <a:srgbClr val="0000CC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A82EFEB1-0A35-6A4E-9260-29C287B43720}"/>
              </a:ext>
            </a:extLst>
          </p:cNvPr>
          <p:cNvSpPr/>
          <p:nvPr/>
        </p:nvSpPr>
        <p:spPr>
          <a:xfrm>
            <a:off x="3106777" y="680492"/>
            <a:ext cx="7510691" cy="1414704"/>
          </a:xfrm>
          <a:prstGeom prst="roundRect">
            <a:avLst/>
          </a:prstGeom>
          <a:ln w="76200">
            <a:solidFill>
              <a:srgbClr val="0070C0"/>
            </a:solidFill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tx2">
                    <a:lumMod val="50000"/>
                  </a:schemeClr>
                </a:solidFill>
              </a:rPr>
              <a:t>O‘qigan</a:t>
            </a:r>
            <a:r>
              <a:rPr lang="en-GB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50000"/>
                  </a:schemeClr>
                </a:solidFill>
              </a:rPr>
              <a:t>matningizda</a:t>
            </a:r>
            <a:r>
              <a:rPr lang="en-GB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50000"/>
                  </a:schemeClr>
                </a:solidFill>
              </a:rPr>
              <a:t>qo‘sh</a:t>
            </a:r>
            <a:r>
              <a:rPr lang="en-GB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50000"/>
                  </a:schemeClr>
                </a:solidFill>
              </a:rPr>
              <a:t>undoshli</a:t>
            </a:r>
            <a:r>
              <a:rPr lang="en-GB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50000"/>
                  </a:schemeClr>
                </a:solidFill>
              </a:rPr>
              <a:t>so‘zlardan</a:t>
            </a:r>
            <a:r>
              <a:rPr lang="en-GB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50000"/>
                  </a:schemeClr>
                </a:solidFill>
              </a:rPr>
              <a:t>qaysilarini</a:t>
            </a:r>
            <a:r>
              <a:rPr lang="en-GB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tx2">
                    <a:lumMod val="50000"/>
                  </a:schemeClr>
                </a:solidFill>
              </a:rPr>
              <a:t>uchratdingiz</a:t>
            </a:r>
            <a:r>
              <a:rPr lang="en-GB" sz="3600" b="1" dirty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982E659-8165-A44F-8B29-4F6D32823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765699" y="1644980"/>
            <a:ext cx="1892369" cy="1998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8F3E1E0C-C7E4-7C43-9E8B-AAC6CEA3B728}"/>
              </a:ext>
            </a:extLst>
          </p:cNvPr>
          <p:cNvSpPr/>
          <p:nvPr/>
        </p:nvSpPr>
        <p:spPr>
          <a:xfrm>
            <a:off x="5261316" y="2443033"/>
            <a:ext cx="2616592" cy="848808"/>
          </a:xfrm>
          <a:prstGeom prst="ellipse">
            <a:avLst/>
          </a:prstGeom>
          <a:solidFill>
            <a:srgbClr val="D0A4B3"/>
          </a:solidFill>
          <a:ln w="57150">
            <a:solidFill>
              <a:srgbClr val="0070C0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002060"/>
                </a:solidFill>
              </a:rPr>
              <a:t>millarim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36554B2E-7533-9747-86B9-A713E7249430}"/>
              </a:ext>
            </a:extLst>
          </p:cNvPr>
          <p:cNvSpPr/>
          <p:nvPr/>
        </p:nvSpPr>
        <p:spPr>
          <a:xfrm>
            <a:off x="2375094" y="3411358"/>
            <a:ext cx="2616592" cy="848808"/>
          </a:xfrm>
          <a:prstGeom prst="ellipse">
            <a:avLst/>
          </a:prstGeom>
          <a:solidFill>
            <a:srgbClr val="D0A4B3"/>
          </a:solidFill>
          <a:ln w="57150">
            <a:solidFill>
              <a:srgbClr val="0070C0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002060"/>
                </a:solidFill>
              </a:rPr>
              <a:t>Xuddi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3C49896-AA4E-0344-9334-97EC3B6055F7}"/>
              </a:ext>
            </a:extLst>
          </p:cNvPr>
          <p:cNvSpPr/>
          <p:nvPr/>
        </p:nvSpPr>
        <p:spPr>
          <a:xfrm>
            <a:off x="4961205" y="4984595"/>
            <a:ext cx="2776026" cy="848808"/>
          </a:xfrm>
          <a:prstGeom prst="ellipse">
            <a:avLst/>
          </a:prstGeom>
          <a:solidFill>
            <a:srgbClr val="D0A4B3"/>
          </a:solidFill>
          <a:ln w="57150">
            <a:solidFill>
              <a:srgbClr val="0070C0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002060"/>
                </a:solidFill>
              </a:rPr>
              <a:t>chiqillashi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A659AB28-11F1-3343-8397-B7B771DEDE88}"/>
              </a:ext>
            </a:extLst>
          </p:cNvPr>
          <p:cNvSpPr/>
          <p:nvPr/>
        </p:nvSpPr>
        <p:spPr>
          <a:xfrm>
            <a:off x="7498808" y="3772430"/>
            <a:ext cx="2876117" cy="848808"/>
          </a:xfrm>
          <a:prstGeom prst="ellipse">
            <a:avLst/>
          </a:prstGeom>
          <a:solidFill>
            <a:srgbClr val="D0A4B3"/>
          </a:solidFill>
          <a:ln w="57150">
            <a:solidFill>
              <a:srgbClr val="0070C0"/>
            </a:solidFill>
            <a:prstDash val="dash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002060"/>
                </a:solidFill>
              </a:rPr>
              <a:t>chopqillab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8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5557</TotalTime>
  <Words>267</Words>
  <Application>Microsoft Macintosh PowerPoint</Application>
  <PresentationFormat>Широкоэкранный</PresentationFormat>
  <Paragraphs>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6</cp:revision>
  <dcterms:created xsi:type="dcterms:W3CDTF">2021-11-23T20:22:13Z</dcterms:created>
  <dcterms:modified xsi:type="dcterms:W3CDTF">2021-11-30T10:45:16Z</dcterms:modified>
</cp:coreProperties>
</file>