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51" r:id="rId3"/>
    <p:sldId id="552" r:id="rId4"/>
    <p:sldId id="557" r:id="rId5"/>
    <p:sldId id="556" r:id="rId6"/>
    <p:sldId id="555" r:id="rId7"/>
    <p:sldId id="564" r:id="rId8"/>
    <p:sldId id="554" r:id="rId9"/>
    <p:sldId id="563" r:id="rId10"/>
    <p:sldId id="569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71"/>
    <p:restoredTop sz="94770"/>
  </p:normalViewPr>
  <p:slideViewPr>
    <p:cSldViewPr snapToGrid="0" snapToObjects="1">
      <p:cViewPr varScale="1">
        <p:scale>
          <a:sx n="91" d="100"/>
          <a:sy n="91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11-20T12:12:10.972" idx="1">
    <p:pos x="5564" y="1857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9D023-85BD-5E4A-8479-EB68C4879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D69857-2376-684E-90CC-DB69EEA33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E4365-C5E8-A949-9860-E1B4B74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BB6502-D588-FF47-A27D-3981DE705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4F4DC4-ED54-1347-BD2D-F97D2B8F4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189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969EB-FE17-B94E-9C37-1D223FC8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CD1275-CCBE-B449-9145-AB755E8234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460D47-03B3-AC4B-85E6-036183AE6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E28F3-3FF6-5E46-8F43-7B85B1D97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DA2223-DB68-F740-8343-A12E025E2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19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BE96F9F-E6BE-2E4D-98B0-8F409A0CCD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8E6792-C885-F044-8CA2-E2C8B61B2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A5DC11-073E-BE47-A777-8B3441A4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5EBD56-A36E-2244-AC71-90F10A7C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E6D97C-174E-524F-B323-0EE50488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96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267C0-6351-C74E-BBA5-7BF5656C5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7FC76B-5F45-1143-8449-25DD5B499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26D5BE-24FF-FA47-AA94-E5D8B9046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529A63-6E04-2442-93F3-EE2AAEF99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02C5F5-5252-ED4E-878E-0F71A18E1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0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07A14-6394-6649-8888-44CB1AB51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C65B0A-FC70-CC47-B8C4-718E533E4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0B08FC-8F80-6A4B-8C7F-FAC460C2A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2E3F57-A5B6-BF4F-839C-84158C4D9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7DEA4E-792E-B444-9D21-E47912E9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101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2BB23-7E8E-3845-8A91-BAB4BF901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955C8C-2094-E942-B365-A06CB7E06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83EFBE-2652-804E-839F-2AF1D0478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D11F32-9685-3E4C-838F-C95F979E1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664D40-E3F4-154E-B94D-1D31AC897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05A48D-8D23-9445-9A5F-996718196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46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D8C61C-F243-B842-8FE8-37A051C94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99E02F-C30B-A749-BC79-0CC022B21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9011C8-3DAD-2347-A694-B6DB3CBC64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F2E0CD-4A0E-1449-B39F-84D7DB0A09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170B50-F916-F64C-B691-56FE10587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75B64E8-B14B-2F41-A50F-6519342C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F538CF-4FA1-B947-85CC-4C182EAD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01C1A34-526A-2248-A7C3-38AD97585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17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DF7AF-5DE2-8C47-A869-C88E37D9B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2E2B631-5F3A-B74A-8840-CF0A0335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F5031E-575E-8149-BC43-109DBC86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3917BA-0437-FB48-BEE3-8E4F2BF55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38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C89058-984E-0545-9018-360428D3F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27DAB1-51A4-1B42-9E07-12A173AC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1A9137-39E5-D648-A9D9-EE1D889ED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82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3D968-000A-8D4B-93C7-7A3F061EA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7427E1-826E-1E42-BC72-99488A493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6B75B9-F600-4049-9496-A76BF0968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43529B-93F6-884C-BBD8-D31F571E2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986775-E4F5-4546-9224-B0D1854C7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2EF37D-3C4D-7C4D-9E4D-D641CCAE2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00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7F260-672E-9C48-AA98-B135634DA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14FD318-A19D-6043-9F94-B376FC0A6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334624-9B98-4640-92FE-924B6B078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ACE4D6-C687-A84F-A164-D402C70C1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BF0A7B-2738-F144-BB9F-8FF949F8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91CEBD-F11A-9649-A164-C0F5D5ACB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49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FFCE20-184B-714D-AB64-DDD86824F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7660B3-8255-E24E-BF72-4DB04D7E1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E8CE2F-8542-4B4F-80DE-22A243A50B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8B0A-EC1A-EA46-A2CE-0FD2D20FDD27}" type="datetimeFigureOut">
              <a:rPr lang="ru-RU" smtClean="0"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A9D096-730E-C347-811D-3F3F4E942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209DF-694F-6F40-A932-46AB7C5D1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E4BC5-0093-844F-AB47-1FE82F122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842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4.gif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7908" y="356030"/>
            <a:ext cx="11676184" cy="63008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2DB2E586-4062-DE4C-B3A9-9F172D95429F}"/>
              </a:ext>
            </a:extLst>
          </p:cNvPr>
          <p:cNvSpPr/>
          <p:nvPr/>
        </p:nvSpPr>
        <p:spPr>
          <a:xfrm>
            <a:off x="592870" y="2477569"/>
            <a:ext cx="3728512" cy="711051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ahyon-ahyonda</a:t>
            </a:r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–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62674CE7-BD63-F749-99EB-3A5BB9746700}"/>
              </a:ext>
            </a:extLst>
          </p:cNvPr>
          <p:cNvSpPr/>
          <p:nvPr/>
        </p:nvSpPr>
        <p:spPr>
          <a:xfrm>
            <a:off x="716622" y="1503447"/>
            <a:ext cx="3154600" cy="724881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donishmand</a:t>
            </a:r>
            <a:r>
              <a:rPr lang="en-GB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– </a:t>
            </a:r>
            <a:r>
              <a:rPr lang="en-GB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E3A9F26-84B7-FE4D-9366-7FBD9E2F2327}"/>
              </a:ext>
            </a:extLst>
          </p:cNvPr>
          <p:cNvSpPr/>
          <p:nvPr/>
        </p:nvSpPr>
        <p:spPr>
          <a:xfrm>
            <a:off x="470485" y="4393303"/>
            <a:ext cx="3825488" cy="708074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sen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bo‘lib</a:t>
            </a:r>
            <a:r>
              <a:rPr lang="en-GB" sz="3600" b="1" dirty="0">
                <a:solidFill>
                  <a:srgbClr val="7030A0"/>
                </a:solidFill>
              </a:rPr>
              <a:t> – 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D8DC3054-6BBF-5E47-85C7-D24714F3E625}"/>
              </a:ext>
            </a:extLst>
          </p:cNvPr>
          <p:cNvSpPr/>
          <p:nvPr/>
        </p:nvSpPr>
        <p:spPr>
          <a:xfrm>
            <a:off x="836975" y="5385999"/>
            <a:ext cx="4402996" cy="757565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millarim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pichirlab</a:t>
            </a:r>
            <a:r>
              <a:rPr lang="en-GB" sz="3600" b="1" dirty="0">
                <a:solidFill>
                  <a:srgbClr val="7030A0"/>
                </a:solidFill>
              </a:rPr>
              <a:t> –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6F62EF5A-1E43-614A-954D-1AF0B5DB503D}"/>
              </a:ext>
            </a:extLst>
          </p:cNvPr>
          <p:cNvSpPr/>
          <p:nvPr/>
        </p:nvSpPr>
        <p:spPr>
          <a:xfrm>
            <a:off x="366821" y="3504924"/>
            <a:ext cx="4522931" cy="708074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 bong </a:t>
            </a:r>
            <a:r>
              <a:rPr lang="en-GB" sz="3600" b="1" dirty="0" err="1">
                <a:solidFill>
                  <a:srgbClr val="7030A0"/>
                </a:solidFill>
              </a:rPr>
              <a:t>urib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qo‘yardi</a:t>
            </a:r>
            <a:r>
              <a:rPr lang="en-GB" sz="3600" b="1" dirty="0">
                <a:solidFill>
                  <a:srgbClr val="7030A0"/>
                </a:solidFill>
              </a:rPr>
              <a:t> –   </a:t>
            </a:r>
            <a:endParaRPr lang="ru-RU" sz="36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: скругленные углы 7">
            <a:extLst>
              <a:ext uri="{FF2B5EF4-FFF2-40B4-BE49-F238E27FC236}">
                <a16:creationId xmlns:a16="http://schemas.microsoft.com/office/drawing/2014/main" id="{E4ED8535-802E-1747-A773-110028C6E96C}"/>
              </a:ext>
            </a:extLst>
          </p:cNvPr>
          <p:cNvSpPr/>
          <p:nvPr/>
        </p:nvSpPr>
        <p:spPr>
          <a:xfrm>
            <a:off x="4541630" y="4473735"/>
            <a:ext cx="7345569" cy="6512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sen bilan gaplashib, sen bilan ovora bo</a:t>
            </a:r>
            <a:r>
              <a:rPr lang="en-US" sz="3200" b="1" dirty="0" err="1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ʼ</a:t>
            </a: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lib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: скругленные углы 11">
            <a:extLst>
              <a:ext uri="{FF2B5EF4-FFF2-40B4-BE49-F238E27FC236}">
                <a16:creationId xmlns:a16="http://schemas.microsoft.com/office/drawing/2014/main" id="{F9CF4B00-D217-DA4D-885C-46B04AD8CE5B}"/>
              </a:ext>
            </a:extLst>
          </p:cNvPr>
          <p:cNvSpPr/>
          <p:nvPr/>
        </p:nvSpPr>
        <p:spPr>
          <a:xfrm>
            <a:off x="5025343" y="3385350"/>
            <a:ext cx="6684385" cy="9639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soat aniq vaqtni bildirib, tovush chiqardi 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: скругленные углы 13">
            <a:extLst>
              <a:ext uri="{FF2B5EF4-FFF2-40B4-BE49-F238E27FC236}">
                <a16:creationId xmlns:a16="http://schemas.microsoft.com/office/drawing/2014/main" id="{359C41A6-8DE1-F64B-ABA6-A3F85CAF5750}"/>
              </a:ext>
            </a:extLst>
          </p:cNvPr>
          <p:cNvSpPr/>
          <p:nvPr/>
        </p:nvSpPr>
        <p:spPr>
          <a:xfrm>
            <a:off x="4632727" y="2477772"/>
            <a:ext cx="5068080" cy="63352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baʼzan, kamdan-kam vaqtda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: скругленные углы 21">
            <a:extLst>
              <a:ext uri="{FF2B5EF4-FFF2-40B4-BE49-F238E27FC236}">
                <a16:creationId xmlns:a16="http://schemas.microsoft.com/office/drawing/2014/main" id="{CFEA43EB-C3D8-8848-AF63-85B1A900BE38}"/>
              </a:ext>
            </a:extLst>
          </p:cNvPr>
          <p:cNvSpPr/>
          <p:nvPr/>
        </p:nvSpPr>
        <p:spPr>
          <a:xfrm>
            <a:off x="5428258" y="5374602"/>
            <a:ext cx="5886130" cy="95164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uz-Latn-UZ" sz="32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oat millaring chiq-chiq etgan tovush chiqarishi 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: скругленные углы 7">
            <a:extLst>
              <a:ext uri="{FF2B5EF4-FFF2-40B4-BE49-F238E27FC236}">
                <a16:creationId xmlns:a16="http://schemas.microsoft.com/office/drawing/2014/main" id="{1F5B5F4D-054E-C249-828F-EA8E2E878050}"/>
              </a:ext>
            </a:extLst>
          </p:cNvPr>
          <p:cNvSpPr/>
          <p:nvPr/>
        </p:nvSpPr>
        <p:spPr>
          <a:xfrm>
            <a:off x="4046916" y="1494283"/>
            <a:ext cx="4522932" cy="6512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703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Olim, bilimli, dono odam</a:t>
            </a:r>
            <a:endParaRPr lang="ru-RU" sz="3200" b="1" dirty="0">
              <a:solidFill>
                <a:srgbClr val="7030A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с двумя скругленными противолежащими углами 30">
            <a:extLst>
              <a:ext uri="{FF2B5EF4-FFF2-40B4-BE49-F238E27FC236}">
                <a16:creationId xmlns:a16="http://schemas.microsoft.com/office/drawing/2014/main" id="{3F550681-9D2D-1949-81F8-9C4789B025FE}"/>
              </a:ext>
            </a:extLst>
          </p:cNvPr>
          <p:cNvSpPr/>
          <p:nvPr/>
        </p:nvSpPr>
        <p:spPr>
          <a:xfrm>
            <a:off x="2660104" y="380122"/>
            <a:ext cx="6472053" cy="87017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Lug‘at</a:t>
            </a:r>
            <a:r>
              <a:rPr lang="en-GB" sz="4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50000"/>
                  </a:schemeClr>
                </a:solidFill>
              </a:rPr>
              <a:t>ishi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09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234264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3116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42676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DDD9D536-5416-BF49-90DD-935917552AEA}"/>
              </a:ext>
            </a:extLst>
          </p:cNvPr>
          <p:cNvSpPr/>
          <p:nvPr/>
        </p:nvSpPr>
        <p:spPr>
          <a:xfrm>
            <a:off x="3028012" y="196868"/>
            <a:ext cx="6032506" cy="1355400"/>
          </a:xfrm>
          <a:prstGeom prst="roundRect">
            <a:avLst>
              <a:gd name="adj" fmla="val 50000"/>
            </a:avLst>
          </a:prstGeom>
          <a:solidFill>
            <a:srgbClr val="99FF99"/>
          </a:solidFill>
          <a:ln w="571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Donishmand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soat</a:t>
            </a:r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GB" sz="4400" b="1" dirty="0">
                <a:solidFill>
                  <a:srgbClr val="7030A0"/>
                </a:solidFill>
                <a:cs typeface="Times New Roman" panose="02020603050405020304" pitchFamily="18" charset="0"/>
              </a:rPr>
              <a:t> 2-qism</a:t>
            </a:r>
            <a:endParaRPr lang="ru-RU" sz="48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18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F786B88C-A71E-C142-BAA2-1B9383BA7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4086136" y="1899714"/>
            <a:ext cx="4220497" cy="434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C221C0DA-BCFD-EC43-AC01-A98A0DF92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972" y="415588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7E2F8A9-16A0-7A40-BDD0-B860F98BEA4B}"/>
              </a:ext>
            </a:extLst>
          </p:cNvPr>
          <p:cNvSpPr/>
          <p:nvPr/>
        </p:nvSpPr>
        <p:spPr>
          <a:xfrm>
            <a:off x="9560522" y="539189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126-dars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A9317DAA-4A6B-114C-BC60-7DA40E224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24071" y="2442783"/>
            <a:ext cx="2108414" cy="403560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09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D69F0-E314-BE46-8377-EA44D0766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75" y="290935"/>
            <a:ext cx="11480650" cy="197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C8EB6A-E461-CC41-BCFD-CEE593359045}"/>
              </a:ext>
            </a:extLst>
          </p:cNvPr>
          <p:cNvSpPr txBox="1"/>
          <p:nvPr/>
        </p:nvSpPr>
        <p:spPr>
          <a:xfrm>
            <a:off x="660400" y="1968499"/>
            <a:ext cx="1057909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   </a:t>
            </a:r>
            <a:r>
              <a:rPr lang="en-GB" sz="4000" b="1" dirty="0" err="1">
                <a:solidFill>
                  <a:srgbClr val="002060"/>
                </a:solidFill>
              </a:rPr>
              <a:t>Qiz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shoshganicha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narsalarini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yig‘ishtira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boshlabdi</a:t>
            </a:r>
            <a:r>
              <a:rPr lang="en-GB" sz="4000" b="1" dirty="0">
                <a:solidFill>
                  <a:srgbClr val="002060"/>
                </a:solidFill>
              </a:rPr>
              <a:t>. </a:t>
            </a:r>
            <a:r>
              <a:rPr lang="en-GB" sz="4000" b="1" dirty="0" err="1">
                <a:solidFill>
                  <a:srgbClr val="002060"/>
                </a:solidFill>
              </a:rPr>
              <a:t>Soat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esa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nasihat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qilishda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davom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etarmish</a:t>
            </a:r>
            <a:r>
              <a:rPr lang="en-GB" sz="4000" b="1" dirty="0">
                <a:solidFill>
                  <a:srgbClr val="002060"/>
                </a:solidFill>
              </a:rPr>
              <a:t>: </a:t>
            </a:r>
          </a:p>
          <a:p>
            <a:r>
              <a:rPr lang="en-GB" sz="4000" b="1" dirty="0">
                <a:solidFill>
                  <a:srgbClr val="002060"/>
                </a:solidFill>
              </a:rPr>
              <a:t>– </a:t>
            </a:r>
            <a:r>
              <a:rPr lang="en-GB" sz="4000" b="1" dirty="0" err="1">
                <a:solidFill>
                  <a:srgbClr val="002060"/>
                </a:solidFill>
              </a:rPr>
              <a:t>O‘zing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bilan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birorta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qiziq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kitob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ol</a:t>
            </a:r>
            <a:r>
              <a:rPr lang="en-GB" sz="4000" b="1" dirty="0">
                <a:solidFill>
                  <a:srgbClr val="002060"/>
                </a:solidFill>
              </a:rPr>
              <a:t>. </a:t>
            </a:r>
            <a:r>
              <a:rPr lang="en-GB" sz="4000" b="1" dirty="0" err="1">
                <a:solidFill>
                  <a:srgbClr val="002060"/>
                </a:solidFill>
              </a:rPr>
              <a:t>Bekatda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avtobus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kutib</a:t>
            </a:r>
            <a:r>
              <a:rPr lang="en-GB" sz="4000" b="1" dirty="0">
                <a:solidFill>
                  <a:srgbClr val="002060"/>
                </a:solidFill>
              </a:rPr>
              <a:t>, </a:t>
            </a:r>
            <a:r>
              <a:rPr lang="en-GB" sz="4000" b="1" dirty="0" err="1">
                <a:solidFill>
                  <a:srgbClr val="002060"/>
                </a:solidFill>
              </a:rPr>
              <a:t>bekor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o‘tirganingda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o‘qiysan</a:t>
            </a:r>
            <a:r>
              <a:rPr lang="en-GB" sz="4000" b="1" dirty="0">
                <a:solidFill>
                  <a:srgbClr val="002060"/>
                </a:solidFill>
              </a:rPr>
              <a:t>. </a:t>
            </a:r>
            <a:r>
              <a:rPr lang="en-GB" sz="4000" b="1" dirty="0" err="1">
                <a:solidFill>
                  <a:srgbClr val="002060"/>
                </a:solidFill>
              </a:rPr>
              <a:t>O‘qish</a:t>
            </a:r>
            <a:r>
              <a:rPr lang="en-GB" sz="4000" b="1" dirty="0">
                <a:solidFill>
                  <a:srgbClr val="002060"/>
                </a:solidFill>
              </a:rPr>
              <a:t> – </a:t>
            </a:r>
            <a:r>
              <a:rPr lang="en-GB" sz="4000" b="1" dirty="0" err="1">
                <a:solidFill>
                  <a:srgbClr val="002060"/>
                </a:solidFill>
              </a:rPr>
              <a:t>eng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foydali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mashg‘ulot</a:t>
            </a:r>
            <a:r>
              <a:rPr lang="en-GB" sz="4000" b="1" dirty="0">
                <a:solidFill>
                  <a:srgbClr val="002060"/>
                </a:solidFill>
              </a:rPr>
              <a:t>! </a:t>
            </a:r>
          </a:p>
          <a:p>
            <a:r>
              <a:rPr lang="en-GB" sz="4000" b="1" dirty="0">
                <a:solidFill>
                  <a:srgbClr val="002060"/>
                </a:solidFill>
              </a:rPr>
              <a:t>– </a:t>
            </a:r>
            <a:r>
              <a:rPr lang="en-GB" sz="4000" b="1" dirty="0" err="1">
                <a:solidFill>
                  <a:srgbClr val="002060"/>
                </a:solidFill>
              </a:rPr>
              <a:t>Soatvoy</a:t>
            </a:r>
            <a:r>
              <a:rPr lang="en-GB" sz="4000" b="1" dirty="0">
                <a:solidFill>
                  <a:srgbClr val="002060"/>
                </a:solidFill>
              </a:rPr>
              <a:t>, </a:t>
            </a:r>
            <a:r>
              <a:rPr lang="en-GB" sz="4000" b="1" dirty="0" err="1">
                <a:solidFill>
                  <a:srgbClr val="002060"/>
                </a:solidFill>
              </a:rPr>
              <a:t>shuncha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narsani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qayerdan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dirty="0" err="1">
                <a:solidFill>
                  <a:srgbClr val="002060"/>
                </a:solidFill>
              </a:rPr>
              <a:t>bilasan</a:t>
            </a:r>
            <a:r>
              <a:rPr lang="en-GB" sz="4000" b="1" dirty="0">
                <a:solidFill>
                  <a:srgbClr val="002060"/>
                </a:solidFill>
              </a:rPr>
              <a:t>?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6692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87868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84E7B1-2E7E-2443-9792-779526F86EDF}"/>
              </a:ext>
            </a:extLst>
          </p:cNvPr>
          <p:cNvSpPr txBox="1"/>
          <p:nvPr/>
        </p:nvSpPr>
        <p:spPr>
          <a:xfrm>
            <a:off x="825500" y="779827"/>
            <a:ext cx="7010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– Men </a:t>
            </a:r>
            <a:r>
              <a:rPr lang="en-GB" sz="3600" b="1" dirty="0" err="1">
                <a:solidFill>
                  <a:srgbClr val="002060"/>
                </a:solidFill>
              </a:rPr>
              <a:t>juda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eski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soatman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Qiladigan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ishim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odamlarga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vaqtni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ko‘rsatish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Millarim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pichirlab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umr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oqar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daryodek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tez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o‘tib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ketishini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eslatib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turadi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Uzoq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vaqtdan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buyon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odamlarni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kuzataman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ru-RU" sz="3600" b="1" dirty="0">
                <a:solidFill>
                  <a:srgbClr val="002060"/>
                </a:solidFill>
              </a:rPr>
              <a:t>К</a:t>
            </a:r>
            <a:r>
              <a:rPr lang="en-GB" sz="3600" b="1" dirty="0" err="1">
                <a:solidFill>
                  <a:srgbClr val="002060"/>
                </a:solidFill>
              </a:rPr>
              <a:t>imdir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vaqtni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qadrlaydi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kimdir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esa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yo‘q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Vaqtini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qadrlab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foydali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ish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</a:p>
          <a:p>
            <a:r>
              <a:rPr lang="en-GB" sz="3600" b="1" dirty="0" err="1">
                <a:solidFill>
                  <a:srgbClr val="002060"/>
                </a:solidFill>
              </a:rPr>
              <a:t>qilgan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kishilar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ko‘p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yaxshiliklarga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ulgurganlarini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ko‘rdim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11" name="Picture 2" descr="Allen Designs - Sweet Nesting Clock | Artsy Abode">
            <a:extLst>
              <a:ext uri="{FF2B5EF4-FFF2-40B4-BE49-F238E27FC236}">
                <a16:creationId xmlns:a16="http://schemas.microsoft.com/office/drawing/2014/main" id="{C6A68C85-C1CD-794F-A6E1-BA262B554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014" y="1462778"/>
            <a:ext cx="4034853" cy="398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35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42676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C321C5-2D4C-2C40-AEAE-5F18FB215BD3}"/>
              </a:ext>
            </a:extLst>
          </p:cNvPr>
          <p:cNvSpPr txBox="1"/>
          <p:nvPr/>
        </p:nvSpPr>
        <p:spPr>
          <a:xfrm>
            <a:off x="800100" y="472657"/>
            <a:ext cx="78709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002060"/>
                </a:solidFill>
              </a:rPr>
              <a:t>Umrini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keraksiz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o‘yin-kulgiga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sarflaganlar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afsus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qolganini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ko‘rdim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Biroq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hamma</a:t>
            </a:r>
            <a:r>
              <a:rPr lang="en-GB" sz="3600" b="1" dirty="0">
                <a:solidFill>
                  <a:srgbClr val="002060"/>
                </a:solidFill>
              </a:rPr>
              <a:t> ham </a:t>
            </a:r>
            <a:r>
              <a:rPr lang="en-GB" sz="3600" b="1" dirty="0" err="1">
                <a:solidFill>
                  <a:srgbClr val="002060"/>
                </a:solidFill>
              </a:rPr>
              <a:t>buni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vaqtida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tushunib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yetmaydi</a:t>
            </a:r>
            <a:r>
              <a:rPr lang="en-GB" sz="3600" b="1" dirty="0">
                <a:solidFill>
                  <a:srgbClr val="002060"/>
                </a:solidFill>
              </a:rPr>
              <a:t>. Sen ham </a:t>
            </a:r>
            <a:r>
              <a:rPr lang="en-GB" sz="3600" b="1" dirty="0" err="1">
                <a:solidFill>
                  <a:srgbClr val="002060"/>
                </a:solidFill>
              </a:rPr>
              <a:t>shundaylardan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bo‘lib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qolma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deyman</a:t>
            </a:r>
            <a:r>
              <a:rPr lang="en-GB" sz="3600" b="1" dirty="0">
                <a:solidFill>
                  <a:srgbClr val="002060"/>
                </a:solidFill>
              </a:rPr>
              <a:t>-da. </a:t>
            </a:r>
          </a:p>
          <a:p>
            <a:r>
              <a:rPr lang="en-GB" sz="3600" b="1" dirty="0" err="1">
                <a:solidFill>
                  <a:srgbClr val="002060"/>
                </a:solidFill>
              </a:rPr>
              <a:t>Ular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qani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endi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vaqt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orqaga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qaytsa-yu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xatolarimni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tuzatsam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deya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afsuslanib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qolaverishadi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  <a:p>
            <a:r>
              <a:rPr lang="en-GB" sz="3600" b="1" dirty="0" err="1">
                <a:solidFill>
                  <a:srgbClr val="002060"/>
                </a:solidFill>
              </a:rPr>
              <a:t>Qiz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donishmand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soatning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gaplarini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tinglab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o‘ylanib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qolibdi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11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E25906B8-80E8-F545-8026-B4AF879EE9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8011213" y="1009036"/>
            <a:ext cx="4220497" cy="434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42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25766" y="42676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B9D05F-6BBB-BC41-BFB9-1F3F046B4FFE}"/>
              </a:ext>
            </a:extLst>
          </p:cNvPr>
          <p:cNvSpPr txBox="1"/>
          <p:nvPr/>
        </p:nvSpPr>
        <p:spPr>
          <a:xfrm>
            <a:off x="596900" y="939800"/>
            <a:ext cx="7975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– </a:t>
            </a:r>
            <a:r>
              <a:rPr lang="en-GB" sz="3600" b="1" dirty="0" err="1">
                <a:solidFill>
                  <a:srgbClr val="002060"/>
                </a:solidFill>
              </a:rPr>
              <a:t>Haliyam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shu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yerdamisan</a:t>
            </a:r>
            <a:r>
              <a:rPr lang="en-GB" sz="3600" b="1" dirty="0">
                <a:solidFill>
                  <a:srgbClr val="002060"/>
                </a:solidFill>
              </a:rPr>
              <a:t>? – </a:t>
            </a:r>
            <a:r>
              <a:rPr lang="en-GB" sz="3600" b="1" dirty="0" err="1">
                <a:solidFill>
                  <a:srgbClr val="002060"/>
                </a:solidFill>
              </a:rPr>
              <a:t>yolg‘ondakam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achchiqlanibdi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soat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  <a:p>
            <a:r>
              <a:rPr lang="en-GB" sz="3600" b="1" dirty="0">
                <a:solidFill>
                  <a:srgbClr val="002060"/>
                </a:solidFill>
              </a:rPr>
              <a:t>– </a:t>
            </a:r>
            <a:r>
              <a:rPr lang="en-GB" sz="3600" b="1" dirty="0" err="1">
                <a:solidFill>
                  <a:srgbClr val="002060"/>
                </a:solidFill>
              </a:rPr>
              <a:t>Bunaqada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buvingning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oldiga</a:t>
            </a:r>
            <a:r>
              <a:rPr lang="en-GB" sz="3600" b="1" dirty="0">
                <a:solidFill>
                  <a:srgbClr val="002060"/>
                </a:solidFill>
              </a:rPr>
              <a:t> ham </a:t>
            </a:r>
            <a:r>
              <a:rPr lang="en-GB" sz="3600" b="1" dirty="0" err="1">
                <a:solidFill>
                  <a:srgbClr val="002060"/>
                </a:solidFill>
              </a:rPr>
              <a:t>kechikib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borasan-ku</a:t>
            </a:r>
            <a:r>
              <a:rPr lang="en-GB" sz="3600" b="1" dirty="0">
                <a:solidFill>
                  <a:srgbClr val="002060"/>
                </a:solidFill>
              </a:rPr>
              <a:t>! </a:t>
            </a:r>
          </a:p>
          <a:p>
            <a:r>
              <a:rPr lang="en-GB" sz="3600" b="1" dirty="0" err="1">
                <a:solidFill>
                  <a:srgbClr val="002060"/>
                </a:solidFill>
              </a:rPr>
              <a:t>Qizcha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jilmayib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qo‘yibdi-yu</a:t>
            </a:r>
            <a:r>
              <a:rPr lang="en-GB" sz="3600" b="1" dirty="0">
                <a:solidFill>
                  <a:srgbClr val="002060"/>
                </a:solidFill>
              </a:rPr>
              <a:t>, </a:t>
            </a:r>
            <a:r>
              <a:rPr lang="en-GB" sz="3600" b="1" dirty="0" err="1">
                <a:solidFill>
                  <a:srgbClr val="002060"/>
                </a:solidFill>
              </a:rPr>
              <a:t>chopqillab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uydan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chiqib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ketibdi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r>
              <a:rPr lang="en-GB" sz="3600" b="1" dirty="0" err="1">
                <a:solidFill>
                  <a:srgbClr val="002060"/>
                </a:solidFill>
              </a:rPr>
              <a:t>Xonada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yana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donishmand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soatning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maromda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chiqillashi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eshitila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boshlabdi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</a:p>
          <a:p>
            <a:r>
              <a:rPr lang="en-GB" sz="3600" dirty="0">
                <a:solidFill>
                  <a:srgbClr val="7030A0"/>
                </a:solidFill>
              </a:rPr>
              <a:t>“</a:t>
            </a:r>
            <a:r>
              <a:rPr lang="en-GB" sz="3600" dirty="0" err="1">
                <a:solidFill>
                  <a:srgbClr val="7030A0"/>
                </a:solidFill>
              </a:rPr>
              <a:t>Zamonaviy</a:t>
            </a:r>
            <a:r>
              <a:rPr lang="en-GB" sz="3600" dirty="0">
                <a:solidFill>
                  <a:srgbClr val="7030A0"/>
                </a:solidFill>
              </a:rPr>
              <a:t> </a:t>
            </a:r>
            <a:r>
              <a:rPr lang="en-GB" sz="3600" dirty="0" err="1">
                <a:solidFill>
                  <a:srgbClr val="7030A0"/>
                </a:solidFill>
              </a:rPr>
              <a:t>ertaklar</a:t>
            </a:r>
            <a:r>
              <a:rPr lang="en-GB" sz="3600" dirty="0">
                <a:solidFill>
                  <a:srgbClr val="7030A0"/>
                </a:solidFill>
              </a:rPr>
              <a:t>” </a:t>
            </a:r>
            <a:r>
              <a:rPr lang="en-GB" sz="3600" dirty="0" err="1">
                <a:solidFill>
                  <a:srgbClr val="7030A0"/>
                </a:solidFill>
              </a:rPr>
              <a:t>kitobidan</a:t>
            </a:r>
            <a:r>
              <a:rPr lang="en-GB" sz="3600" dirty="0">
                <a:solidFill>
                  <a:srgbClr val="7030A0"/>
                </a:solidFill>
              </a:rPr>
              <a:t>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AD17C86-B495-B148-A9AE-56ED2B838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294" l="10000" r="90000">
                        <a14:foregroundMark x1="32923" y1="91176" x2="41538" y2="95294"/>
                        <a14:foregroundMark x1="41538" y1="95294" x2="50000" y2="90000"/>
                        <a14:foregroundMark x1="50000" y1="90000" x2="50769" y2="88235"/>
                        <a14:foregroundMark x1="50769" y1="87941" x2="50769" y2="87941"/>
                        <a14:foregroundMark x1="58000" y1="79706" x2="59231" y2="87353"/>
                        <a14:foregroundMark x1="64462" y1="76765" x2="71231" y2="79412"/>
                        <a14:foregroundMark x1="71231" y1="78824" x2="71231" y2="78824"/>
                        <a14:foregroundMark x1="68923" y1="80588" x2="71385" y2="77941"/>
                        <a14:foregroundMark x1="58154" y1="79412" x2="58615" y2="85000"/>
                        <a14:foregroundMark x1="48462" y1="10588" x2="49692" y2="1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156" y="706552"/>
            <a:ext cx="5787883" cy="32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97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id="{5AC7857D-3D77-BE47-8449-8FFE837ED3E9}"/>
              </a:ext>
            </a:extLst>
          </p:cNvPr>
          <p:cNvSpPr/>
          <p:nvPr/>
        </p:nvSpPr>
        <p:spPr>
          <a:xfrm>
            <a:off x="2692400" y="684922"/>
            <a:ext cx="6896957" cy="87017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Soat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qizga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nimalarni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nasihat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qildi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Picture 4" descr="Les coucous de Geppetto dans Pinocchio chez Disney (vidéo) - Le blog de Domi">
            <a:extLst>
              <a:ext uri="{FF2B5EF4-FFF2-40B4-BE49-F238E27FC236}">
                <a16:creationId xmlns:a16="http://schemas.microsoft.com/office/drawing/2014/main" id="{073C4628-CD2A-514E-8935-7CF4240BB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/>
          <a:stretch/>
        </p:blipFill>
        <p:spPr bwMode="auto">
          <a:xfrm>
            <a:off x="2072368" y="2000723"/>
            <a:ext cx="3189095" cy="328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артинки школьников - Начальные классы">
            <a:extLst>
              <a:ext uri="{FF2B5EF4-FFF2-40B4-BE49-F238E27FC236}">
                <a16:creationId xmlns:a16="http://schemas.microsoft.com/office/drawing/2014/main" id="{42E111F6-7D72-364A-92AB-01D130059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  <a14:imgEffect>
                      <a14:brightnessContrast bright="11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7419" y="3526972"/>
            <a:ext cx="1593161" cy="304938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63F2A895-C34D-724E-B9D0-396CCEC9DF70}"/>
              </a:ext>
            </a:extLst>
          </p:cNvPr>
          <p:cNvSpPr/>
          <p:nvPr/>
        </p:nvSpPr>
        <p:spPr>
          <a:xfrm>
            <a:off x="5697103" y="2380270"/>
            <a:ext cx="4970897" cy="284053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002060"/>
                </a:solidFill>
              </a:rPr>
              <a:t>– </a:t>
            </a:r>
            <a:r>
              <a:rPr lang="en-GB" sz="3200" b="1" dirty="0" err="1">
                <a:solidFill>
                  <a:srgbClr val="002060"/>
                </a:solidFill>
              </a:rPr>
              <a:t>O‘zing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bilan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birorta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qiziq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kitob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ol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Bekatda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avtobus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kutib</a:t>
            </a:r>
            <a:r>
              <a:rPr lang="en-GB" sz="3200" b="1" dirty="0">
                <a:solidFill>
                  <a:srgbClr val="002060"/>
                </a:solidFill>
              </a:rPr>
              <a:t>, </a:t>
            </a:r>
            <a:r>
              <a:rPr lang="en-GB" sz="3200" b="1" dirty="0" err="1">
                <a:solidFill>
                  <a:srgbClr val="002060"/>
                </a:solidFill>
              </a:rPr>
              <a:t>bekor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o‘tirganingda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o‘qiysan</a:t>
            </a:r>
            <a:r>
              <a:rPr lang="en-GB" sz="3200" b="1" dirty="0">
                <a:solidFill>
                  <a:srgbClr val="002060"/>
                </a:solidFill>
              </a:rPr>
              <a:t>. </a:t>
            </a:r>
            <a:r>
              <a:rPr lang="en-GB" sz="3200" b="1" dirty="0" err="1">
                <a:solidFill>
                  <a:srgbClr val="002060"/>
                </a:solidFill>
              </a:rPr>
              <a:t>O‘qish</a:t>
            </a:r>
            <a:r>
              <a:rPr lang="en-GB" sz="3200" b="1" dirty="0">
                <a:solidFill>
                  <a:srgbClr val="002060"/>
                </a:solidFill>
              </a:rPr>
              <a:t> – </a:t>
            </a:r>
            <a:r>
              <a:rPr lang="en-GB" sz="3200" b="1" dirty="0" err="1">
                <a:solidFill>
                  <a:srgbClr val="002060"/>
                </a:solidFill>
              </a:rPr>
              <a:t>eng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foydali</a:t>
            </a:r>
            <a:r>
              <a:rPr lang="en-GB" sz="3200" b="1" dirty="0">
                <a:solidFill>
                  <a:srgbClr val="002060"/>
                </a:solidFill>
              </a:rPr>
              <a:t> </a:t>
            </a:r>
            <a:r>
              <a:rPr lang="en-GB" sz="3200" b="1" dirty="0" err="1">
                <a:solidFill>
                  <a:srgbClr val="002060"/>
                </a:solidFill>
              </a:rPr>
              <a:t>mashg‘ulot</a:t>
            </a:r>
            <a:r>
              <a:rPr lang="en-GB" sz="3200" b="1" dirty="0">
                <a:solidFill>
                  <a:srgbClr val="002060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295750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87868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противолежащими углами 13">
            <a:extLst>
              <a:ext uri="{FF2B5EF4-FFF2-40B4-BE49-F238E27FC236}">
                <a16:creationId xmlns:a16="http://schemas.microsoft.com/office/drawing/2014/main" id="{F5AA30C6-EDFC-1B4C-AEFB-3DEE24E261D9}"/>
              </a:ext>
            </a:extLst>
          </p:cNvPr>
          <p:cNvSpPr/>
          <p:nvPr/>
        </p:nvSpPr>
        <p:spPr>
          <a:xfrm>
            <a:off x="2578101" y="761122"/>
            <a:ext cx="6248400" cy="87017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Bo‘sh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kitob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o‘qiysizmi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kitoblarni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o‘qimoqchisiz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Picture 2" descr="Детям — Иванова Татьяна Владимировна">
            <a:extLst>
              <a:ext uri="{FF2B5EF4-FFF2-40B4-BE49-F238E27FC236}">
                <a16:creationId xmlns:a16="http://schemas.microsoft.com/office/drawing/2014/main" id="{4447AE62-328E-DC45-BF7F-767BD51CE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123" y="2472749"/>
            <a:ext cx="5637490" cy="327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50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87868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с двумя скругленными противолежащими углами 16">
            <a:extLst>
              <a:ext uri="{FF2B5EF4-FFF2-40B4-BE49-F238E27FC236}">
                <a16:creationId xmlns:a16="http://schemas.microsoft.com/office/drawing/2014/main" id="{64272CC4-4F34-784E-828D-7A588F02665F}"/>
              </a:ext>
            </a:extLst>
          </p:cNvPr>
          <p:cNvSpPr/>
          <p:nvPr/>
        </p:nvSpPr>
        <p:spPr>
          <a:xfrm>
            <a:off x="2578101" y="596022"/>
            <a:ext cx="6286500" cy="87017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 w="28575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Vaqtni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behuda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o‘tkazgan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odamlarning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holi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accent2">
                    <a:lumMod val="50000"/>
                  </a:schemeClr>
                </a:solidFill>
              </a:rPr>
              <a:t>bo‘ladi</a:t>
            </a:r>
            <a:r>
              <a:rPr lang="en-GB" sz="3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Picture 2" descr="1 класс. 2. Режим дня школьника">
            <a:extLst>
              <a:ext uri="{FF2B5EF4-FFF2-40B4-BE49-F238E27FC236}">
                <a16:creationId xmlns:a16="http://schemas.microsoft.com/office/drawing/2014/main" id="{E661812B-A465-0B42-8536-179E6CA64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471" y="2029112"/>
            <a:ext cx="5622259" cy="332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2B6B6AF4-8B8E-054A-B785-9575479EDBD9}"/>
              </a:ext>
            </a:extLst>
          </p:cNvPr>
          <p:cNvSpPr/>
          <p:nvPr/>
        </p:nvSpPr>
        <p:spPr>
          <a:xfrm>
            <a:off x="736600" y="1919798"/>
            <a:ext cx="5012253" cy="374075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002060"/>
                </a:solidFill>
              </a:rPr>
              <a:t>Umrini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keraksiz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o‘yin-kulgiga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sarflaganlar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afsus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qolganini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ko‘rdim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Biroq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hamma</a:t>
            </a:r>
            <a:r>
              <a:rPr lang="en-GB" sz="3600" b="1" dirty="0">
                <a:solidFill>
                  <a:srgbClr val="002060"/>
                </a:solidFill>
              </a:rPr>
              <a:t> ham </a:t>
            </a:r>
            <a:r>
              <a:rPr lang="en-GB" sz="3600" b="1" dirty="0" err="1">
                <a:solidFill>
                  <a:srgbClr val="002060"/>
                </a:solidFill>
              </a:rPr>
              <a:t>buni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o‘z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vaqtida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tushunib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 err="1">
                <a:solidFill>
                  <a:srgbClr val="002060"/>
                </a:solidFill>
              </a:rPr>
              <a:t>yetmaydi</a:t>
            </a:r>
            <a:r>
              <a:rPr lang="en-GB" sz="3600" b="1" dirty="0">
                <a:solidFill>
                  <a:srgbClr val="002060"/>
                </a:solidFill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450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3974</TotalTime>
  <Words>388</Words>
  <Application>Microsoft Macintosh PowerPoint</Application>
  <PresentationFormat>Широкоэкранный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2021-11-20T11:46:25Z</dcterms:created>
  <dcterms:modified xsi:type="dcterms:W3CDTF">2021-11-30T10:45:05Z</dcterms:modified>
</cp:coreProperties>
</file>