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29" r:id="rId4"/>
    <p:sldId id="862" r:id="rId5"/>
    <p:sldId id="876" r:id="rId6"/>
    <p:sldId id="877" r:id="rId7"/>
    <p:sldId id="878" r:id="rId8"/>
    <p:sldId id="879" r:id="rId9"/>
    <p:sldId id="880" r:id="rId10"/>
    <p:sldId id="881" r:id="rId11"/>
    <p:sldId id="882" r:id="rId12"/>
    <p:sldId id="883" r:id="rId13"/>
    <p:sldId id="884" r:id="rId14"/>
    <p:sldId id="861" r:id="rId15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FF99FF"/>
    <a:srgbClr val="006600"/>
    <a:srgbClr val="000066"/>
    <a:srgbClr val="FF00FF"/>
    <a:srgbClr val="99CC00"/>
    <a:srgbClr val="66FFCC"/>
    <a:srgbClr val="FFFF66"/>
    <a:srgbClr val="FFCCFF"/>
    <a:srgbClr val="E56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05645" y="299739"/>
            <a:ext cx="10208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</a:rPr>
              <a:t>7</a:t>
            </a:r>
            <a:r>
              <a:rPr lang="en-US" sz="3600" b="1" dirty="0" smtClean="0">
                <a:solidFill>
                  <a:srgbClr val="000066"/>
                </a:solidFill>
              </a:rPr>
              <a:t>. “</a:t>
            </a:r>
            <a:r>
              <a:rPr lang="en-US" sz="3600" b="1" dirty="0" err="1" smtClean="0">
                <a:solidFill>
                  <a:srgbClr val="000066"/>
                </a:solidFill>
              </a:rPr>
              <a:t>Kuchukmi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yoki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itcha</a:t>
            </a:r>
            <a:r>
              <a:rPr lang="en-US" sz="3600" b="1" dirty="0" smtClean="0">
                <a:solidFill>
                  <a:srgbClr val="000066"/>
                </a:solidFill>
              </a:rPr>
              <a:t>” </a:t>
            </a:r>
            <a:r>
              <a:rPr lang="en-US" sz="3600" b="1" dirty="0" err="1" smtClean="0">
                <a:solidFill>
                  <a:srgbClr val="000066"/>
                </a:solidFill>
              </a:rPr>
              <a:t>hikoyasining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muallifi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kim</a:t>
            </a:r>
            <a:r>
              <a:rPr lang="en-US" sz="3600" b="1" dirty="0" smtClean="0">
                <a:solidFill>
                  <a:srgbClr val="000066"/>
                </a:solidFill>
              </a:rPr>
              <a:t>?</a:t>
            </a: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2351" y="2562069"/>
            <a:ext cx="37941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0066"/>
                </a:solidFill>
              </a:rPr>
              <a:t>Avera </a:t>
            </a:r>
            <a:r>
              <a:rPr lang="en-US" sz="4800" b="1" dirty="0" err="1" smtClean="0">
                <a:solidFill>
                  <a:srgbClr val="000066"/>
                </a:solidFill>
              </a:rPr>
              <a:t>Fayziyeva</a:t>
            </a:r>
            <a:endParaRPr lang="ru-RU" sz="4800" b="1" dirty="0">
              <a:solidFill>
                <a:srgbClr val="000066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9" t="32051" r="15087" b="11567"/>
          <a:stretch/>
        </p:blipFill>
        <p:spPr bwMode="auto">
          <a:xfrm>
            <a:off x="3766385" y="1732097"/>
            <a:ext cx="3822170" cy="4537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279651" y="2584476"/>
            <a:ext cx="4449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b="1" dirty="0" err="1" smtClean="0">
                <a:solidFill>
                  <a:srgbClr val="000066"/>
                </a:solidFill>
              </a:rPr>
              <a:t>Anvar</a:t>
            </a:r>
            <a:r>
              <a:rPr lang="en-US" sz="4800" b="1" dirty="0" smtClean="0">
                <a:solidFill>
                  <a:srgbClr val="000066"/>
                </a:solidFill>
              </a:rPr>
              <a:t> </a:t>
            </a:r>
          </a:p>
          <a:p>
            <a:pPr algn="r"/>
            <a:r>
              <a:rPr lang="en-US" sz="4800" b="1" dirty="0" err="1" smtClean="0">
                <a:solidFill>
                  <a:srgbClr val="000066"/>
                </a:solidFill>
              </a:rPr>
              <a:t>Obidjon</a:t>
            </a:r>
            <a:endParaRPr lang="ru-RU" sz="4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3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05645" y="299739"/>
            <a:ext cx="10208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</a:rPr>
              <a:t>8. “</a:t>
            </a:r>
            <a:r>
              <a:rPr lang="en-US" sz="3600" b="1" dirty="0" err="1" smtClean="0">
                <a:solidFill>
                  <a:srgbClr val="000066"/>
                </a:solidFill>
              </a:rPr>
              <a:t>Oqshom</a:t>
            </a:r>
            <a:r>
              <a:rPr lang="en-US" sz="3600" b="1" dirty="0" smtClean="0">
                <a:solidFill>
                  <a:srgbClr val="000066"/>
                </a:solidFill>
              </a:rPr>
              <a:t>” </a:t>
            </a:r>
            <a:r>
              <a:rPr lang="en-US" sz="3600" b="1" dirty="0" err="1" smtClean="0">
                <a:solidFill>
                  <a:srgbClr val="000066"/>
                </a:solidFill>
              </a:rPr>
              <a:t>she’rida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qatnashgan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hayvonlar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to‘g‘ri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berilgan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javobni</a:t>
            </a:r>
            <a:r>
              <a:rPr lang="en-US" sz="3600" b="1" dirty="0" smtClean="0">
                <a:solidFill>
                  <a:srgbClr val="000066"/>
                </a:solidFill>
              </a:rPr>
              <a:t> toping.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3" t="32054" r="7950" b="10281"/>
          <a:stretch/>
        </p:blipFill>
        <p:spPr bwMode="auto">
          <a:xfrm>
            <a:off x="3529065" y="1568416"/>
            <a:ext cx="4770799" cy="421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547212" y="2534760"/>
            <a:ext cx="37941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 err="1" smtClean="0">
                <a:solidFill>
                  <a:srgbClr val="000066"/>
                </a:solidFill>
              </a:rPr>
              <a:t>Tovuq</a:t>
            </a:r>
            <a:r>
              <a:rPr lang="en-US" sz="4400" b="1" dirty="0" smtClean="0">
                <a:solidFill>
                  <a:srgbClr val="000066"/>
                </a:solidFill>
              </a:rPr>
              <a:t>, </a:t>
            </a:r>
            <a:r>
              <a:rPr lang="en-US" sz="4400" b="1" dirty="0" err="1" smtClean="0">
                <a:solidFill>
                  <a:srgbClr val="000066"/>
                </a:solidFill>
              </a:rPr>
              <a:t>ot</a:t>
            </a:r>
            <a:r>
              <a:rPr lang="en-US" sz="4400" b="1" dirty="0" smtClean="0">
                <a:solidFill>
                  <a:srgbClr val="000066"/>
                </a:solidFill>
              </a:rPr>
              <a:t>, </a:t>
            </a:r>
            <a:r>
              <a:rPr lang="en-US" sz="4400" b="1" dirty="0" err="1" smtClean="0">
                <a:solidFill>
                  <a:srgbClr val="000066"/>
                </a:solidFill>
              </a:rPr>
              <a:t>mushuk</a:t>
            </a:r>
            <a:r>
              <a:rPr lang="en-US" sz="4400" b="1" dirty="0" smtClean="0">
                <a:solidFill>
                  <a:srgbClr val="000066"/>
                </a:solidFill>
              </a:rPr>
              <a:t>, </a:t>
            </a:r>
            <a:r>
              <a:rPr lang="en-US" sz="4400" b="1" dirty="0" err="1" smtClean="0">
                <a:solidFill>
                  <a:srgbClr val="000066"/>
                </a:solidFill>
              </a:rPr>
              <a:t>sigir</a:t>
            </a:r>
            <a:r>
              <a:rPr lang="en-US" sz="4400" b="1" dirty="0" smtClean="0">
                <a:solidFill>
                  <a:srgbClr val="000066"/>
                </a:solidFill>
              </a:rPr>
              <a:t>, </a:t>
            </a:r>
            <a:r>
              <a:rPr lang="en-US" sz="4400" b="1" dirty="0" err="1" smtClean="0">
                <a:solidFill>
                  <a:srgbClr val="000066"/>
                </a:solidFill>
              </a:rPr>
              <a:t>qo‘y</a:t>
            </a:r>
            <a:r>
              <a:rPr lang="en-US" sz="4400" b="1" dirty="0" smtClean="0">
                <a:solidFill>
                  <a:srgbClr val="000066"/>
                </a:solidFill>
              </a:rPr>
              <a:t>, it.</a:t>
            </a:r>
            <a:endParaRPr lang="ru-RU" sz="4400" b="1" dirty="0">
              <a:solidFill>
                <a:srgbClr val="00006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948" y="2552966"/>
            <a:ext cx="37941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</a:rPr>
              <a:t>Tovuq</a:t>
            </a:r>
            <a:r>
              <a:rPr lang="en-US" sz="4400" b="1" dirty="0" smtClean="0">
                <a:solidFill>
                  <a:srgbClr val="000066"/>
                </a:solidFill>
              </a:rPr>
              <a:t>, </a:t>
            </a:r>
            <a:r>
              <a:rPr lang="en-US" sz="4400" b="1" dirty="0" err="1" smtClean="0">
                <a:solidFill>
                  <a:srgbClr val="000066"/>
                </a:solidFill>
              </a:rPr>
              <a:t>echki</a:t>
            </a:r>
            <a:r>
              <a:rPr lang="en-US" sz="4400" b="1" dirty="0" smtClean="0">
                <a:solidFill>
                  <a:srgbClr val="000066"/>
                </a:solidFill>
              </a:rPr>
              <a:t>, </a:t>
            </a:r>
            <a:r>
              <a:rPr lang="en-US" sz="4400" b="1" dirty="0" err="1" smtClean="0">
                <a:solidFill>
                  <a:srgbClr val="000066"/>
                </a:solidFill>
              </a:rPr>
              <a:t>mushuk</a:t>
            </a:r>
            <a:r>
              <a:rPr lang="en-US" sz="4400" b="1" dirty="0" smtClean="0">
                <a:solidFill>
                  <a:srgbClr val="000066"/>
                </a:solidFill>
              </a:rPr>
              <a:t>, </a:t>
            </a:r>
            <a:r>
              <a:rPr lang="en-US" sz="4400" b="1" dirty="0" err="1" smtClean="0">
                <a:solidFill>
                  <a:srgbClr val="000066"/>
                </a:solidFill>
              </a:rPr>
              <a:t>sigir</a:t>
            </a:r>
            <a:r>
              <a:rPr lang="en-US" sz="4400" b="1" dirty="0" smtClean="0">
                <a:solidFill>
                  <a:srgbClr val="000066"/>
                </a:solidFill>
              </a:rPr>
              <a:t>, </a:t>
            </a:r>
            <a:r>
              <a:rPr lang="en-US" sz="4400" b="1" dirty="0" err="1" smtClean="0">
                <a:solidFill>
                  <a:srgbClr val="000066"/>
                </a:solidFill>
              </a:rPr>
              <a:t>qo‘y</a:t>
            </a:r>
            <a:r>
              <a:rPr lang="en-US" sz="4400" b="1" dirty="0" smtClean="0">
                <a:solidFill>
                  <a:srgbClr val="000066"/>
                </a:solidFill>
              </a:rPr>
              <a:t>, it.</a:t>
            </a:r>
            <a:endParaRPr lang="ru-RU" sz="4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2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337405" y="545403"/>
            <a:ext cx="10208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</a:rPr>
              <a:t>9</a:t>
            </a:r>
            <a:r>
              <a:rPr lang="en-US" sz="3600" b="1" dirty="0" smtClean="0">
                <a:solidFill>
                  <a:srgbClr val="000066"/>
                </a:solidFill>
              </a:rPr>
              <a:t>. “</a:t>
            </a:r>
            <a:r>
              <a:rPr lang="en-US" sz="3600" b="1" dirty="0" err="1" smtClean="0">
                <a:solidFill>
                  <a:srgbClr val="000066"/>
                </a:solidFill>
              </a:rPr>
              <a:t>Oqshom</a:t>
            </a:r>
            <a:r>
              <a:rPr lang="en-US" sz="3600" b="1" dirty="0" smtClean="0">
                <a:solidFill>
                  <a:srgbClr val="000066"/>
                </a:solidFill>
              </a:rPr>
              <a:t>” </a:t>
            </a:r>
            <a:r>
              <a:rPr lang="en-US" sz="3600" b="1" dirty="0" err="1" smtClean="0">
                <a:solidFill>
                  <a:srgbClr val="000066"/>
                </a:solidFill>
              </a:rPr>
              <a:t>she’ridan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keltirilgan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parcha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hayvon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haqida</a:t>
            </a:r>
            <a:r>
              <a:rPr lang="en-US" sz="3600" b="1" dirty="0" smtClean="0">
                <a:solidFill>
                  <a:srgbClr val="000066"/>
                </a:solidFill>
              </a:rPr>
              <a:t>?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3" t="32054" r="7950" b="10281"/>
          <a:stretch/>
        </p:blipFill>
        <p:spPr bwMode="auto">
          <a:xfrm>
            <a:off x="4819341" y="1669659"/>
            <a:ext cx="1680700" cy="14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529378" y="3105447"/>
            <a:ext cx="4553803" cy="2800591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20447" y="3393929"/>
            <a:ext cx="4362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807E3"/>
                </a:solidFill>
              </a:rPr>
              <a:t>Bir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piyola</a:t>
            </a:r>
            <a:r>
              <a:rPr lang="en-US" sz="3600" b="1" dirty="0">
                <a:solidFill>
                  <a:srgbClr val="0807E3"/>
                </a:solidFill>
              </a:rPr>
              <a:t> choy </a:t>
            </a:r>
            <a:r>
              <a:rPr lang="en-US" sz="3600" b="1" dirty="0" err="1">
                <a:solidFill>
                  <a:srgbClr val="0807E3"/>
                </a:solidFill>
              </a:rPr>
              <a:t>kabi</a:t>
            </a:r>
            <a:endParaRPr lang="en-US" sz="3600" b="1" dirty="0">
              <a:solidFill>
                <a:srgbClr val="0807E3"/>
              </a:solidFill>
            </a:endParaRPr>
          </a:p>
          <a:p>
            <a:r>
              <a:rPr lang="en-US" sz="3600" b="1" dirty="0" err="1">
                <a:solidFill>
                  <a:srgbClr val="0807E3"/>
                </a:solidFill>
              </a:rPr>
              <a:t>Bulut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oyni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ho‘pladi</a:t>
            </a:r>
            <a:r>
              <a:rPr lang="en-US" sz="3600" b="1" dirty="0">
                <a:solidFill>
                  <a:srgbClr val="0807E3"/>
                </a:solidFill>
              </a:rPr>
              <a:t>.</a:t>
            </a:r>
          </a:p>
          <a:p>
            <a:r>
              <a:rPr lang="en-US" sz="3600" b="1" dirty="0" err="1">
                <a:solidFill>
                  <a:srgbClr val="0807E3"/>
                </a:solidFill>
              </a:rPr>
              <a:t>Tovuq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beka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katakka</a:t>
            </a:r>
            <a:endParaRPr lang="en-US" sz="3600" b="1" dirty="0">
              <a:solidFill>
                <a:srgbClr val="0807E3"/>
              </a:solidFill>
            </a:endParaRPr>
          </a:p>
          <a:p>
            <a:r>
              <a:rPr lang="en-US" sz="3600" b="1" dirty="0" err="1">
                <a:solidFill>
                  <a:srgbClr val="0807E3"/>
                </a:solidFill>
              </a:rPr>
              <a:t>Jo‘jalarin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to‘pladi</a:t>
            </a:r>
            <a:r>
              <a:rPr lang="en-US" sz="3600" b="1" dirty="0">
                <a:solidFill>
                  <a:srgbClr val="0807E3"/>
                </a:solidFill>
              </a:rPr>
              <a:t>.</a:t>
            </a:r>
            <a:endParaRPr lang="ru-RU" sz="3600" b="1" dirty="0">
              <a:solidFill>
                <a:srgbClr val="0807E3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35603" y="2395371"/>
            <a:ext cx="2579463" cy="2718306"/>
          </a:xfrm>
          <a:prstGeom prst="ellipse">
            <a:avLst/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40067" y="2938921"/>
            <a:ext cx="28121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</a:rPr>
              <a:t>t</a:t>
            </a:r>
            <a:r>
              <a:rPr lang="en-US" sz="4400" b="1" dirty="0" err="1" smtClean="0">
                <a:solidFill>
                  <a:srgbClr val="000066"/>
                </a:solidFill>
              </a:rPr>
              <a:t>ovuq</a:t>
            </a:r>
            <a:r>
              <a:rPr lang="en-US" sz="4400" b="1" dirty="0" smtClean="0">
                <a:solidFill>
                  <a:srgbClr val="000066"/>
                </a:solidFill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</a:rPr>
              <a:t>va</a:t>
            </a:r>
            <a:r>
              <a:rPr lang="en-US" sz="4400" b="1" dirty="0" smtClean="0">
                <a:solidFill>
                  <a:srgbClr val="000066"/>
                </a:solidFill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</a:rPr>
              <a:t>jo‘jalar</a:t>
            </a:r>
            <a:r>
              <a:rPr lang="en-US" sz="4400" b="1" dirty="0" smtClean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9" name="Овал 18"/>
          <p:cNvSpPr/>
          <p:nvPr/>
        </p:nvSpPr>
        <p:spPr>
          <a:xfrm>
            <a:off x="8096829" y="2394138"/>
            <a:ext cx="2579463" cy="2718306"/>
          </a:xfrm>
          <a:prstGeom prst="ellipse">
            <a:avLst/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001293" y="2937688"/>
            <a:ext cx="28121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</a:rPr>
              <a:t>sigir</a:t>
            </a:r>
            <a:r>
              <a:rPr lang="en-US" sz="4400" b="1" dirty="0" smtClean="0">
                <a:solidFill>
                  <a:srgbClr val="000066"/>
                </a:solidFill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</a:rPr>
              <a:t>va</a:t>
            </a:r>
            <a:r>
              <a:rPr lang="en-US" sz="4400" b="1" dirty="0" smtClean="0">
                <a:solidFill>
                  <a:srgbClr val="000066"/>
                </a:solidFill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</a:rPr>
              <a:t>buzoq</a:t>
            </a:r>
            <a:endParaRPr lang="en-US" sz="4400" b="1" dirty="0" smtClean="0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3134" y="4548091"/>
            <a:ext cx="1180533" cy="564353"/>
          </a:xfrm>
          <a:prstGeom prst="rect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753134" y="5119314"/>
            <a:ext cx="1810010" cy="564353"/>
          </a:xfrm>
          <a:prstGeom prst="rect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337405" y="545403"/>
            <a:ext cx="10208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</a:rPr>
              <a:t>10. “</a:t>
            </a:r>
            <a:r>
              <a:rPr lang="en-US" sz="3600" b="1" dirty="0" err="1" smtClean="0">
                <a:solidFill>
                  <a:srgbClr val="000066"/>
                </a:solidFill>
              </a:rPr>
              <a:t>Oqshom</a:t>
            </a:r>
            <a:r>
              <a:rPr lang="en-US" sz="3600" b="1" dirty="0" smtClean="0">
                <a:solidFill>
                  <a:srgbClr val="000066"/>
                </a:solidFill>
              </a:rPr>
              <a:t>” </a:t>
            </a:r>
            <a:r>
              <a:rPr lang="en-US" sz="3600" b="1" dirty="0" err="1" smtClean="0">
                <a:solidFill>
                  <a:srgbClr val="000066"/>
                </a:solidFill>
              </a:rPr>
              <a:t>she’rining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oxirgi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qismi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hayvon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haqida</a:t>
            </a:r>
            <a:r>
              <a:rPr lang="en-US" sz="3600" b="1" dirty="0" smtClean="0">
                <a:solidFill>
                  <a:srgbClr val="000066"/>
                </a:solidFill>
              </a:rPr>
              <a:t>?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3" t="32054" r="7950" b="10281"/>
          <a:stretch/>
        </p:blipFill>
        <p:spPr bwMode="auto">
          <a:xfrm>
            <a:off x="4468093" y="1191734"/>
            <a:ext cx="2618802" cy="231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Овал 18"/>
          <p:cNvSpPr/>
          <p:nvPr/>
        </p:nvSpPr>
        <p:spPr>
          <a:xfrm>
            <a:off x="6714699" y="1669659"/>
            <a:ext cx="4452913" cy="44425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82351" y="1820169"/>
            <a:ext cx="4452913" cy="44425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6" descr="https://cdn4.vectorstock.com/i/1000x1000/36/38/cute-mother-dog-with-her-puppy-vector-210436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9"/>
          <a:stretch/>
        </p:blipFill>
        <p:spPr bwMode="auto">
          <a:xfrm>
            <a:off x="7547211" y="2296958"/>
            <a:ext cx="3166281" cy="3203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cdn5.vectorstock.com/i/1000x1000/30/39/hen-and-chicks-vector-760303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9"/>
          <a:stretch/>
        </p:blipFill>
        <p:spPr bwMode="auto">
          <a:xfrm>
            <a:off x="1501468" y="2582337"/>
            <a:ext cx="3036735" cy="291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9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9350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44421" y="169261"/>
            <a:ext cx="10894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err="1" smtClean="0">
                <a:solidFill>
                  <a:srgbClr val="006600"/>
                </a:solidFill>
              </a:rPr>
              <a:t>Quvnoq</a:t>
            </a:r>
            <a:r>
              <a:rPr lang="en-US" sz="6000" b="1" dirty="0" smtClean="0">
                <a:solidFill>
                  <a:srgbClr val="006600"/>
                </a:solidFill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</a:rPr>
              <a:t>ferma</a:t>
            </a:r>
            <a:endParaRPr lang="ru-RU" sz="6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2287" y="1652215"/>
            <a:ext cx="4950857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endParaRPr lang="ru-RU" sz="4800" dirty="0">
              <a:solidFill>
                <a:srgbClr val="000066"/>
              </a:solidFill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w7.pngwing.com/pngs/128/218/png-transparent-farm-pen-pen-grass-cartoon-mura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9" b="6851"/>
          <a:stretch/>
        </p:blipFill>
        <p:spPr bwMode="auto">
          <a:xfrm>
            <a:off x="838467" y="1184924"/>
            <a:ext cx="6702791" cy="5280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541258" y="1540817"/>
            <a:ext cx="412248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</a:rPr>
              <a:t>mustahkamlash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t="28685" r="14675" b="14979"/>
          <a:stretch/>
        </p:blipFill>
        <p:spPr bwMode="auto">
          <a:xfrm>
            <a:off x="491279" y="3258958"/>
            <a:ext cx="6718052" cy="3285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364702" y="504730"/>
            <a:ext cx="73590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Rasmlarni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esladingizmi</a:t>
            </a:r>
            <a:r>
              <a:rPr lang="en-US" sz="3600" b="1" dirty="0" smtClean="0">
                <a:solidFill>
                  <a:srgbClr val="000066"/>
                </a:solidFill>
              </a:rPr>
              <a:t>?</a:t>
            </a:r>
          </a:p>
          <a:p>
            <a:r>
              <a:rPr lang="en-US" sz="3600" b="1" dirty="0" err="1" smtClean="0">
                <a:solidFill>
                  <a:srgbClr val="000066"/>
                </a:solidFill>
              </a:rPr>
              <a:t>Rasmga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yana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qanday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sarlavha</a:t>
            </a:r>
            <a:endParaRPr lang="en-US" sz="3600" b="1" dirty="0" smtClean="0">
              <a:solidFill>
                <a:srgbClr val="000066"/>
              </a:solidFill>
            </a:endParaRPr>
          </a:p>
          <a:p>
            <a:r>
              <a:rPr lang="en-US" sz="3600" b="1" dirty="0" err="1" smtClean="0">
                <a:solidFill>
                  <a:srgbClr val="000066"/>
                </a:solidFill>
              </a:rPr>
              <a:t>qo‘yish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mumkin</a:t>
            </a:r>
            <a:r>
              <a:rPr lang="en-US" sz="3600" b="1" dirty="0" smtClean="0">
                <a:solidFill>
                  <a:srgbClr val="000066"/>
                </a:solidFill>
              </a:rPr>
              <a:t>?</a:t>
            </a:r>
            <a:endParaRPr lang="en-US" sz="3600" b="1" dirty="0" smtClean="0">
              <a:solidFill>
                <a:srgbClr val="00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5" t="32051" r="7379" b="11567"/>
          <a:stretch/>
        </p:blipFill>
        <p:spPr bwMode="auto">
          <a:xfrm>
            <a:off x="6593358" y="1093963"/>
            <a:ext cx="5258937" cy="36362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286327" y="2612568"/>
            <a:ext cx="4708515" cy="646331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</a:rPr>
              <a:t>Fermada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oqshom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vaqti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05073" y="756904"/>
            <a:ext cx="3176670" cy="646331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</a:rPr>
              <a:t>Qiziqrli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suhbat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endParaRPr lang="ru-RU" sz="3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2287" y="1652215"/>
            <a:ext cx="4950857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endParaRPr lang="ru-RU" sz="4800" dirty="0">
              <a:solidFill>
                <a:srgbClr val="000066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5" t="32051" r="7379" b="11567"/>
          <a:stretch/>
        </p:blipFill>
        <p:spPr bwMode="auto">
          <a:xfrm>
            <a:off x="3441943" y="1093962"/>
            <a:ext cx="5258937" cy="36362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05645" y="313387"/>
            <a:ext cx="10208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</a:rPr>
              <a:t>1. </a:t>
            </a:r>
            <a:r>
              <a:rPr lang="en-US" sz="3600" b="1" dirty="0" err="1" smtClean="0">
                <a:solidFill>
                  <a:srgbClr val="000066"/>
                </a:solidFill>
              </a:rPr>
              <a:t>Jahongirning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nima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uchun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o‘g‘zi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ochilib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qoldi</a:t>
            </a:r>
            <a:r>
              <a:rPr lang="en-US" sz="3600" b="1" dirty="0" smtClean="0">
                <a:solidFill>
                  <a:srgbClr val="000066"/>
                </a:solidFill>
              </a:rPr>
              <a:t>?</a:t>
            </a: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5807" y="1652215"/>
            <a:ext cx="341380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Ammasining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uyidagi</a:t>
            </a:r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</a:rPr>
              <a:t>qo‘y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</a:rPr>
              <a:t>echki</a:t>
            </a:r>
            <a:r>
              <a:rPr 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</a:rPr>
              <a:t>sigir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</a:rPr>
              <a:t>buzoq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</a:rPr>
              <a:t>ot</a:t>
            </a:r>
            <a:r>
              <a:rPr 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</a:rPr>
              <a:t>eshak</a:t>
            </a:r>
            <a:r>
              <a:rPr 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</a:rPr>
              <a:t>tovuqlar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</a:rPr>
              <a:t>o‘rdak</a:t>
            </a:r>
            <a:r>
              <a:rPr 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</a:rPr>
              <a:t>g‘ozlarning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ko‘pligini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ko‘rib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og‘zi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ochilib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qoldi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91610" y="1676616"/>
            <a:ext cx="33998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000066"/>
                </a:solidFill>
              </a:rPr>
              <a:t>U </a:t>
            </a:r>
            <a:r>
              <a:rPr lang="en-US" sz="3200" b="1" dirty="0" err="1">
                <a:solidFill>
                  <a:srgbClr val="000066"/>
                </a:solidFill>
              </a:rPr>
              <a:t>tovuqxonaga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ketayotganda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ro‘parasidan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po‘mpaloqqina</a:t>
            </a:r>
            <a:endParaRPr lang="en-US" sz="3200" b="1" dirty="0">
              <a:solidFill>
                <a:srgbClr val="000066"/>
              </a:solidFill>
            </a:endParaRPr>
          </a:p>
          <a:p>
            <a:pPr algn="r"/>
            <a:r>
              <a:rPr lang="en-US" sz="3200" b="1" dirty="0" err="1">
                <a:solidFill>
                  <a:srgbClr val="000066"/>
                </a:solidFill>
              </a:rPr>
              <a:t>k</a:t>
            </a:r>
            <a:r>
              <a:rPr lang="en-US" sz="3200" b="1" dirty="0" err="1" smtClean="0">
                <a:solidFill>
                  <a:srgbClr val="000066"/>
                </a:solidFill>
              </a:rPr>
              <a:t>uchukchani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ko‘rib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og‘zi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ochilib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qildi</a:t>
            </a:r>
            <a:r>
              <a:rPr lang="en-US" sz="3200" b="1" dirty="0" smtClean="0">
                <a:solidFill>
                  <a:srgbClr val="000066"/>
                </a:solidFill>
              </a:rPr>
              <a:t>.</a:t>
            </a:r>
            <a:endParaRPr lang="ru-RU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2287" y="1652215"/>
            <a:ext cx="4950857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endParaRPr lang="ru-RU" sz="4800" dirty="0">
              <a:solidFill>
                <a:srgbClr val="000066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5" t="32051" r="7379" b="11567"/>
          <a:stretch/>
        </p:blipFill>
        <p:spPr bwMode="auto">
          <a:xfrm>
            <a:off x="3441943" y="1093962"/>
            <a:ext cx="5258937" cy="36362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05645" y="313387"/>
            <a:ext cx="10208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</a:rPr>
              <a:t>2. </a:t>
            </a:r>
            <a:r>
              <a:rPr lang="en-US" sz="3600" b="1" dirty="0" err="1" smtClean="0">
                <a:solidFill>
                  <a:srgbClr val="000066"/>
                </a:solidFill>
              </a:rPr>
              <a:t>Jamol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buvi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nima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uchun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qotib-qotib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kuldi</a:t>
            </a:r>
            <a:r>
              <a:rPr lang="en-US" sz="3600" b="1" dirty="0" smtClean="0">
                <a:solidFill>
                  <a:srgbClr val="000066"/>
                </a:solidFill>
              </a:rPr>
              <a:t>?</a:t>
            </a: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35793" y="1669659"/>
            <a:ext cx="34138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err="1" smtClean="0">
                <a:solidFill>
                  <a:srgbClr val="002060"/>
                </a:solidFill>
              </a:rPr>
              <a:t>Eshakchaning</a:t>
            </a:r>
            <a:endParaRPr lang="en-US" sz="3600" b="1" dirty="0">
              <a:solidFill>
                <a:srgbClr val="002060"/>
              </a:solidFill>
            </a:endParaRPr>
          </a:p>
          <a:p>
            <a:pPr algn="r"/>
            <a:r>
              <a:rPr lang="en-US" sz="3600" b="1" dirty="0" err="1">
                <a:solidFill>
                  <a:srgbClr val="002060"/>
                </a:solidFill>
              </a:rPr>
              <a:t>jahli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chiqib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</a:rPr>
              <a:t>yig‘layapti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algn="r"/>
            <a:r>
              <a:rPr lang="en-US" sz="3600" b="1" dirty="0" err="1" smtClean="0">
                <a:solidFill>
                  <a:srgbClr val="002060"/>
                </a:solidFill>
              </a:rPr>
              <a:t>degani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uchun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4276" y="1757948"/>
            <a:ext cx="33998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Jahongir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p</a:t>
            </a:r>
            <a:r>
              <a:rPr lang="en-US" sz="3600" b="1" dirty="0" err="1" smtClean="0">
                <a:solidFill>
                  <a:srgbClr val="000066"/>
                </a:solidFill>
              </a:rPr>
              <a:t>o‘mpaloq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kuchukchadan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qo‘rqib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</a:p>
          <a:p>
            <a:r>
              <a:rPr lang="en-US" sz="3600" b="1" dirty="0" err="1" smtClean="0">
                <a:solidFill>
                  <a:srgbClr val="000066"/>
                </a:solidFill>
              </a:rPr>
              <a:t>qochgani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uchun</a:t>
            </a:r>
            <a:r>
              <a:rPr lang="en-US" sz="3600" b="1" dirty="0" smtClean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5" t="32051" r="7379" b="11567"/>
          <a:stretch/>
        </p:blipFill>
        <p:spPr bwMode="auto">
          <a:xfrm>
            <a:off x="3049682" y="1093962"/>
            <a:ext cx="5258937" cy="36362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05645" y="313387"/>
            <a:ext cx="10208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</a:rPr>
              <a:t>3</a:t>
            </a:r>
            <a:r>
              <a:rPr lang="en-US" sz="3600" b="1" dirty="0" smtClean="0">
                <a:solidFill>
                  <a:srgbClr val="000066"/>
                </a:solidFill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</a:rPr>
              <a:t>Jahongir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necha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yoshda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edi</a:t>
            </a:r>
            <a:r>
              <a:rPr lang="en-US" sz="3600" b="1" dirty="0" smtClean="0">
                <a:solidFill>
                  <a:srgbClr val="000066"/>
                </a:solidFill>
              </a:rPr>
              <a:t>?</a:t>
            </a: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54278" y="1910048"/>
            <a:ext cx="213191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FF"/>
                </a:solidFill>
              </a:rPr>
              <a:t>9</a:t>
            </a:r>
            <a:r>
              <a:rPr lang="en-US" sz="7200" b="1" dirty="0" smtClean="0">
                <a:solidFill>
                  <a:srgbClr val="FF00FF"/>
                </a:solidFill>
              </a:rPr>
              <a:t> </a:t>
            </a:r>
            <a:r>
              <a:rPr lang="en-US" sz="7200" b="1" dirty="0" err="1" smtClean="0">
                <a:solidFill>
                  <a:srgbClr val="006600"/>
                </a:solidFill>
              </a:rPr>
              <a:t>yosh</a:t>
            </a:r>
            <a:endParaRPr lang="ru-RU" sz="7200" b="1" dirty="0">
              <a:solidFill>
                <a:srgbClr val="00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2477" y="1965278"/>
            <a:ext cx="2082793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FF"/>
                </a:solidFill>
              </a:rPr>
              <a:t>8</a:t>
            </a:r>
            <a:r>
              <a:rPr lang="en-US" sz="7200" b="1" dirty="0" smtClean="0">
                <a:solidFill>
                  <a:srgbClr val="006600"/>
                </a:solidFill>
              </a:rPr>
              <a:t> </a:t>
            </a:r>
            <a:r>
              <a:rPr lang="en-US" sz="7200" b="1" dirty="0" err="1" smtClean="0">
                <a:solidFill>
                  <a:srgbClr val="006600"/>
                </a:solidFill>
              </a:rPr>
              <a:t>yosh</a:t>
            </a:r>
            <a:endParaRPr lang="ru-RU" sz="7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5" t="32051" r="7379" b="11567"/>
          <a:stretch/>
        </p:blipFill>
        <p:spPr bwMode="auto">
          <a:xfrm>
            <a:off x="3049682" y="1093962"/>
            <a:ext cx="5258937" cy="36362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05645" y="245147"/>
            <a:ext cx="10208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</a:rPr>
              <a:t>4. </a:t>
            </a:r>
            <a:r>
              <a:rPr lang="en-US" sz="3600" b="1" dirty="0" err="1" smtClean="0">
                <a:solidFill>
                  <a:srgbClr val="000066"/>
                </a:solidFill>
              </a:rPr>
              <a:t>Jahongir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Jamol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ota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daraxt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ostida</a:t>
            </a:r>
            <a:r>
              <a:rPr lang="en-US" sz="3600" b="1" dirty="0" smtClean="0">
                <a:solidFill>
                  <a:srgbClr val="000066"/>
                </a:solidFill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</a:rPr>
              <a:t>suhbatlashdi</a:t>
            </a:r>
            <a:r>
              <a:rPr lang="en-US" sz="3600" b="1" dirty="0" smtClean="0">
                <a:solidFill>
                  <a:srgbClr val="000066"/>
                </a:solidFill>
              </a:rPr>
              <a:t>?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3074" name="Picture 2" descr="https://vistapointe.net/images/walnut-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t="7921" b="7904"/>
          <a:stretch/>
        </p:blipFill>
        <p:spPr bwMode="auto">
          <a:xfrm>
            <a:off x="471873" y="3007646"/>
            <a:ext cx="3562065" cy="32996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h5.googleusercontent.com/MqJJnGbHvZ8e6hXxY574hhX5VFxyunIDHAaJrDlQMTk=w958-h7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89" y="3007646"/>
            <a:ext cx="4718855" cy="35366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05645" y="245147"/>
            <a:ext cx="10208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</a:rPr>
              <a:t>5</a:t>
            </a:r>
            <a:r>
              <a:rPr lang="en-US" sz="3600" b="1" dirty="0" smtClean="0">
                <a:solidFill>
                  <a:srgbClr val="000066"/>
                </a:solidFill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</a:rPr>
              <a:t>Otning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bolasi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toychoqdan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boshqa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yana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qanday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nomlanar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ekan</a:t>
            </a:r>
            <a:r>
              <a:rPr lang="en-US" sz="3600" b="1" dirty="0" smtClean="0">
                <a:solidFill>
                  <a:srgbClr val="000066"/>
                </a:solidFill>
              </a:rPr>
              <a:t>?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15" name="Picture 2" descr="https://sc02.alicdn.com/kf/HTB1HLdIRpXXXXaZaXXXq6xXFXXX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81" y="1977690"/>
            <a:ext cx="3732376" cy="444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154881" y="2144087"/>
            <a:ext cx="24071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66"/>
                </a:solidFill>
              </a:rPr>
              <a:t>“</a:t>
            </a:r>
            <a:r>
              <a:rPr lang="en-US" sz="4000" b="1" dirty="0" err="1">
                <a:solidFill>
                  <a:srgbClr val="000066"/>
                </a:solidFill>
              </a:rPr>
              <a:t>qulun</a:t>
            </a:r>
            <a:r>
              <a:rPr lang="en-US" sz="4000" b="1" dirty="0" smtClean="0">
                <a:solidFill>
                  <a:srgbClr val="000066"/>
                </a:solidFill>
              </a:rPr>
              <a:t>” </a:t>
            </a:r>
            <a:r>
              <a:rPr lang="it-IT" sz="4000" b="1" dirty="0" smtClean="0">
                <a:solidFill>
                  <a:srgbClr val="000066"/>
                </a:solidFill>
              </a:rPr>
              <a:t>“</a:t>
            </a:r>
            <a:r>
              <a:rPr lang="it-IT" sz="4000" b="1" dirty="0">
                <a:solidFill>
                  <a:srgbClr val="000066"/>
                </a:solidFill>
              </a:rPr>
              <a:t>g‘o‘non</a:t>
            </a:r>
            <a:r>
              <a:rPr lang="it-IT" sz="4000" b="1" dirty="0" smtClean="0">
                <a:solidFill>
                  <a:srgbClr val="000066"/>
                </a:solidFill>
              </a:rPr>
              <a:t>” </a:t>
            </a:r>
            <a:r>
              <a:rPr lang="it-IT" sz="4000" b="1" dirty="0">
                <a:solidFill>
                  <a:srgbClr val="000066"/>
                </a:solidFill>
              </a:rPr>
              <a:t>“do‘non</a:t>
            </a:r>
            <a:r>
              <a:rPr lang="it-IT" sz="4000" b="1" dirty="0" smtClean="0">
                <a:solidFill>
                  <a:srgbClr val="000066"/>
                </a:solidFill>
              </a:rPr>
              <a:t>” </a:t>
            </a:r>
            <a:r>
              <a:rPr lang="it-IT" sz="4000" b="1" dirty="0">
                <a:solidFill>
                  <a:srgbClr val="000066"/>
                </a:solidFill>
              </a:rPr>
              <a:t>“pishti”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57118" y="2105680"/>
            <a:ext cx="22670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66"/>
                </a:solidFill>
              </a:rPr>
              <a:t>“</a:t>
            </a:r>
            <a:r>
              <a:rPr lang="en-US" sz="4000" b="1" dirty="0" err="1" smtClean="0">
                <a:solidFill>
                  <a:srgbClr val="000066"/>
                </a:solidFill>
              </a:rPr>
              <a:t>uloq</a:t>
            </a:r>
            <a:r>
              <a:rPr lang="en-US" sz="4000" b="1" dirty="0" smtClean="0">
                <a:solidFill>
                  <a:srgbClr val="000066"/>
                </a:solidFill>
              </a:rPr>
              <a:t>” “</a:t>
            </a:r>
            <a:r>
              <a:rPr lang="en-US" sz="4000" b="1" dirty="0" err="1" smtClean="0">
                <a:solidFill>
                  <a:srgbClr val="000066"/>
                </a:solidFill>
              </a:rPr>
              <a:t>xumpar</a:t>
            </a:r>
            <a:r>
              <a:rPr lang="en-US" sz="4000" b="1" dirty="0" smtClean="0">
                <a:solidFill>
                  <a:srgbClr val="000066"/>
                </a:solidFill>
              </a:rPr>
              <a:t>”“</a:t>
            </a:r>
            <a:r>
              <a:rPr lang="en-US" sz="4000" b="1" dirty="0" err="1" smtClean="0">
                <a:solidFill>
                  <a:srgbClr val="000066"/>
                </a:solidFill>
              </a:rPr>
              <a:t>jish</a:t>
            </a:r>
            <a:r>
              <a:rPr lang="en-US" sz="4000" b="1" dirty="0" smtClean="0">
                <a:solidFill>
                  <a:srgbClr val="000066"/>
                </a:solidFill>
              </a:rPr>
              <a:t>” </a:t>
            </a:r>
            <a:r>
              <a:rPr lang="en-US" sz="4000" b="1" dirty="0">
                <a:solidFill>
                  <a:srgbClr val="000066"/>
                </a:solidFill>
              </a:rPr>
              <a:t>“</a:t>
            </a:r>
            <a:r>
              <a:rPr lang="en-US" sz="4000" b="1" dirty="0" err="1">
                <a:solidFill>
                  <a:srgbClr val="000066"/>
                </a:solidFill>
              </a:rPr>
              <a:t>qudung</a:t>
            </a:r>
            <a:r>
              <a:rPr lang="en-US" sz="4000" b="1" dirty="0">
                <a:solidFill>
                  <a:srgbClr val="000066"/>
                </a:solidFill>
              </a:rPr>
              <a:t>”</a:t>
            </a:r>
            <a:endParaRPr lang="ru-RU" sz="4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05645" y="272443"/>
            <a:ext cx="10208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</a:rPr>
              <a:t>6. </a:t>
            </a:r>
            <a:r>
              <a:rPr lang="en-US" sz="3600" b="1" dirty="0" err="1" smtClean="0">
                <a:solidFill>
                  <a:srgbClr val="000066"/>
                </a:solidFill>
              </a:rPr>
              <a:t>Jamol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ota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nabirasini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nima</a:t>
            </a:r>
            <a:r>
              <a:rPr lang="en-US" sz="3600" b="1" dirty="0" smtClean="0">
                <a:solidFill>
                  <a:srgbClr val="000066"/>
                </a:solidFill>
              </a:rPr>
              <a:t> deb </a:t>
            </a:r>
            <a:r>
              <a:rPr lang="en-US" sz="3600" b="1" dirty="0" err="1" smtClean="0">
                <a:solidFill>
                  <a:srgbClr val="000066"/>
                </a:solidFill>
              </a:rPr>
              <a:t>erkaladi</a:t>
            </a:r>
            <a:r>
              <a:rPr lang="en-US" sz="3600" b="1" dirty="0" smtClean="0">
                <a:solidFill>
                  <a:srgbClr val="000066"/>
                </a:solidFill>
              </a:rPr>
              <a:t>?</a:t>
            </a: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0011" y="2067614"/>
            <a:ext cx="3794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0066"/>
                </a:solidFill>
              </a:rPr>
              <a:t>“</a:t>
            </a:r>
            <a:r>
              <a:rPr lang="en-US" sz="4800" b="1" dirty="0" err="1" smtClean="0">
                <a:solidFill>
                  <a:srgbClr val="000066"/>
                </a:solidFill>
              </a:rPr>
              <a:t>Toychog‘im</a:t>
            </a:r>
            <a:r>
              <a:rPr lang="en-US" sz="4800" b="1" dirty="0" smtClean="0">
                <a:solidFill>
                  <a:srgbClr val="000066"/>
                </a:solidFill>
              </a:rPr>
              <a:t>”</a:t>
            </a:r>
            <a:endParaRPr lang="ru-RU" sz="4800" b="1" dirty="0">
              <a:solidFill>
                <a:srgbClr val="000066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9" t="32051" r="15087" b="11567"/>
          <a:stretch/>
        </p:blipFill>
        <p:spPr bwMode="auto">
          <a:xfrm>
            <a:off x="3753134" y="1869744"/>
            <a:ext cx="3822170" cy="45373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192404" y="2121397"/>
            <a:ext cx="4449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0066"/>
                </a:solidFill>
              </a:rPr>
              <a:t>“</a:t>
            </a:r>
            <a:r>
              <a:rPr lang="en-US" sz="4800" b="1" dirty="0" err="1" smtClean="0">
                <a:solidFill>
                  <a:srgbClr val="000066"/>
                </a:solidFill>
              </a:rPr>
              <a:t>Bo‘talog‘im</a:t>
            </a:r>
            <a:r>
              <a:rPr lang="en-US" sz="4800" b="1" dirty="0" smtClean="0">
                <a:solidFill>
                  <a:srgbClr val="000066"/>
                </a:solidFill>
              </a:rPr>
              <a:t>”</a:t>
            </a:r>
            <a:endParaRPr lang="ru-RU" sz="4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18089</TotalTime>
  <Words>267</Words>
  <Application>Microsoft Office PowerPoint</Application>
  <PresentationFormat>Произвольный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1691</cp:revision>
  <dcterms:created xsi:type="dcterms:W3CDTF">2020-04-19T11:34:46Z</dcterms:created>
  <dcterms:modified xsi:type="dcterms:W3CDTF">2021-11-29T11:02:53Z</dcterms:modified>
</cp:coreProperties>
</file>