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831" r:id="rId4"/>
    <p:sldId id="809" r:id="rId5"/>
    <p:sldId id="839" r:id="rId6"/>
    <p:sldId id="843" r:id="rId7"/>
    <p:sldId id="840" r:id="rId8"/>
    <p:sldId id="841" r:id="rId9"/>
    <p:sldId id="844" r:id="rId10"/>
    <p:sldId id="842" r:id="rId11"/>
    <p:sldId id="529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FF"/>
    <a:srgbClr val="006600"/>
    <a:srgbClr val="FFCCFF"/>
    <a:srgbClr val="E56915"/>
    <a:srgbClr val="0807E3"/>
    <a:srgbClr val="FFFF66"/>
    <a:srgbClr val="66FFCC"/>
    <a:srgbClr val="99CC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50" d="100"/>
          <a:sy n="50" d="100"/>
        </p:scale>
        <p:origin x="-111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1" y="354951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4843" y="3507473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1956103" y="162686"/>
            <a:ext cx="10108518" cy="1041563"/>
          </a:xfrm>
          <a:prstGeom prst="hexagon">
            <a:avLst/>
          </a:prstGeom>
          <a:solidFill>
            <a:srgbClr val="FFFF66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51893" y="127031"/>
            <a:ext cx="94422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3200" dirty="0">
                <a:solidFill>
                  <a:srgbClr val="000066"/>
                </a:solidFill>
              </a:rPr>
              <a:t>Quyida berilgan ma’lumotlarning qaysi biri </a:t>
            </a:r>
            <a:r>
              <a:rPr lang="nn-NO" sz="3200" dirty="0" smtClean="0">
                <a:solidFill>
                  <a:srgbClr val="000066"/>
                </a:solidFill>
              </a:rPr>
              <a:t>to‘g‘ri,</a:t>
            </a:r>
            <a:r>
              <a:rPr lang="it-IT" sz="3200" dirty="0" smtClean="0">
                <a:solidFill>
                  <a:srgbClr val="000066"/>
                </a:solidFill>
              </a:rPr>
              <a:t>qaysi </a:t>
            </a:r>
            <a:r>
              <a:rPr lang="it-IT" sz="3200" dirty="0">
                <a:solidFill>
                  <a:srgbClr val="000066"/>
                </a:solidFill>
              </a:rPr>
              <a:t>biri noto‘g‘ri ekanligini ayting.</a:t>
            </a:r>
            <a:endParaRPr lang="en-US" sz="3200" b="1" dirty="0">
              <a:solidFill>
                <a:srgbClr val="000066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90837" y="-78434"/>
            <a:ext cx="1570423" cy="12102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50626" y="1529117"/>
            <a:ext cx="10809027" cy="4680613"/>
          </a:xfrm>
          <a:prstGeom prst="roundRect">
            <a:avLst/>
          </a:prstGeom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32-конечная звезда 3"/>
          <p:cNvSpPr/>
          <p:nvPr/>
        </p:nvSpPr>
        <p:spPr>
          <a:xfrm>
            <a:off x="1160060" y="133215"/>
            <a:ext cx="1030986" cy="998566"/>
          </a:xfrm>
          <a:prstGeom prst="star32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5604" y="260736"/>
            <a:ext cx="612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</a:rPr>
              <a:t>3</a:t>
            </a:r>
            <a:endParaRPr lang="en-US" sz="4400" b="1" dirty="0">
              <a:solidFill>
                <a:srgbClr val="FF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7977" y="3582628"/>
            <a:ext cx="9695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3</a:t>
            </a:r>
            <a:r>
              <a:rPr lang="en-US" sz="3200" b="1" dirty="0">
                <a:solidFill>
                  <a:srgbClr val="7030A0"/>
                </a:solidFill>
              </a:rPr>
              <a:t>. </a:t>
            </a:r>
            <a:r>
              <a:rPr lang="en-US" sz="3200" b="1" dirty="0" err="1">
                <a:solidFill>
                  <a:srgbClr val="7030A0"/>
                </a:solidFill>
              </a:rPr>
              <a:t>Sobirjon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g‘isht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quyishni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akasidan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o‘rgangan</a:t>
            </a:r>
            <a:r>
              <a:rPr lang="en-US" sz="3200" b="1" dirty="0">
                <a:solidFill>
                  <a:srgbClr val="7030A0"/>
                </a:solidFill>
              </a:rPr>
              <a:t>.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897" y="1553462"/>
            <a:ext cx="9695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rgbClr val="FF0000"/>
                </a:solidFill>
              </a:rPr>
              <a:t>Sobirjonning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velosiped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olish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uchun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yig‘ib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yurgan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puli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20 </a:t>
            </a:r>
            <a:r>
              <a:rPr lang="en-US" sz="3200" b="1" dirty="0">
                <a:solidFill>
                  <a:srgbClr val="FF0000"/>
                </a:solidFill>
              </a:rPr>
              <a:t>ta </a:t>
            </a:r>
            <a:r>
              <a:rPr lang="en-US" sz="3200" b="1" dirty="0" err="1">
                <a:solidFill>
                  <a:srgbClr val="FF0000"/>
                </a:solidFill>
              </a:rPr>
              <a:t>ikki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oylik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jo‘jaga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yetadi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5273" y="2566827"/>
            <a:ext cx="9695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</a:rPr>
              <a:t>2</a:t>
            </a:r>
            <a:r>
              <a:rPr lang="en-US" sz="3200" b="1" dirty="0">
                <a:solidFill>
                  <a:srgbClr val="006600"/>
                </a:solidFill>
              </a:rPr>
              <a:t>. </a:t>
            </a:r>
            <a:r>
              <a:rPr lang="en-US" sz="3200" b="1" dirty="0" err="1">
                <a:solidFill>
                  <a:srgbClr val="006600"/>
                </a:solidFill>
              </a:rPr>
              <a:t>Dadasi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Sobirjonga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o‘g‘il</a:t>
            </a:r>
            <a:r>
              <a:rPr lang="en-US" sz="3200" b="1" dirty="0">
                <a:solidFill>
                  <a:srgbClr val="006600"/>
                </a:solidFill>
              </a:rPr>
              <a:t> bola </a:t>
            </a:r>
            <a:r>
              <a:rPr lang="en-US" sz="3200" b="1" dirty="0" err="1">
                <a:solidFill>
                  <a:srgbClr val="006600"/>
                </a:solidFill>
              </a:rPr>
              <a:t>biror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hunar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yoki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ish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bilan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shug‘ullanishi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kerakligini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aytdi</a:t>
            </a:r>
            <a:r>
              <a:rPr lang="en-US" sz="3200" b="1" dirty="0">
                <a:solidFill>
                  <a:srgbClr val="006600"/>
                </a:solidFill>
              </a:rPr>
              <a:t>. 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17977" y="4072713"/>
            <a:ext cx="9695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</a:rPr>
              <a:t>4</a:t>
            </a:r>
            <a:r>
              <a:rPr lang="en-US" sz="3200" b="1" dirty="0">
                <a:solidFill>
                  <a:srgbClr val="FF00FF"/>
                </a:solidFill>
              </a:rPr>
              <a:t>. </a:t>
            </a:r>
            <a:r>
              <a:rPr lang="en-US" sz="3200" b="1" dirty="0" err="1">
                <a:solidFill>
                  <a:srgbClr val="FF00FF"/>
                </a:solidFill>
              </a:rPr>
              <a:t>Maktab</a:t>
            </a:r>
            <a:r>
              <a:rPr lang="en-US" sz="3200" b="1" dirty="0">
                <a:solidFill>
                  <a:srgbClr val="FF00FF"/>
                </a:solidFill>
              </a:rPr>
              <a:t> </a:t>
            </a:r>
            <a:r>
              <a:rPr lang="en-US" sz="3200" b="1" dirty="0" err="1">
                <a:solidFill>
                  <a:srgbClr val="FF00FF"/>
                </a:solidFill>
              </a:rPr>
              <a:t>o‘quvchisi</a:t>
            </a:r>
            <a:r>
              <a:rPr lang="en-US" sz="3200" b="1" dirty="0">
                <a:solidFill>
                  <a:srgbClr val="FF00FF"/>
                </a:solidFill>
              </a:rPr>
              <a:t> </a:t>
            </a:r>
            <a:r>
              <a:rPr lang="en-US" sz="3200" b="1" dirty="0" err="1">
                <a:solidFill>
                  <a:srgbClr val="FF00FF"/>
                </a:solidFill>
              </a:rPr>
              <a:t>bo‘lgan</a:t>
            </a:r>
            <a:r>
              <a:rPr lang="en-US" sz="3200" b="1" dirty="0">
                <a:solidFill>
                  <a:srgbClr val="FF00FF"/>
                </a:solidFill>
              </a:rPr>
              <a:t> </a:t>
            </a:r>
            <a:r>
              <a:rPr lang="en-US" sz="3200" b="1" dirty="0" err="1">
                <a:solidFill>
                  <a:srgbClr val="FF00FF"/>
                </a:solidFill>
              </a:rPr>
              <a:t>Sobirjonga</a:t>
            </a:r>
            <a:r>
              <a:rPr lang="en-US" sz="3200" b="1" dirty="0">
                <a:solidFill>
                  <a:srgbClr val="FF00FF"/>
                </a:solidFill>
              </a:rPr>
              <a:t> </a:t>
            </a:r>
            <a:r>
              <a:rPr lang="en-US" sz="3200" b="1" dirty="0" err="1">
                <a:solidFill>
                  <a:srgbClr val="FF00FF"/>
                </a:solidFill>
              </a:rPr>
              <a:t>yosh</a:t>
            </a:r>
            <a:r>
              <a:rPr lang="en-US" sz="3200" b="1" dirty="0">
                <a:solidFill>
                  <a:srgbClr val="FF00FF"/>
                </a:solidFill>
              </a:rPr>
              <a:t> </a:t>
            </a:r>
            <a:r>
              <a:rPr lang="en-US" sz="3200" b="1" dirty="0" err="1">
                <a:solidFill>
                  <a:srgbClr val="FF00FF"/>
                </a:solidFill>
              </a:rPr>
              <a:t>tadbirkor</a:t>
            </a:r>
            <a:r>
              <a:rPr lang="en-US" sz="3200" b="1" dirty="0">
                <a:solidFill>
                  <a:srgbClr val="FF00FF"/>
                </a:solidFill>
              </a:rPr>
              <a:t> </a:t>
            </a:r>
            <a:endParaRPr lang="en-US" sz="3200" b="1" dirty="0" smtClean="0">
              <a:solidFill>
                <a:srgbClr val="FF00FF"/>
              </a:solidFill>
            </a:endParaRPr>
          </a:p>
          <a:p>
            <a:r>
              <a:rPr lang="en-US" sz="3200" b="1" dirty="0" err="1" smtClean="0">
                <a:solidFill>
                  <a:srgbClr val="FF00FF"/>
                </a:solidFill>
              </a:rPr>
              <a:t>sifatida</a:t>
            </a:r>
            <a:r>
              <a:rPr lang="en-US" sz="3200" b="1" dirty="0" smtClean="0">
                <a:solidFill>
                  <a:srgbClr val="FF00FF"/>
                </a:solidFill>
              </a:rPr>
              <a:t> </a:t>
            </a:r>
            <a:r>
              <a:rPr lang="en-US" sz="3200" b="1" dirty="0" err="1">
                <a:solidFill>
                  <a:srgbClr val="FF00FF"/>
                </a:solidFill>
              </a:rPr>
              <a:t>kredit</a:t>
            </a:r>
            <a:r>
              <a:rPr lang="en-US" sz="3200" b="1" dirty="0">
                <a:solidFill>
                  <a:srgbClr val="FF00FF"/>
                </a:solidFill>
              </a:rPr>
              <a:t> </a:t>
            </a:r>
            <a:r>
              <a:rPr lang="en-US" sz="3200" b="1" dirty="0" err="1">
                <a:solidFill>
                  <a:srgbClr val="FF00FF"/>
                </a:solidFill>
              </a:rPr>
              <a:t>ajratildi</a:t>
            </a:r>
            <a:r>
              <a:rPr lang="en-US" sz="3200" b="1" dirty="0" smtClean="0">
                <a:solidFill>
                  <a:srgbClr val="FF00FF"/>
                </a:solidFill>
              </a:rPr>
              <a:t>.</a:t>
            </a:r>
            <a:endParaRPr lang="ru-RU" sz="3200" b="1" dirty="0">
              <a:solidFill>
                <a:srgbClr val="FF00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7033" y="5083978"/>
            <a:ext cx="9695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</a:rPr>
              <a:t>5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  <a:r>
              <a:rPr lang="en-US" sz="3200" b="1" dirty="0" err="1">
                <a:solidFill>
                  <a:srgbClr val="000066"/>
                </a:solidFill>
              </a:rPr>
              <a:t>Kurk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bo‘lgan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tovuqlar</a:t>
            </a:r>
            <a:r>
              <a:rPr lang="en-US" sz="3200" b="1" dirty="0">
                <a:solidFill>
                  <a:srgbClr val="000066"/>
                </a:solidFill>
              </a:rPr>
              <a:t> 25 </a:t>
            </a:r>
            <a:r>
              <a:rPr lang="en-US" sz="3200" b="1" dirty="0" err="1">
                <a:solidFill>
                  <a:srgbClr val="000066"/>
                </a:solidFill>
              </a:rPr>
              <a:t>kunda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hovlini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jo‘jalarning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endParaRPr lang="en-US" sz="3200" b="1" dirty="0" smtClean="0">
              <a:solidFill>
                <a:srgbClr val="000066"/>
              </a:solidFill>
            </a:endParaRPr>
          </a:p>
          <a:p>
            <a:r>
              <a:rPr lang="en-US" sz="3200" b="1" dirty="0" smtClean="0">
                <a:solidFill>
                  <a:srgbClr val="000066"/>
                </a:solidFill>
              </a:rPr>
              <a:t>“</a:t>
            </a:r>
            <a:r>
              <a:rPr lang="en-US" sz="3200" b="1" dirty="0">
                <a:solidFill>
                  <a:srgbClr val="000066"/>
                </a:solidFill>
              </a:rPr>
              <a:t>chip-chip” </a:t>
            </a:r>
            <a:r>
              <a:rPr lang="en-US" sz="3200" b="1" dirty="0" err="1">
                <a:solidFill>
                  <a:srgbClr val="000066"/>
                </a:solidFill>
              </a:rPr>
              <a:t>tovushiga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to‘ldirib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yubordi</a:t>
            </a:r>
            <a:r>
              <a:rPr lang="en-US" sz="3200" b="1" dirty="0">
                <a:solidFill>
                  <a:srgbClr val="000066"/>
                </a:solidFill>
              </a:rPr>
              <a:t>.</a:t>
            </a:r>
            <a:endParaRPr lang="ru-RU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44421" y="292093"/>
            <a:ext cx="10894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 smtClean="0">
                <a:solidFill>
                  <a:srgbClr val="006600"/>
                </a:solidFill>
              </a:rPr>
              <a:t>Quvnoq</a:t>
            </a:r>
            <a:r>
              <a:rPr lang="en-US" sz="6000" b="1" dirty="0" smtClean="0">
                <a:solidFill>
                  <a:srgbClr val="006600"/>
                </a:solidFill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</a:rPr>
              <a:t>ferma</a:t>
            </a:r>
            <a:endParaRPr lang="ru-RU" sz="6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https://img.freepik.com/free-vector/scene-with-boy-feeding-chickens-on-the-farm_1639-16582.jpg?size=626&amp;ext=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267" y="1450256"/>
            <a:ext cx="5669004" cy="501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2287" y="1652215"/>
            <a:ext cx="4950857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endParaRPr lang="ru-RU" sz="4800" dirty="0">
              <a:solidFill>
                <a:srgbClr val="00006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2287" y="1775326"/>
            <a:ext cx="4001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</a:rPr>
              <a:t>“</a:t>
            </a:r>
            <a:r>
              <a:rPr lang="en-US" sz="4000" b="1" dirty="0" err="1">
                <a:solidFill>
                  <a:srgbClr val="000066"/>
                </a:solidFill>
              </a:rPr>
              <a:t>Sobirjon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fermer</a:t>
            </a:r>
            <a:r>
              <a:rPr lang="en-US" sz="4000" b="1" dirty="0">
                <a:solidFill>
                  <a:srgbClr val="000066"/>
                </a:solidFill>
              </a:rPr>
              <a:t>”</a:t>
            </a:r>
            <a:endParaRPr lang="ru-RU" sz="4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>
              <a:gd name="adj" fmla="val 9398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472359" y="1148367"/>
            <a:ext cx="4233042" cy="452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2359" y="271204"/>
            <a:ext cx="115103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66"/>
                </a:solidFill>
              </a:rPr>
              <a:t>“</a:t>
            </a:r>
            <a:r>
              <a:rPr lang="en-US" sz="5400" b="1" dirty="0" err="1" smtClean="0">
                <a:solidFill>
                  <a:srgbClr val="000066"/>
                </a:solidFill>
              </a:rPr>
              <a:t>Sobirjon</a:t>
            </a:r>
            <a:r>
              <a:rPr lang="en-US" sz="5400" b="1" dirty="0" smtClean="0">
                <a:solidFill>
                  <a:srgbClr val="000066"/>
                </a:solidFill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</a:rPr>
              <a:t>fermer</a:t>
            </a:r>
            <a:r>
              <a:rPr lang="en-US" sz="5400" b="1" dirty="0" smtClean="0">
                <a:solidFill>
                  <a:srgbClr val="000066"/>
                </a:solidFill>
              </a:rPr>
              <a:t>” </a:t>
            </a:r>
            <a:r>
              <a:rPr lang="en-US" sz="5400" b="1" dirty="0" err="1" smtClean="0">
                <a:solidFill>
                  <a:srgbClr val="000066"/>
                </a:solidFill>
              </a:rPr>
              <a:t>matnini</a:t>
            </a:r>
            <a:r>
              <a:rPr lang="en-US" sz="5400" b="1" dirty="0" smtClean="0">
                <a:solidFill>
                  <a:srgbClr val="000066"/>
                </a:solidFill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</a:rPr>
              <a:t>tinglang</a:t>
            </a:r>
            <a:r>
              <a:rPr lang="en-US" sz="5400" b="1" dirty="0" smtClean="0">
                <a:solidFill>
                  <a:srgbClr val="000066"/>
                </a:solidFill>
              </a:rPr>
              <a:t>.</a:t>
            </a:r>
            <a:endParaRPr lang="ru-RU" sz="5400" dirty="0">
              <a:solidFill>
                <a:srgbClr val="000066"/>
              </a:solidFill>
            </a:endParaRPr>
          </a:p>
        </p:txBody>
      </p:sp>
      <p:pic>
        <p:nvPicPr>
          <p:cNvPr id="12" name="Picture 5" descr="https://img.freepik.com/free-vector/scene-with-boy-feeding-chickens-on-the-farm_1639-16582.jpg?size=626&amp;ext=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49" y="1450256"/>
            <a:ext cx="5669004" cy="501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8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1" y="409543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4843" y="3507473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1205575" y="955977"/>
            <a:ext cx="10557655" cy="124089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86386" y="973052"/>
            <a:ext cx="10397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Sobirjonning</a:t>
            </a:r>
            <a:r>
              <a:rPr lang="en-US" sz="3600" dirty="0"/>
              <a:t> </a:t>
            </a:r>
            <a:r>
              <a:rPr lang="en-US" sz="3600" dirty="0" err="1"/>
              <a:t>fikr-xayoli</a:t>
            </a:r>
            <a:r>
              <a:rPr lang="en-US" sz="3600" dirty="0"/>
              <a:t> </a:t>
            </a:r>
            <a:r>
              <a:rPr lang="en-US" sz="3600" dirty="0" err="1"/>
              <a:t>nima</a:t>
            </a:r>
            <a:r>
              <a:rPr lang="en-US" sz="3600" dirty="0"/>
              <a:t> </a:t>
            </a:r>
            <a:r>
              <a:rPr lang="en-US" sz="3600" dirty="0" err="1"/>
              <a:t>uchun</a:t>
            </a:r>
            <a:r>
              <a:rPr lang="en-US" sz="3600" dirty="0"/>
              <a:t> </a:t>
            </a:r>
            <a:r>
              <a:rPr lang="en-US" sz="3600" dirty="0" err="1" smtClean="0"/>
              <a:t>tovuq</a:t>
            </a:r>
            <a:r>
              <a:rPr lang="en-US" sz="3600" dirty="0" smtClean="0"/>
              <a:t> </a:t>
            </a:r>
            <a:r>
              <a:rPr lang="en-US" sz="3600" dirty="0" err="1" smtClean="0"/>
              <a:t>boqishda</a:t>
            </a:r>
            <a:r>
              <a:rPr lang="en-US" sz="3600" dirty="0" smtClean="0"/>
              <a:t> </a:t>
            </a:r>
            <a:r>
              <a:rPr lang="en-US" sz="3600" dirty="0" err="1"/>
              <a:t>bo‘lib</a:t>
            </a:r>
            <a:r>
              <a:rPr lang="en-US" sz="3600" dirty="0"/>
              <a:t> </a:t>
            </a:r>
            <a:r>
              <a:rPr lang="en-US" sz="3600" dirty="0" err="1"/>
              <a:t>qoldi</a:t>
            </a:r>
            <a:r>
              <a:rPr lang="en-US" sz="3600" dirty="0"/>
              <a:t>?</a:t>
            </a:r>
            <a:endParaRPr lang="en-US" sz="3600" b="1" dirty="0">
              <a:solidFill>
                <a:srgbClr val="00006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22538" y="315901"/>
            <a:ext cx="5159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404322" y="1112360"/>
            <a:ext cx="950796" cy="888039"/>
          </a:xfrm>
          <a:prstGeom prst="star12">
            <a:avLst/>
          </a:prstGeom>
          <a:solidFill>
            <a:srgbClr val="FFFF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5753" y="1129275"/>
            <a:ext cx="597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-23267"/>
            <a:ext cx="1230574" cy="1299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Шестиугольник 16"/>
          <p:cNvSpPr/>
          <p:nvPr/>
        </p:nvSpPr>
        <p:spPr>
          <a:xfrm>
            <a:off x="1205574" y="2282565"/>
            <a:ext cx="10557655" cy="124089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86385" y="2299640"/>
            <a:ext cx="10397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Sobirjonning</a:t>
            </a:r>
            <a:r>
              <a:rPr lang="en-US" sz="3600" dirty="0"/>
              <a:t> </a:t>
            </a:r>
            <a:r>
              <a:rPr lang="en-US" sz="3600" dirty="0" err="1"/>
              <a:t>g‘oyasini</a:t>
            </a:r>
            <a:r>
              <a:rPr lang="en-US" sz="3600" dirty="0"/>
              <a:t> </a:t>
            </a:r>
            <a:r>
              <a:rPr lang="en-US" sz="3600" dirty="0" err="1"/>
              <a:t>birinchi</a:t>
            </a:r>
            <a:r>
              <a:rPr lang="en-US" sz="3600" dirty="0"/>
              <a:t> </a:t>
            </a:r>
            <a:r>
              <a:rPr lang="en-US" sz="3600" dirty="0" err="1"/>
              <a:t>bo‘lib</a:t>
            </a:r>
            <a:r>
              <a:rPr lang="en-US" sz="3600" dirty="0"/>
              <a:t> </a:t>
            </a:r>
            <a:r>
              <a:rPr lang="en-US" sz="3600" dirty="0" err="1" smtClean="0"/>
              <a:t>kim</a:t>
            </a:r>
            <a:r>
              <a:rPr lang="en-US" sz="3600" dirty="0" smtClean="0"/>
              <a:t> </a:t>
            </a:r>
            <a:r>
              <a:rPr lang="en-US" sz="3600" dirty="0" err="1" smtClean="0"/>
              <a:t>qo‘llab</a:t>
            </a:r>
            <a:r>
              <a:rPr lang="ru-RU" sz="3600" dirty="0" smtClean="0"/>
              <a:t> </a:t>
            </a:r>
            <a:r>
              <a:rPr lang="en-US" sz="3600" dirty="0" err="1" smtClean="0"/>
              <a:t>quv-vatladi</a:t>
            </a:r>
            <a:r>
              <a:rPr lang="en-US" sz="3600" dirty="0"/>
              <a:t>?</a:t>
            </a:r>
            <a:endParaRPr lang="en-US" sz="3600" b="1" dirty="0">
              <a:solidFill>
                <a:srgbClr val="000066"/>
              </a:solidFill>
            </a:endParaRPr>
          </a:p>
        </p:txBody>
      </p:sp>
      <p:sp>
        <p:nvSpPr>
          <p:cNvPr id="20" name="12-конечная звезда 19"/>
          <p:cNvSpPr/>
          <p:nvPr/>
        </p:nvSpPr>
        <p:spPr>
          <a:xfrm>
            <a:off x="404321" y="2438948"/>
            <a:ext cx="950796" cy="888039"/>
          </a:xfrm>
          <a:prstGeom prst="star12">
            <a:avLst/>
          </a:prstGeom>
          <a:solidFill>
            <a:srgbClr val="FFFF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22104" y="2442215"/>
            <a:ext cx="597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1287463" y="3618995"/>
            <a:ext cx="10367725" cy="775586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686385" y="3608773"/>
            <a:ext cx="10397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Sobirjon</a:t>
            </a:r>
            <a:r>
              <a:rPr lang="en-US" sz="3600" dirty="0"/>
              <a:t> </a:t>
            </a:r>
            <a:r>
              <a:rPr lang="en-US" sz="3600" dirty="0" err="1"/>
              <a:t>nima</a:t>
            </a:r>
            <a:r>
              <a:rPr lang="en-US" sz="3600" dirty="0"/>
              <a:t> </a:t>
            </a:r>
            <a:r>
              <a:rPr lang="en-US" sz="3600" dirty="0" err="1"/>
              <a:t>uchun</a:t>
            </a:r>
            <a:r>
              <a:rPr lang="en-US" sz="3600" dirty="0"/>
              <a:t> </a:t>
            </a:r>
            <a:r>
              <a:rPr lang="en-US" sz="3600" dirty="0" err="1"/>
              <a:t>pul</a:t>
            </a:r>
            <a:r>
              <a:rPr lang="en-US" sz="3600" dirty="0"/>
              <a:t> </a:t>
            </a:r>
            <a:r>
              <a:rPr lang="en-US" sz="3600" dirty="0" err="1"/>
              <a:t>yig‘ib</a:t>
            </a:r>
            <a:r>
              <a:rPr lang="en-US" sz="3600" dirty="0"/>
              <a:t> </a:t>
            </a:r>
            <a:r>
              <a:rPr lang="en-US" sz="3600" dirty="0" err="1"/>
              <a:t>yurgandi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4" name="12-конечная звезда 23"/>
          <p:cNvSpPr/>
          <p:nvPr/>
        </p:nvSpPr>
        <p:spPr>
          <a:xfrm>
            <a:off x="486209" y="3516065"/>
            <a:ext cx="950796" cy="888039"/>
          </a:xfrm>
          <a:prstGeom prst="star12">
            <a:avLst/>
          </a:prstGeom>
          <a:solidFill>
            <a:srgbClr val="FFFF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3992" y="3546628"/>
            <a:ext cx="597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1331435" y="4494809"/>
            <a:ext cx="10323753" cy="775586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812245" y="4484587"/>
            <a:ext cx="7202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Dadasi</a:t>
            </a:r>
            <a:r>
              <a:rPr lang="en-US" sz="3600" dirty="0"/>
              <a:t> </a:t>
            </a:r>
            <a:r>
              <a:rPr lang="en-US" sz="3600" dirty="0" err="1"/>
              <a:t>qanday</a:t>
            </a:r>
            <a:r>
              <a:rPr lang="en-US" sz="3600" dirty="0"/>
              <a:t> </a:t>
            </a:r>
            <a:r>
              <a:rPr lang="en-US" sz="3600" dirty="0" err="1"/>
              <a:t>munosabat</a:t>
            </a:r>
            <a:r>
              <a:rPr lang="en-US" sz="3600" dirty="0"/>
              <a:t> </a:t>
            </a:r>
            <a:r>
              <a:rPr lang="en-US" sz="3600" dirty="0" err="1"/>
              <a:t>bildirdi</a:t>
            </a:r>
            <a:r>
              <a:rPr lang="en-US" sz="3600" dirty="0"/>
              <a:t>?</a:t>
            </a:r>
            <a:endParaRPr lang="en-US" sz="3600" b="1" dirty="0">
              <a:solidFill>
                <a:srgbClr val="000066"/>
              </a:solidFill>
            </a:endParaRPr>
          </a:p>
        </p:txBody>
      </p:sp>
      <p:sp>
        <p:nvSpPr>
          <p:cNvPr id="29" name="12-конечная звезда 28"/>
          <p:cNvSpPr/>
          <p:nvPr/>
        </p:nvSpPr>
        <p:spPr>
          <a:xfrm>
            <a:off x="530181" y="4419175"/>
            <a:ext cx="950796" cy="888039"/>
          </a:xfrm>
          <a:prstGeom prst="star12">
            <a:avLst/>
          </a:prstGeom>
          <a:solidFill>
            <a:srgbClr val="FFFF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34316" y="4436090"/>
            <a:ext cx="597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1372378" y="5381938"/>
            <a:ext cx="10390851" cy="115315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853188" y="5358069"/>
            <a:ext cx="9651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Sobirjonga</a:t>
            </a:r>
            <a:r>
              <a:rPr lang="en-US" sz="3600" dirty="0"/>
              <a:t> </a:t>
            </a:r>
            <a:r>
              <a:rPr lang="en-US" sz="3600" dirty="0" err="1"/>
              <a:t>tovuqxona</a:t>
            </a:r>
            <a:r>
              <a:rPr lang="en-US" sz="3600" dirty="0"/>
              <a:t> </a:t>
            </a:r>
            <a:r>
              <a:rPr lang="en-US" sz="3600" dirty="0" err="1" smtClean="0"/>
              <a:t>eshigini</a:t>
            </a:r>
            <a:r>
              <a:rPr lang="en-US" sz="3600" dirty="0" smtClean="0"/>
              <a:t> </a:t>
            </a:r>
            <a:r>
              <a:rPr lang="en-US" sz="3600" dirty="0" err="1"/>
              <a:t>yasashni</a:t>
            </a:r>
            <a:r>
              <a:rPr lang="en-US" sz="3600" dirty="0"/>
              <a:t> </a:t>
            </a:r>
            <a:r>
              <a:rPr lang="en-US" sz="3600" dirty="0" err="1"/>
              <a:t>qanday</a:t>
            </a:r>
            <a:endParaRPr lang="en-US" sz="3600" dirty="0"/>
          </a:p>
          <a:p>
            <a:r>
              <a:rPr lang="en-US" sz="3600" dirty="0" err="1"/>
              <a:t>o‘rgandi</a:t>
            </a:r>
            <a:r>
              <a:rPr lang="en-US" sz="3600" dirty="0"/>
              <a:t>?</a:t>
            </a:r>
            <a:endParaRPr lang="en-US" sz="3600" b="1" dirty="0">
              <a:solidFill>
                <a:srgbClr val="000066"/>
              </a:solidFill>
            </a:endParaRPr>
          </a:p>
        </p:txBody>
      </p:sp>
      <p:sp>
        <p:nvSpPr>
          <p:cNvPr id="33" name="12-конечная звезда 32"/>
          <p:cNvSpPr/>
          <p:nvPr/>
        </p:nvSpPr>
        <p:spPr>
          <a:xfrm>
            <a:off x="571124" y="5456433"/>
            <a:ext cx="950796" cy="888039"/>
          </a:xfrm>
          <a:prstGeom prst="star12">
            <a:avLst/>
          </a:prstGeom>
          <a:solidFill>
            <a:srgbClr val="FFFF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75259" y="5486996"/>
            <a:ext cx="597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9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3" grpId="0"/>
      <p:bldP spid="2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1" y="409543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4843" y="3507473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1205575" y="1460953"/>
            <a:ext cx="10557655" cy="124089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86386" y="1478028"/>
            <a:ext cx="10397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Doim</a:t>
            </a:r>
            <a:r>
              <a:rPr lang="en-US" sz="3600" dirty="0"/>
              <a:t> </a:t>
            </a:r>
            <a:r>
              <a:rPr lang="en-US" sz="3600" dirty="0" err="1"/>
              <a:t>ko‘chada</a:t>
            </a:r>
            <a:r>
              <a:rPr lang="en-US" sz="3600" dirty="0"/>
              <a:t> </a:t>
            </a:r>
            <a:r>
              <a:rPr lang="en-US" sz="3600" dirty="0" err="1"/>
              <a:t>koptok</a:t>
            </a:r>
            <a:r>
              <a:rPr lang="en-US" sz="3600" dirty="0"/>
              <a:t> </a:t>
            </a:r>
            <a:r>
              <a:rPr lang="en-US" sz="3600" dirty="0" err="1"/>
              <a:t>o‘ynab</a:t>
            </a:r>
            <a:r>
              <a:rPr lang="en-US" sz="3600" dirty="0"/>
              <a:t>, </a:t>
            </a:r>
            <a:r>
              <a:rPr lang="en-US" sz="3600" dirty="0" err="1"/>
              <a:t>vaqtini</a:t>
            </a:r>
            <a:r>
              <a:rPr lang="en-US" sz="3600" dirty="0"/>
              <a:t> </a:t>
            </a:r>
            <a:r>
              <a:rPr lang="en-US" sz="3600" dirty="0" err="1"/>
              <a:t>o‘tkazadigan</a:t>
            </a:r>
            <a:endParaRPr lang="en-US" sz="3600" dirty="0"/>
          </a:p>
          <a:p>
            <a:r>
              <a:rPr lang="en-US" sz="3600" dirty="0"/>
              <a:t>bola </a:t>
            </a:r>
            <a:r>
              <a:rPr lang="en-US" sz="3600" dirty="0" err="1"/>
              <a:t>nima</a:t>
            </a:r>
            <a:r>
              <a:rPr lang="en-US" sz="3600" dirty="0"/>
              <a:t> </a:t>
            </a:r>
            <a:r>
              <a:rPr lang="en-US" sz="3600" dirty="0" err="1"/>
              <a:t>uchun</a:t>
            </a:r>
            <a:r>
              <a:rPr lang="en-US" sz="3600" dirty="0"/>
              <a:t> </a:t>
            </a:r>
            <a:r>
              <a:rPr lang="en-US" sz="3600" dirty="0" err="1"/>
              <a:t>uyga</a:t>
            </a:r>
            <a:r>
              <a:rPr lang="en-US" sz="3600" dirty="0"/>
              <a:t> </a:t>
            </a:r>
            <a:r>
              <a:rPr lang="en-US" sz="3600" dirty="0" err="1"/>
              <a:t>bog‘lanib</a:t>
            </a:r>
            <a:r>
              <a:rPr lang="en-US" sz="3600" dirty="0"/>
              <a:t> </a:t>
            </a:r>
            <a:r>
              <a:rPr lang="en-US" sz="3600" dirty="0" err="1"/>
              <a:t>qoldi</a:t>
            </a:r>
            <a:r>
              <a:rPr lang="en-US" sz="3600" dirty="0"/>
              <a:t>?</a:t>
            </a:r>
            <a:endParaRPr lang="en-US" sz="3600" b="1" dirty="0">
              <a:solidFill>
                <a:srgbClr val="00006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22537" y="357049"/>
            <a:ext cx="6689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404322" y="1617336"/>
            <a:ext cx="950796" cy="888039"/>
          </a:xfrm>
          <a:prstGeom prst="star12">
            <a:avLst/>
          </a:prstGeom>
          <a:solidFill>
            <a:srgbClr val="FFFF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5753" y="1634251"/>
            <a:ext cx="597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" y="-23267"/>
            <a:ext cx="1480977" cy="1563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Шестиугольник 16"/>
          <p:cNvSpPr/>
          <p:nvPr/>
        </p:nvSpPr>
        <p:spPr>
          <a:xfrm>
            <a:off x="1205574" y="2842133"/>
            <a:ext cx="10557655" cy="754631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86385" y="2859208"/>
            <a:ext cx="10397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Sobirjonga</a:t>
            </a:r>
            <a:r>
              <a:rPr lang="en-US" sz="3600" dirty="0"/>
              <a:t> </a:t>
            </a:r>
            <a:r>
              <a:rPr lang="en-US" sz="3600" dirty="0" err="1"/>
              <a:t>onasi</a:t>
            </a:r>
            <a:r>
              <a:rPr lang="en-US" sz="3600" dirty="0"/>
              <a:t> </a:t>
            </a:r>
            <a:r>
              <a:rPr lang="en-US" sz="3600" dirty="0" err="1"/>
              <a:t>qanday</a:t>
            </a:r>
            <a:r>
              <a:rPr lang="en-US" sz="3600" dirty="0"/>
              <a:t> </a:t>
            </a:r>
            <a:r>
              <a:rPr lang="en-US" sz="3600" dirty="0" err="1"/>
              <a:t>maslahat</a:t>
            </a:r>
            <a:r>
              <a:rPr lang="en-US" sz="3600" dirty="0"/>
              <a:t> </a:t>
            </a:r>
            <a:r>
              <a:rPr lang="en-US" sz="3600" dirty="0" err="1"/>
              <a:t>berdi</a:t>
            </a:r>
            <a:r>
              <a:rPr lang="en-US" sz="3600" dirty="0"/>
              <a:t>?</a:t>
            </a:r>
            <a:endParaRPr lang="en-US" sz="3600" b="1" dirty="0">
              <a:solidFill>
                <a:srgbClr val="000066"/>
              </a:solidFill>
            </a:endParaRPr>
          </a:p>
        </p:txBody>
      </p:sp>
      <p:sp>
        <p:nvSpPr>
          <p:cNvPr id="20" name="12-конечная звезда 19"/>
          <p:cNvSpPr/>
          <p:nvPr/>
        </p:nvSpPr>
        <p:spPr>
          <a:xfrm>
            <a:off x="404321" y="2725556"/>
            <a:ext cx="950796" cy="888039"/>
          </a:xfrm>
          <a:prstGeom prst="star12">
            <a:avLst/>
          </a:prstGeom>
          <a:solidFill>
            <a:srgbClr val="FFFF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22104" y="2728823"/>
            <a:ext cx="597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1205576" y="3766945"/>
            <a:ext cx="10557653" cy="115720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604498" y="3756724"/>
            <a:ext cx="10397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Mahallaga</a:t>
            </a:r>
            <a:r>
              <a:rPr lang="en-US" sz="3600" dirty="0"/>
              <a:t> </a:t>
            </a:r>
            <a:r>
              <a:rPr lang="en-US" sz="3600" dirty="0" err="1"/>
              <a:t>hokimiyat</a:t>
            </a:r>
            <a:r>
              <a:rPr lang="en-US" sz="3600" dirty="0"/>
              <a:t> </a:t>
            </a:r>
            <a:r>
              <a:rPr lang="en-US" sz="3600" dirty="0" err="1"/>
              <a:t>vakillari</a:t>
            </a:r>
            <a:r>
              <a:rPr lang="en-US" sz="3600" dirty="0"/>
              <a:t> </a:t>
            </a:r>
            <a:r>
              <a:rPr lang="en-US" sz="3600" dirty="0" err="1"/>
              <a:t>qanday</a:t>
            </a:r>
            <a:r>
              <a:rPr lang="en-US" sz="3600" dirty="0"/>
              <a:t> </a:t>
            </a:r>
            <a:r>
              <a:rPr lang="en-US" sz="3600" dirty="0" err="1"/>
              <a:t>taklif</a:t>
            </a:r>
            <a:r>
              <a:rPr lang="en-US" sz="3600" dirty="0"/>
              <a:t> </a:t>
            </a:r>
            <a:r>
              <a:rPr lang="en-US" sz="3600" dirty="0" err="1"/>
              <a:t>bilan</a:t>
            </a:r>
            <a:endParaRPr lang="en-US" sz="3600" dirty="0"/>
          </a:p>
          <a:p>
            <a:r>
              <a:rPr lang="en-US" sz="3600" dirty="0" err="1"/>
              <a:t>kelishdi</a:t>
            </a:r>
            <a:r>
              <a:rPr lang="en-US" sz="3600" dirty="0"/>
              <a:t>?</a:t>
            </a:r>
          </a:p>
        </p:txBody>
      </p:sp>
      <p:sp>
        <p:nvSpPr>
          <p:cNvPr id="24" name="12-конечная звезда 23"/>
          <p:cNvSpPr/>
          <p:nvPr/>
        </p:nvSpPr>
        <p:spPr>
          <a:xfrm>
            <a:off x="404322" y="3664016"/>
            <a:ext cx="950796" cy="888039"/>
          </a:xfrm>
          <a:prstGeom prst="star12">
            <a:avLst/>
          </a:prstGeom>
          <a:solidFill>
            <a:srgbClr val="FFFF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2105" y="3694579"/>
            <a:ext cx="597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1331435" y="4999785"/>
            <a:ext cx="10431794" cy="775586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812245" y="4989563"/>
            <a:ext cx="8341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Oqsoqol</a:t>
            </a:r>
            <a:r>
              <a:rPr lang="en-US" sz="3600" dirty="0"/>
              <a:t> </a:t>
            </a:r>
            <a:r>
              <a:rPr lang="en-US" sz="3600" dirty="0" err="1"/>
              <a:t>hokimiyat</a:t>
            </a:r>
            <a:r>
              <a:rPr lang="en-US" sz="3600" dirty="0"/>
              <a:t> </a:t>
            </a:r>
            <a:r>
              <a:rPr lang="en-US" sz="3600" dirty="0" err="1"/>
              <a:t>vakillariga</a:t>
            </a:r>
            <a:r>
              <a:rPr lang="en-US" sz="3600" dirty="0"/>
              <a:t> </a:t>
            </a:r>
            <a:r>
              <a:rPr lang="en-US" sz="3600" dirty="0" err="1"/>
              <a:t>nima</a:t>
            </a:r>
            <a:r>
              <a:rPr lang="en-US" sz="3600" dirty="0"/>
              <a:t> </a:t>
            </a:r>
            <a:r>
              <a:rPr lang="en-US" sz="3600" dirty="0" err="1"/>
              <a:t>dedi</a:t>
            </a:r>
            <a:r>
              <a:rPr lang="en-US" sz="3600" dirty="0"/>
              <a:t>?</a:t>
            </a:r>
            <a:endParaRPr lang="en-US" sz="3600" b="1" dirty="0">
              <a:solidFill>
                <a:srgbClr val="000066"/>
              </a:solidFill>
            </a:endParaRPr>
          </a:p>
        </p:txBody>
      </p:sp>
      <p:sp>
        <p:nvSpPr>
          <p:cNvPr id="29" name="12-конечная звезда 28"/>
          <p:cNvSpPr/>
          <p:nvPr/>
        </p:nvSpPr>
        <p:spPr>
          <a:xfrm>
            <a:off x="530181" y="4924151"/>
            <a:ext cx="950796" cy="888039"/>
          </a:xfrm>
          <a:prstGeom prst="star12">
            <a:avLst/>
          </a:prstGeom>
          <a:solidFill>
            <a:srgbClr val="FFFF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34316" y="4941066"/>
            <a:ext cx="597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1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3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1" y="409543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4843" y="3507473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2462232" y="1493550"/>
            <a:ext cx="6927434" cy="1314802"/>
          </a:xfrm>
          <a:prstGeom prst="hexagon">
            <a:avLst/>
          </a:prstGeom>
          <a:solidFill>
            <a:srgbClr val="FFFF66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8023" y="1553431"/>
            <a:ext cx="6419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Ushbu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hikoyada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ishtirok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etgan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endParaRPr lang="en-US" sz="3600" dirty="0" smtClean="0">
              <a:solidFill>
                <a:srgbClr val="000066"/>
              </a:solidFill>
            </a:endParaRPr>
          </a:p>
          <a:p>
            <a:r>
              <a:rPr lang="en-US" sz="3600" dirty="0" err="1" smtClean="0">
                <a:solidFill>
                  <a:srgbClr val="000066"/>
                </a:solidFill>
              </a:rPr>
              <a:t>qahramonlarni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alohida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ajrating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en-US" sz="3600" b="1" dirty="0">
              <a:solidFill>
                <a:srgbClr val="00006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7821" y="343196"/>
            <a:ext cx="9826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Daftaringizdagi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matn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asosida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berilgan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topshiriqlarni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bajaring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95766" y="98617"/>
            <a:ext cx="1570423" cy="12102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28295" y="3269201"/>
            <a:ext cx="11335409" cy="3370883"/>
          </a:xfrm>
          <a:prstGeom prst="roundRect">
            <a:avLst/>
          </a:prstGeom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32-конечная звезда 3"/>
          <p:cNvSpPr/>
          <p:nvPr/>
        </p:nvSpPr>
        <p:spPr>
          <a:xfrm>
            <a:off x="1666189" y="1464078"/>
            <a:ext cx="1049715" cy="1200329"/>
          </a:xfrm>
          <a:prstGeom prst="star32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31733" y="1591600"/>
            <a:ext cx="5634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</a:rPr>
              <a:t>1</a:t>
            </a:r>
            <a:endParaRPr lang="en-US" sz="4400" b="1" dirty="0">
              <a:solidFill>
                <a:srgbClr val="FF00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3285" y="3405896"/>
            <a:ext cx="2039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Sobirjon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8947" y="4160254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807E3"/>
                </a:solidFill>
              </a:rPr>
              <a:t>Sobirjonning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</a:rPr>
              <a:t>onasi</a:t>
            </a:r>
            <a:endParaRPr lang="ru-RU" sz="32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6244" y="5321480"/>
            <a:ext cx="2885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</a:rPr>
              <a:t>sinfdoshlari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44874" y="3407141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FF"/>
                </a:solidFill>
              </a:rPr>
              <a:t>m</a:t>
            </a:r>
            <a:r>
              <a:rPr lang="en-US" sz="3200" b="1" dirty="0" err="1" smtClean="0">
                <a:solidFill>
                  <a:srgbClr val="FF00FF"/>
                </a:solidFill>
              </a:rPr>
              <a:t>ahalla</a:t>
            </a:r>
            <a:r>
              <a:rPr lang="en-US" sz="3200" b="1" dirty="0" smtClean="0">
                <a:solidFill>
                  <a:srgbClr val="FF00FF"/>
                </a:solidFill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</a:rPr>
              <a:t>oqsoqoli</a:t>
            </a:r>
            <a:endParaRPr lang="ru-RU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1599" y="4498286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t</a:t>
            </a:r>
            <a:r>
              <a:rPr lang="en-US" sz="3200" b="1" dirty="0" err="1" smtClean="0">
                <a:solidFill>
                  <a:srgbClr val="C00000"/>
                </a:solidFill>
              </a:rPr>
              <a:t>uman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200" b="1" dirty="0" err="1" smtClean="0">
                <a:solidFill>
                  <a:srgbClr val="C00000"/>
                </a:solidFill>
              </a:rPr>
              <a:t>hokimi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6244" y="5897704"/>
            <a:ext cx="2885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bolalar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72171" y="5569594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Sobirning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o‘qituvchisi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14658" y="3239025"/>
            <a:ext cx="2885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Rahima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xola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15536" y="3711990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E56915"/>
                </a:solidFill>
              </a:rPr>
              <a:t>Sobirning</a:t>
            </a:r>
            <a:r>
              <a:rPr lang="en-US" sz="3200" b="1" dirty="0" smtClean="0">
                <a:solidFill>
                  <a:srgbClr val="E56915"/>
                </a:solidFill>
              </a:rPr>
              <a:t> </a:t>
            </a:r>
            <a:r>
              <a:rPr lang="en-US" sz="3200" b="1" dirty="0" err="1" smtClean="0">
                <a:solidFill>
                  <a:srgbClr val="E56915"/>
                </a:solidFill>
              </a:rPr>
              <a:t>qo‘shnilari</a:t>
            </a:r>
            <a:endParaRPr lang="ru-RU" sz="3200" b="1" dirty="0">
              <a:solidFill>
                <a:srgbClr val="E569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67769" y="4722991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Sobirning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akasi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62424" y="5608022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Sobirning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buvisi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200839" y="3369594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Sobirning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dadasi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53186" y="4462201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okimiyat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vakillari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292425" y="5467162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Sobirjonning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tog‘asi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1" y="409543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4843" y="3507473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2462232" y="1493550"/>
            <a:ext cx="6927434" cy="1314802"/>
          </a:xfrm>
          <a:prstGeom prst="hexagon">
            <a:avLst/>
          </a:prstGeom>
          <a:solidFill>
            <a:srgbClr val="FFFF66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8023" y="1553431"/>
            <a:ext cx="6419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Ushbu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hikoyada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ishtirok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etgan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endParaRPr lang="en-US" sz="3600" dirty="0" smtClean="0">
              <a:solidFill>
                <a:srgbClr val="000066"/>
              </a:solidFill>
            </a:endParaRPr>
          </a:p>
          <a:p>
            <a:r>
              <a:rPr lang="en-US" sz="3600" dirty="0" err="1" smtClean="0">
                <a:solidFill>
                  <a:srgbClr val="000066"/>
                </a:solidFill>
              </a:rPr>
              <a:t>qahramonlarni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alohida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ajrating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en-US" sz="3600" b="1" dirty="0">
              <a:solidFill>
                <a:srgbClr val="00006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7821" y="343196"/>
            <a:ext cx="9826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Daftaringizdagi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matn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asosida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berilgan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topshiriqlarni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bajaring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95766" y="98617"/>
            <a:ext cx="1570423" cy="12102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28295" y="3269201"/>
            <a:ext cx="11335409" cy="3370883"/>
          </a:xfrm>
          <a:prstGeom prst="roundRect">
            <a:avLst/>
          </a:prstGeom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32-конечная звезда 3"/>
          <p:cNvSpPr/>
          <p:nvPr/>
        </p:nvSpPr>
        <p:spPr>
          <a:xfrm>
            <a:off x="1666189" y="1464078"/>
            <a:ext cx="1049715" cy="1200329"/>
          </a:xfrm>
          <a:prstGeom prst="star32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31733" y="1591600"/>
            <a:ext cx="5634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</a:rPr>
              <a:t>1</a:t>
            </a:r>
            <a:endParaRPr lang="en-US" sz="4400" b="1" dirty="0">
              <a:solidFill>
                <a:srgbClr val="FF00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3285" y="3405896"/>
            <a:ext cx="2039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Sobirjon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8947" y="4160254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807E3"/>
                </a:solidFill>
              </a:rPr>
              <a:t>Sobirjonning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</a:rPr>
              <a:t>onasi</a:t>
            </a:r>
            <a:endParaRPr lang="ru-RU" sz="32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6244" y="5321480"/>
            <a:ext cx="2885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</a:rPr>
              <a:t>sinfdoshlari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44874" y="3407141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FF"/>
                </a:solidFill>
              </a:rPr>
              <a:t>m</a:t>
            </a:r>
            <a:r>
              <a:rPr lang="en-US" sz="3200" b="1" dirty="0" err="1" smtClean="0">
                <a:solidFill>
                  <a:srgbClr val="FF00FF"/>
                </a:solidFill>
              </a:rPr>
              <a:t>ahalla</a:t>
            </a:r>
            <a:r>
              <a:rPr lang="en-US" sz="3200" b="1" dirty="0" smtClean="0">
                <a:solidFill>
                  <a:srgbClr val="FF00FF"/>
                </a:solidFill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</a:rPr>
              <a:t>oqsoqoli</a:t>
            </a:r>
            <a:endParaRPr lang="ru-RU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1599" y="4498286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t</a:t>
            </a:r>
            <a:r>
              <a:rPr lang="en-US" sz="3200" b="1" dirty="0" err="1" smtClean="0">
                <a:solidFill>
                  <a:srgbClr val="C00000"/>
                </a:solidFill>
              </a:rPr>
              <a:t>uman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200" b="1" dirty="0" err="1" smtClean="0">
                <a:solidFill>
                  <a:srgbClr val="C00000"/>
                </a:solidFill>
              </a:rPr>
              <a:t>hokimi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6244" y="5897704"/>
            <a:ext cx="2885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bolalar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72171" y="5569594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Sobirning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o‘qituvchisi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14658" y="3239025"/>
            <a:ext cx="2885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Rahima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xola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15536" y="3711990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E56915"/>
                </a:solidFill>
              </a:rPr>
              <a:t>Sobirning</a:t>
            </a:r>
            <a:r>
              <a:rPr lang="en-US" sz="3200" b="1" dirty="0" smtClean="0">
                <a:solidFill>
                  <a:srgbClr val="E56915"/>
                </a:solidFill>
              </a:rPr>
              <a:t> </a:t>
            </a:r>
            <a:r>
              <a:rPr lang="en-US" sz="3200" b="1" dirty="0" err="1" smtClean="0">
                <a:solidFill>
                  <a:srgbClr val="E56915"/>
                </a:solidFill>
              </a:rPr>
              <a:t>qo‘shnilari</a:t>
            </a:r>
            <a:endParaRPr lang="ru-RU" sz="3200" b="1" dirty="0">
              <a:solidFill>
                <a:srgbClr val="E569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67769" y="4722991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Sobirning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akasi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62424" y="5608022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Sobirning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buvisi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200839" y="3369594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Sobirning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dadasi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53186" y="4462201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okimiyat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vakillari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292425" y="5467162"/>
            <a:ext cx="288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Sobirjonning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tog‘asi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2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1" y="389040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4843" y="3507473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1869121" y="293222"/>
            <a:ext cx="10195499" cy="644656"/>
          </a:xfrm>
          <a:prstGeom prst="hexagon">
            <a:avLst/>
          </a:prstGeom>
          <a:solidFill>
            <a:srgbClr val="FFFF66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71328" y="312158"/>
            <a:ext cx="10120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66"/>
                </a:solidFill>
              </a:rPr>
              <a:t>Hikoyada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bo‘lib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o‘tgan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voqealar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ketma-ketligini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aniqlang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endParaRPr lang="en-US" sz="3200" b="1" dirty="0">
              <a:solidFill>
                <a:srgbClr val="000066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93424" y="9412"/>
            <a:ext cx="1570423" cy="12102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989737" y="4103645"/>
            <a:ext cx="5536253" cy="2321475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32-конечная звезда 3"/>
          <p:cNvSpPr/>
          <p:nvPr/>
        </p:nvSpPr>
        <p:spPr>
          <a:xfrm>
            <a:off x="1344265" y="124574"/>
            <a:ext cx="839378" cy="1020481"/>
          </a:xfrm>
          <a:prstGeom prst="star32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03006" y="227495"/>
            <a:ext cx="5634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89737" y="4215479"/>
            <a:ext cx="54270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</a:rPr>
              <a:t>Tez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orada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jo‘jalar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kattarib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kurk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bo‘la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boshladi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r>
              <a:rPr lang="en-US" sz="3200" dirty="0" err="1">
                <a:solidFill>
                  <a:srgbClr val="000066"/>
                </a:solidFill>
              </a:rPr>
              <a:t>Ko‘payib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ketgan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jo‘jalarni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boquvchisini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yo‘qotgan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oilalarga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tarqatdi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7005" y="1209997"/>
            <a:ext cx="5117912" cy="14544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6189" y="1117110"/>
            <a:ext cx="5008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1. </a:t>
            </a:r>
            <a:r>
              <a:rPr lang="it-IT" sz="3200" dirty="0">
                <a:solidFill>
                  <a:srgbClr val="000066"/>
                </a:solidFill>
              </a:rPr>
              <a:t>Oyisi va dadasi bilan tovuqxona qurish masalasida maslahatlashib oldi.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49844" y="1087540"/>
            <a:ext cx="5586960" cy="27137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000551" y="1183507"/>
            <a:ext cx="5552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000066"/>
                </a:solidFill>
              </a:rPr>
              <a:t>Yosh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tadbirkor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Sobirjon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Mansurovga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maktabni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bitirgach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ishlarini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yanada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kengroq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yoʻlga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qoʻyishi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uchun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kredit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berishga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qaror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qilindi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7005" y="2819790"/>
            <a:ext cx="5117912" cy="15747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37005" y="2767847"/>
            <a:ext cx="4949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2. </a:t>
            </a:r>
            <a:r>
              <a:rPr lang="it-IT" sz="3200" dirty="0">
                <a:solidFill>
                  <a:srgbClr val="000066"/>
                </a:solidFill>
              </a:rPr>
              <a:t>Sobirjon 20 ta jo</a:t>
            </a:r>
            <a:r>
              <a:rPr lang="en-US" sz="3200" dirty="0">
                <a:solidFill>
                  <a:srgbClr val="000066"/>
                </a:solidFill>
              </a:rPr>
              <a:t>‘</a:t>
            </a:r>
            <a:r>
              <a:rPr lang="it-IT" sz="3200" dirty="0">
                <a:solidFill>
                  <a:srgbClr val="000066"/>
                </a:solidFill>
              </a:rPr>
              <a:t>ja sotib oldi, ularni mehr berib parvarish qildi. 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7005" y="4539533"/>
            <a:ext cx="5117912" cy="20659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7005" y="4514886"/>
            <a:ext cx="49493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3. </a:t>
            </a:r>
            <a:r>
              <a:rPr lang="en-US" sz="3200" dirty="0" err="1" smtClean="0">
                <a:solidFill>
                  <a:srgbClr val="000066"/>
                </a:solidFill>
              </a:rPr>
              <a:t>Sobirjon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qo‘shnisi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Rahima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xolanikiga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chiqqanidan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so‘ng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uning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fikri-xayoli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tovuq</a:t>
            </a:r>
            <a:r>
              <a:rPr lang="en-US" sz="3200" dirty="0">
                <a:solidFill>
                  <a:srgbClr val="000066"/>
                </a:solidFill>
              </a:rPr>
              <a:t>  </a:t>
            </a:r>
            <a:r>
              <a:rPr lang="en-US" sz="3200" dirty="0" err="1">
                <a:solidFill>
                  <a:srgbClr val="000066"/>
                </a:solidFill>
              </a:rPr>
              <a:t>boqishda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bo‘lib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qoldi</a:t>
            </a:r>
            <a:r>
              <a:rPr lang="en-US" sz="3200" dirty="0">
                <a:solidFill>
                  <a:srgbClr val="000066"/>
                </a:solidFill>
              </a:rPr>
              <a:t>.  </a:t>
            </a:r>
            <a:endParaRPr lang="ru-RU" sz="3200" dirty="0">
              <a:solidFill>
                <a:srgbClr val="000066"/>
              </a:solidFill>
            </a:endParaRPr>
          </a:p>
          <a:p>
            <a:pPr algn="ctr"/>
            <a:endParaRPr lang="ru-RU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1" y="389040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44843" y="3507473"/>
            <a:ext cx="1269243" cy="2986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71897" y="130883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5294" y="2664407"/>
            <a:ext cx="573206" cy="3727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1869121" y="293222"/>
            <a:ext cx="10195499" cy="644656"/>
          </a:xfrm>
          <a:prstGeom prst="hexagon">
            <a:avLst/>
          </a:prstGeom>
          <a:solidFill>
            <a:srgbClr val="FFFF66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71328" y="312158"/>
            <a:ext cx="10120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66"/>
                </a:solidFill>
              </a:rPr>
              <a:t>Hikoyada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bo‘lib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o‘tgan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voqealar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ketma-ketligini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aniqlang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endParaRPr lang="en-US" sz="3200" b="1" dirty="0">
              <a:solidFill>
                <a:srgbClr val="000066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93424" y="9412"/>
            <a:ext cx="1570423" cy="12102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76270" y="4180576"/>
            <a:ext cx="5536253" cy="2321475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32-конечная звезда 3"/>
          <p:cNvSpPr/>
          <p:nvPr/>
        </p:nvSpPr>
        <p:spPr>
          <a:xfrm>
            <a:off x="1344265" y="124574"/>
            <a:ext cx="839378" cy="1020481"/>
          </a:xfrm>
          <a:prstGeom prst="star32">
            <a:avLst/>
          </a:prstGeom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03006" y="227495"/>
            <a:ext cx="5634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76270" y="4292410"/>
            <a:ext cx="54270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4. </a:t>
            </a:r>
            <a:r>
              <a:rPr lang="en-US" sz="3200" dirty="0" err="1" smtClean="0">
                <a:solidFill>
                  <a:srgbClr val="000066"/>
                </a:solidFill>
              </a:rPr>
              <a:t>Tez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orada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jo‘jalar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kattarib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kurk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bo‘la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boshladi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r>
              <a:rPr lang="en-US" sz="3200" dirty="0" err="1">
                <a:solidFill>
                  <a:srgbClr val="000066"/>
                </a:solidFill>
              </a:rPr>
              <a:t>Ko‘payib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ketgan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jo‘jalarni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boquvchisini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yo‘qotgan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oilalarga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tarqatdi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7005" y="3236928"/>
            <a:ext cx="5117912" cy="14544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6189" y="3179303"/>
            <a:ext cx="5008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1. </a:t>
            </a:r>
            <a:r>
              <a:rPr lang="it-IT" sz="3200" dirty="0">
                <a:solidFill>
                  <a:srgbClr val="000066"/>
                </a:solidFill>
              </a:rPr>
              <a:t>Oyisi va dadasi bilan tovuqxona qurish masalasida maslahatlashib oldi.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76270" y="1104254"/>
            <a:ext cx="5586960" cy="27137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226977" y="1200221"/>
            <a:ext cx="5552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5. </a:t>
            </a:r>
            <a:r>
              <a:rPr lang="en-US" sz="3200" dirty="0" err="1">
                <a:solidFill>
                  <a:srgbClr val="000066"/>
                </a:solidFill>
              </a:rPr>
              <a:t>Yosh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tadbirkor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Sobirjon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Mansurovga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maktabni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bitirgach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ishlarini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yanada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kengroq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yoʻlga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qoʻyishi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uchun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kredit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berishga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qaror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qilindi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7005" y="4881983"/>
            <a:ext cx="5117912" cy="15747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37005" y="4830040"/>
            <a:ext cx="4949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2. </a:t>
            </a:r>
            <a:r>
              <a:rPr lang="it-IT" sz="3200" dirty="0">
                <a:solidFill>
                  <a:srgbClr val="000066"/>
                </a:solidFill>
              </a:rPr>
              <a:t>Sobirjon 20 ta jo</a:t>
            </a:r>
            <a:r>
              <a:rPr lang="en-US" sz="3200" dirty="0">
                <a:solidFill>
                  <a:srgbClr val="000066"/>
                </a:solidFill>
              </a:rPr>
              <a:t>‘</a:t>
            </a:r>
            <a:r>
              <a:rPr lang="it-IT" sz="3200" dirty="0">
                <a:solidFill>
                  <a:srgbClr val="000066"/>
                </a:solidFill>
              </a:rPr>
              <a:t>ja sotib oldi, ularni mehr berib parvarish qildi. 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8705" y="1095724"/>
            <a:ext cx="5117912" cy="20659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18705" y="1071077"/>
            <a:ext cx="49493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3. </a:t>
            </a:r>
            <a:r>
              <a:rPr lang="en-US" sz="3200" dirty="0" err="1" smtClean="0">
                <a:solidFill>
                  <a:srgbClr val="000066"/>
                </a:solidFill>
              </a:rPr>
              <a:t>Sobirjon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qo‘shnisi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Rahima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xolanikiga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chiqqanidan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so‘ng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uning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fikri-xayoli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tovuq</a:t>
            </a:r>
            <a:r>
              <a:rPr lang="en-US" sz="3200" dirty="0">
                <a:solidFill>
                  <a:srgbClr val="000066"/>
                </a:solidFill>
              </a:rPr>
              <a:t>  </a:t>
            </a:r>
            <a:r>
              <a:rPr lang="en-US" sz="3200" dirty="0" err="1">
                <a:solidFill>
                  <a:srgbClr val="000066"/>
                </a:solidFill>
              </a:rPr>
              <a:t>boqishda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bo‘lib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qoldi</a:t>
            </a:r>
            <a:r>
              <a:rPr lang="en-US" sz="3200" dirty="0">
                <a:solidFill>
                  <a:srgbClr val="000066"/>
                </a:solidFill>
              </a:rPr>
              <a:t>.  </a:t>
            </a:r>
            <a:endParaRPr lang="ru-RU" sz="3200" dirty="0">
              <a:solidFill>
                <a:srgbClr val="000066"/>
              </a:solidFill>
            </a:endParaRPr>
          </a:p>
          <a:p>
            <a:pPr algn="ctr"/>
            <a:endParaRPr lang="ru-RU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2" grpId="0"/>
      <p:bldP spid="24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17291</TotalTime>
  <Words>460</Words>
  <Application>Microsoft Office PowerPoint</Application>
  <PresentationFormat>Произвольный</PresentationFormat>
  <Paragraphs>100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1623</cp:revision>
  <dcterms:created xsi:type="dcterms:W3CDTF">2020-04-19T11:34:46Z</dcterms:created>
  <dcterms:modified xsi:type="dcterms:W3CDTF">2021-11-15T09:26:53Z</dcterms:modified>
</cp:coreProperties>
</file>