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892" r:id="rId3"/>
    <p:sldId id="917" r:id="rId4"/>
    <p:sldId id="940" r:id="rId5"/>
    <p:sldId id="941" r:id="rId6"/>
    <p:sldId id="936" r:id="rId7"/>
    <p:sldId id="944" r:id="rId8"/>
    <p:sldId id="942" r:id="rId9"/>
    <p:sldId id="943" r:id="rId10"/>
    <p:sldId id="937" r:id="rId11"/>
    <p:sldId id="883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07E3"/>
    <a:srgbClr val="FF00FF"/>
    <a:srgbClr val="FFCCFF"/>
    <a:srgbClr val="006600"/>
    <a:srgbClr val="CCFFFF"/>
    <a:srgbClr val="99FFCC"/>
    <a:srgbClr val="FFFF66"/>
    <a:srgbClr val="FF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8783" y="420473"/>
            <a:ext cx="10854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endParaRPr lang="en-US" sz="4000" dirty="0">
              <a:solidFill>
                <a:srgbClr val="000066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190680-D158-485F-BDC3-5D9F705AE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1" t="50155" r="76069" b="37728"/>
          <a:stretch/>
        </p:blipFill>
        <p:spPr>
          <a:xfrm>
            <a:off x="-87381" y="-79919"/>
            <a:ext cx="1625614" cy="14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E576CB-1393-46AB-927B-26867E9B5E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84" t="21795" r="21359" b="23796"/>
          <a:stretch/>
        </p:blipFill>
        <p:spPr>
          <a:xfrm>
            <a:off x="844508" y="1307321"/>
            <a:ext cx="10128292" cy="504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78237D-CC8A-4EDF-8221-3335404D340F}"/>
              </a:ext>
            </a:extLst>
          </p:cNvPr>
          <p:cNvSpPr/>
          <p:nvPr/>
        </p:nvSpPr>
        <p:spPr>
          <a:xfrm>
            <a:off x="1771341" y="294360"/>
            <a:ext cx="980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Berilgan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maqollardan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qarama-qarshi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ma’noli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so‘zlarni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aniqlab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yozing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7A9158E-0E6F-4BDC-95C4-C0893421B067}"/>
              </a:ext>
            </a:extLst>
          </p:cNvPr>
          <p:cNvSpPr/>
          <p:nvPr/>
        </p:nvSpPr>
        <p:spPr>
          <a:xfrm>
            <a:off x="1170840" y="1282623"/>
            <a:ext cx="600501" cy="5790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809BB24-3897-4D32-B491-BF51742B678F}"/>
              </a:ext>
            </a:extLst>
          </p:cNvPr>
          <p:cNvSpPr/>
          <p:nvPr/>
        </p:nvSpPr>
        <p:spPr>
          <a:xfrm>
            <a:off x="1189651" y="1229836"/>
            <a:ext cx="53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FF"/>
                </a:solidFill>
              </a:rPr>
              <a:t>1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43DAAE4-2AD0-4B6D-B156-899FBDDA13AF}"/>
              </a:ext>
            </a:extLst>
          </p:cNvPr>
          <p:cNvSpPr/>
          <p:nvPr/>
        </p:nvSpPr>
        <p:spPr>
          <a:xfrm>
            <a:off x="771758" y="3139496"/>
            <a:ext cx="600501" cy="5790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CE24D3F-3636-4BFA-AB78-335F5ED4C82E}"/>
              </a:ext>
            </a:extLst>
          </p:cNvPr>
          <p:cNvSpPr/>
          <p:nvPr/>
        </p:nvSpPr>
        <p:spPr>
          <a:xfrm>
            <a:off x="1119709" y="4692328"/>
            <a:ext cx="600501" cy="5790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7AFFAA7-3B8C-4067-B130-F04894B222F8}"/>
              </a:ext>
            </a:extLst>
          </p:cNvPr>
          <p:cNvSpPr/>
          <p:nvPr/>
        </p:nvSpPr>
        <p:spPr>
          <a:xfrm>
            <a:off x="5121618" y="1359449"/>
            <a:ext cx="600501" cy="5790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972C9F2-D753-4715-8037-938D11BD6F97}"/>
              </a:ext>
            </a:extLst>
          </p:cNvPr>
          <p:cNvSpPr/>
          <p:nvPr/>
        </p:nvSpPr>
        <p:spPr>
          <a:xfrm>
            <a:off x="6372070" y="2849992"/>
            <a:ext cx="600501" cy="5790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6D2A11D0-2A5E-4388-839A-15C2249DC90B}"/>
              </a:ext>
            </a:extLst>
          </p:cNvPr>
          <p:cNvSpPr/>
          <p:nvPr/>
        </p:nvSpPr>
        <p:spPr>
          <a:xfrm>
            <a:off x="5377219" y="4566818"/>
            <a:ext cx="600501" cy="5790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9E43448-6CD2-42DA-8576-27FEF1879062}"/>
              </a:ext>
            </a:extLst>
          </p:cNvPr>
          <p:cNvSpPr/>
          <p:nvPr/>
        </p:nvSpPr>
        <p:spPr>
          <a:xfrm>
            <a:off x="806728" y="3077349"/>
            <a:ext cx="53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FF"/>
                </a:solidFill>
              </a:rPr>
              <a:t>2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81F205B-FA73-4779-A9B2-D1BFD0FF2A50}"/>
              </a:ext>
            </a:extLst>
          </p:cNvPr>
          <p:cNvSpPr/>
          <p:nvPr/>
        </p:nvSpPr>
        <p:spPr>
          <a:xfrm>
            <a:off x="1137465" y="4652024"/>
            <a:ext cx="53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FF"/>
                </a:solidFill>
              </a:rPr>
              <a:t>3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7AD3336-4108-4079-B82C-E16F08985CBA}"/>
              </a:ext>
            </a:extLst>
          </p:cNvPr>
          <p:cNvSpPr/>
          <p:nvPr/>
        </p:nvSpPr>
        <p:spPr>
          <a:xfrm>
            <a:off x="5151231" y="1292125"/>
            <a:ext cx="53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FF"/>
                </a:solidFill>
              </a:rPr>
              <a:t>4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E1C662A-830A-412B-8AB7-7319E646B341}"/>
              </a:ext>
            </a:extLst>
          </p:cNvPr>
          <p:cNvSpPr/>
          <p:nvPr/>
        </p:nvSpPr>
        <p:spPr>
          <a:xfrm>
            <a:off x="6390881" y="2816329"/>
            <a:ext cx="53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FF"/>
                </a:solidFill>
              </a:rPr>
              <a:t>5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582891A-EE13-4124-B4AE-F4770E21C043}"/>
              </a:ext>
            </a:extLst>
          </p:cNvPr>
          <p:cNvSpPr/>
          <p:nvPr/>
        </p:nvSpPr>
        <p:spPr>
          <a:xfrm>
            <a:off x="5390213" y="4528914"/>
            <a:ext cx="53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FF"/>
                </a:solidFill>
              </a:rPr>
              <a:t>6</a:t>
            </a:r>
            <a:endParaRPr lang="ru-RU" sz="3600" b="1" dirty="0">
              <a:solidFill>
                <a:srgbClr val="FF00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CFC114-E1DE-4E0C-8887-85F2B3FCD9C7}"/>
              </a:ext>
            </a:extLst>
          </p:cNvPr>
          <p:cNvCxnSpPr>
            <a:cxnSpLocks/>
          </p:cNvCxnSpPr>
          <p:nvPr/>
        </p:nvCxnSpPr>
        <p:spPr>
          <a:xfrm>
            <a:off x="2916095" y="1981452"/>
            <a:ext cx="560358" cy="158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F4A086A4-4626-413E-AFBD-D1FB93638884}"/>
              </a:ext>
            </a:extLst>
          </p:cNvPr>
          <p:cNvCxnSpPr>
            <a:cxnSpLocks/>
          </p:cNvCxnSpPr>
          <p:nvPr/>
        </p:nvCxnSpPr>
        <p:spPr>
          <a:xfrm flipV="1">
            <a:off x="2803090" y="2449510"/>
            <a:ext cx="692174" cy="1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E3688E0-0BF0-44C0-9229-0163A7ADDAA0}"/>
              </a:ext>
            </a:extLst>
          </p:cNvPr>
          <p:cNvCxnSpPr>
            <a:cxnSpLocks/>
          </p:cNvCxnSpPr>
          <p:nvPr/>
        </p:nvCxnSpPr>
        <p:spPr>
          <a:xfrm flipV="1">
            <a:off x="5780211" y="2159618"/>
            <a:ext cx="1108387" cy="1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5BA184F-57C3-4539-A369-A7A050B8113C}"/>
              </a:ext>
            </a:extLst>
          </p:cNvPr>
          <p:cNvCxnSpPr>
            <a:cxnSpLocks/>
          </p:cNvCxnSpPr>
          <p:nvPr/>
        </p:nvCxnSpPr>
        <p:spPr>
          <a:xfrm flipV="1">
            <a:off x="5789089" y="2611806"/>
            <a:ext cx="1108387" cy="1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3CF5111-C225-4483-9A67-1F39E7777526}"/>
              </a:ext>
            </a:extLst>
          </p:cNvPr>
          <p:cNvCxnSpPr>
            <a:cxnSpLocks/>
          </p:cNvCxnSpPr>
          <p:nvPr/>
        </p:nvCxnSpPr>
        <p:spPr>
          <a:xfrm flipV="1">
            <a:off x="1392072" y="4291092"/>
            <a:ext cx="854444" cy="1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3E8C683-6BD1-46EE-8C5B-DFFFDD35500A}"/>
              </a:ext>
            </a:extLst>
          </p:cNvPr>
          <p:cNvCxnSpPr>
            <a:cxnSpLocks/>
          </p:cNvCxnSpPr>
          <p:nvPr/>
        </p:nvCxnSpPr>
        <p:spPr>
          <a:xfrm flipV="1">
            <a:off x="1352997" y="3882069"/>
            <a:ext cx="854444" cy="1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55F6FC1-957B-40DA-8733-42BE873F1C7D}"/>
              </a:ext>
            </a:extLst>
          </p:cNvPr>
          <p:cNvCxnSpPr>
            <a:cxnSpLocks/>
          </p:cNvCxnSpPr>
          <p:nvPr/>
        </p:nvCxnSpPr>
        <p:spPr>
          <a:xfrm flipV="1">
            <a:off x="1644369" y="5577918"/>
            <a:ext cx="1108387" cy="1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E6DA001-A57D-4F4D-B88D-33F0F0E70C65}"/>
              </a:ext>
            </a:extLst>
          </p:cNvPr>
          <p:cNvCxnSpPr>
            <a:cxnSpLocks/>
          </p:cNvCxnSpPr>
          <p:nvPr/>
        </p:nvCxnSpPr>
        <p:spPr>
          <a:xfrm flipV="1">
            <a:off x="1653247" y="6030106"/>
            <a:ext cx="1108387" cy="1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2DC9AF9-95C8-44F3-B454-FB71E3B33C18}"/>
              </a:ext>
            </a:extLst>
          </p:cNvPr>
          <p:cNvCxnSpPr>
            <a:cxnSpLocks/>
          </p:cNvCxnSpPr>
          <p:nvPr/>
        </p:nvCxnSpPr>
        <p:spPr>
          <a:xfrm>
            <a:off x="5996298" y="5347603"/>
            <a:ext cx="141612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1D82DE7-B294-423F-A9C3-930B95D91C90}"/>
              </a:ext>
            </a:extLst>
          </p:cNvPr>
          <p:cNvCxnSpPr>
            <a:cxnSpLocks/>
          </p:cNvCxnSpPr>
          <p:nvPr/>
        </p:nvCxnSpPr>
        <p:spPr>
          <a:xfrm flipV="1">
            <a:off x="6005176" y="5786651"/>
            <a:ext cx="1407249" cy="1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39F5AEE5-7112-474B-BB63-FE2802039459}"/>
              </a:ext>
            </a:extLst>
          </p:cNvPr>
          <p:cNvCxnSpPr>
            <a:cxnSpLocks/>
          </p:cNvCxnSpPr>
          <p:nvPr/>
        </p:nvCxnSpPr>
        <p:spPr>
          <a:xfrm>
            <a:off x="6834709" y="3762405"/>
            <a:ext cx="141612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C56C3028-F7B3-47AD-B14C-4EC17A78B158}"/>
              </a:ext>
            </a:extLst>
          </p:cNvPr>
          <p:cNvCxnSpPr>
            <a:cxnSpLocks/>
          </p:cNvCxnSpPr>
          <p:nvPr/>
        </p:nvCxnSpPr>
        <p:spPr>
          <a:xfrm>
            <a:off x="6843587" y="4196837"/>
            <a:ext cx="917773" cy="4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292" y="-30189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7758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8979" y="265251"/>
            <a:ext cx="61555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10 -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006600"/>
                </a:solidFill>
              </a:rPr>
              <a:t>MO‘YQALAM MO‘JIZASI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8249" y="5828793"/>
            <a:ext cx="4085823" cy="578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26865" r="46714" b="19425"/>
          <a:stretch/>
        </p:blipFill>
        <p:spPr bwMode="auto">
          <a:xfrm>
            <a:off x="1111706" y="1669659"/>
            <a:ext cx="6681166" cy="47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3481" y="1703668"/>
            <a:ext cx="329609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807E3"/>
                </a:solidFill>
              </a:rPr>
              <a:t>Rassomlar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bahsi</a:t>
            </a:r>
            <a:endParaRPr lang="ru-RU" sz="36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9413" y="1965278"/>
            <a:ext cx="10754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66"/>
                </a:solidFill>
              </a:rPr>
              <a:t>	Yashar, </a:t>
            </a:r>
            <a:r>
              <a:rPr lang="en-US" sz="4000" dirty="0" err="1">
                <a:solidFill>
                  <a:srgbClr val="000066"/>
                </a:solidFill>
              </a:rPr>
              <a:t>yaxshi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kiritmoqchi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donishmand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kishini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ichida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chizishib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keltirishibdi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birinchi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ranglarda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tumshuq</a:t>
            </a:r>
            <a:r>
              <a:rPr lang="en-US" sz="4000" dirty="0">
                <a:solidFill>
                  <a:srgbClr val="000066"/>
                </a:solidFill>
              </a:rPr>
              <a:t>,</a:t>
            </a:r>
            <a:r>
              <a:rPr lang="it-IT" sz="4000" dirty="0">
                <a:solidFill>
                  <a:srgbClr val="000066"/>
                </a:solidFill>
              </a:rPr>
              <a:t> so‘ngra, </a:t>
            </a:r>
            <a:r>
              <a:rPr lang="en-US" sz="4000" dirty="0" err="1">
                <a:solidFill>
                  <a:srgbClr val="000066"/>
                </a:solidFill>
              </a:rPr>
              <a:t>shoshmabdi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qarangki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1"/>
            <a:ext cx="1487606" cy="179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1451211" y="271440"/>
            <a:ext cx="10143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66"/>
                </a:solidFill>
              </a:rPr>
              <a:t>“</a:t>
            </a:r>
            <a:r>
              <a:rPr lang="en-US" sz="4000" b="1" dirty="0" err="1">
                <a:solidFill>
                  <a:srgbClr val="000066"/>
                </a:solidFill>
              </a:rPr>
              <a:t>Rassomlar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bahsi</a:t>
            </a:r>
            <a:r>
              <a:rPr lang="en-US" sz="4000" b="1" dirty="0">
                <a:solidFill>
                  <a:srgbClr val="000066"/>
                </a:solidFill>
              </a:rPr>
              <a:t>” </a:t>
            </a:r>
            <a:r>
              <a:rPr lang="en-US" sz="4000" b="1" dirty="0" err="1">
                <a:solidFill>
                  <a:srgbClr val="000066"/>
                </a:solidFill>
              </a:rPr>
              <a:t>matnida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ajratib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ko‘rsatilgan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so‘zlarni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bo‘g‘inga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ajratib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yozing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C88A46FC-8656-4FED-B3A3-84245F1EEBCA}"/>
              </a:ext>
            </a:extLst>
          </p:cNvPr>
          <p:cNvSpPr/>
          <p:nvPr/>
        </p:nvSpPr>
        <p:spPr>
          <a:xfrm>
            <a:off x="705069" y="2044898"/>
            <a:ext cx="10903705" cy="3558556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37928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9413" y="1965278"/>
            <a:ext cx="10754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66"/>
                </a:solidFill>
              </a:rPr>
              <a:t>	</a:t>
            </a:r>
            <a:r>
              <a:rPr lang="en-US" sz="4000" dirty="0" err="1">
                <a:solidFill>
                  <a:srgbClr val="000066"/>
                </a:solidFill>
              </a:rPr>
              <a:t>Ya</a:t>
            </a:r>
            <a:r>
              <a:rPr lang="en-US" sz="4000" dirty="0">
                <a:solidFill>
                  <a:srgbClr val="000066"/>
                </a:solidFill>
              </a:rPr>
              <a:t>-shar, </a:t>
            </a:r>
            <a:r>
              <a:rPr lang="en-US" sz="4000" dirty="0" err="1">
                <a:solidFill>
                  <a:srgbClr val="000066"/>
                </a:solidFill>
              </a:rPr>
              <a:t>yax-shi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ki</a:t>
            </a:r>
            <a:r>
              <a:rPr lang="en-US" sz="4000" dirty="0">
                <a:solidFill>
                  <a:srgbClr val="000066"/>
                </a:solidFill>
              </a:rPr>
              <a:t>-</a:t>
            </a:r>
            <a:r>
              <a:rPr lang="en-US" sz="4000" dirty="0" err="1">
                <a:solidFill>
                  <a:srgbClr val="000066"/>
                </a:solidFill>
              </a:rPr>
              <a:t>rit</a:t>
            </a:r>
            <a:r>
              <a:rPr lang="en-US" sz="4000" dirty="0">
                <a:solidFill>
                  <a:srgbClr val="000066"/>
                </a:solidFill>
              </a:rPr>
              <a:t>-</a:t>
            </a:r>
            <a:r>
              <a:rPr lang="en-US" sz="4000" dirty="0" err="1">
                <a:solidFill>
                  <a:srgbClr val="000066"/>
                </a:solidFill>
              </a:rPr>
              <a:t>moq</a:t>
            </a:r>
            <a:r>
              <a:rPr lang="en-US" sz="4000" dirty="0">
                <a:solidFill>
                  <a:srgbClr val="000066"/>
                </a:solidFill>
              </a:rPr>
              <a:t>-chi, do-</a:t>
            </a:r>
            <a:r>
              <a:rPr lang="en-US" sz="4000" dirty="0" err="1">
                <a:solidFill>
                  <a:srgbClr val="000066"/>
                </a:solidFill>
              </a:rPr>
              <a:t>nish</a:t>
            </a:r>
            <a:r>
              <a:rPr lang="en-US" sz="4000" dirty="0">
                <a:solidFill>
                  <a:srgbClr val="000066"/>
                </a:solidFill>
              </a:rPr>
              <a:t>-mand, </a:t>
            </a:r>
            <a:r>
              <a:rPr lang="en-US" sz="4000" dirty="0" err="1">
                <a:solidFill>
                  <a:srgbClr val="000066"/>
                </a:solidFill>
              </a:rPr>
              <a:t>ki-shi-ni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i</a:t>
            </a:r>
            <a:r>
              <a:rPr lang="en-US" sz="4000" dirty="0">
                <a:solidFill>
                  <a:srgbClr val="000066"/>
                </a:solidFill>
              </a:rPr>
              <a:t>-chi-da, chi-</a:t>
            </a:r>
            <a:r>
              <a:rPr lang="en-US" sz="4000" dirty="0" err="1">
                <a:solidFill>
                  <a:srgbClr val="000066"/>
                </a:solidFill>
              </a:rPr>
              <a:t>zi</a:t>
            </a:r>
            <a:r>
              <a:rPr lang="en-US" sz="4000" dirty="0">
                <a:solidFill>
                  <a:srgbClr val="000066"/>
                </a:solidFill>
              </a:rPr>
              <a:t>-</a:t>
            </a:r>
            <a:r>
              <a:rPr lang="en-US" sz="4000" dirty="0" err="1">
                <a:solidFill>
                  <a:srgbClr val="000066"/>
                </a:solidFill>
              </a:rPr>
              <a:t>shib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kel</a:t>
            </a:r>
            <a:r>
              <a:rPr lang="en-US" sz="4000" dirty="0">
                <a:solidFill>
                  <a:srgbClr val="000066"/>
                </a:solidFill>
              </a:rPr>
              <a:t>-</a:t>
            </a:r>
            <a:r>
              <a:rPr lang="en-US" sz="4000" dirty="0" err="1">
                <a:solidFill>
                  <a:srgbClr val="000066"/>
                </a:solidFill>
              </a:rPr>
              <a:t>ti</a:t>
            </a:r>
            <a:r>
              <a:rPr lang="en-US" sz="4000" dirty="0">
                <a:solidFill>
                  <a:srgbClr val="000066"/>
                </a:solidFill>
              </a:rPr>
              <a:t>-</a:t>
            </a:r>
            <a:r>
              <a:rPr lang="en-US" sz="4000" dirty="0" err="1">
                <a:solidFill>
                  <a:srgbClr val="000066"/>
                </a:solidFill>
              </a:rPr>
              <a:t>ri</a:t>
            </a:r>
            <a:r>
              <a:rPr lang="en-US" sz="4000" dirty="0">
                <a:solidFill>
                  <a:srgbClr val="000066"/>
                </a:solidFill>
              </a:rPr>
              <a:t>-</a:t>
            </a:r>
            <a:r>
              <a:rPr lang="en-US" sz="4000" dirty="0" err="1">
                <a:solidFill>
                  <a:srgbClr val="000066"/>
                </a:solidFill>
              </a:rPr>
              <a:t>shib</a:t>
            </a:r>
            <a:r>
              <a:rPr lang="en-US" sz="4000" dirty="0">
                <a:solidFill>
                  <a:srgbClr val="000066"/>
                </a:solidFill>
              </a:rPr>
              <a:t>-di, bi-</a:t>
            </a:r>
            <a:r>
              <a:rPr lang="en-US" sz="4000" dirty="0" err="1">
                <a:solidFill>
                  <a:srgbClr val="000066"/>
                </a:solidFill>
              </a:rPr>
              <a:t>rin</a:t>
            </a:r>
            <a:r>
              <a:rPr lang="en-US" sz="4000" dirty="0">
                <a:solidFill>
                  <a:srgbClr val="000066"/>
                </a:solidFill>
              </a:rPr>
              <a:t>-chi, rang-lar-da, tum-</a:t>
            </a:r>
            <a:r>
              <a:rPr lang="en-US" sz="4000" dirty="0" err="1">
                <a:solidFill>
                  <a:srgbClr val="000066"/>
                </a:solidFill>
              </a:rPr>
              <a:t>shuq</a:t>
            </a:r>
            <a:r>
              <a:rPr lang="en-US" sz="4000" dirty="0">
                <a:solidFill>
                  <a:srgbClr val="000066"/>
                </a:solidFill>
              </a:rPr>
              <a:t>,</a:t>
            </a:r>
            <a:r>
              <a:rPr lang="it-IT" sz="4000" dirty="0">
                <a:solidFill>
                  <a:srgbClr val="000066"/>
                </a:solidFill>
              </a:rPr>
              <a:t> so‘-ngra, </a:t>
            </a:r>
            <a:r>
              <a:rPr lang="en-US" sz="4000" dirty="0" err="1">
                <a:solidFill>
                  <a:srgbClr val="000066"/>
                </a:solidFill>
              </a:rPr>
              <a:t>shosh</a:t>
            </a:r>
            <a:r>
              <a:rPr lang="en-US" sz="4000" dirty="0">
                <a:solidFill>
                  <a:srgbClr val="000066"/>
                </a:solidFill>
              </a:rPr>
              <a:t>-</a:t>
            </a:r>
            <a:r>
              <a:rPr lang="en-US" sz="4000" dirty="0" err="1">
                <a:solidFill>
                  <a:srgbClr val="000066"/>
                </a:solidFill>
              </a:rPr>
              <a:t>mab</a:t>
            </a:r>
            <a:r>
              <a:rPr lang="en-US" sz="4000" dirty="0">
                <a:solidFill>
                  <a:srgbClr val="000066"/>
                </a:solidFill>
              </a:rPr>
              <a:t>-di, </a:t>
            </a:r>
            <a:r>
              <a:rPr lang="en-US" sz="4000" dirty="0" err="1">
                <a:solidFill>
                  <a:srgbClr val="000066"/>
                </a:solidFill>
              </a:rPr>
              <a:t>qa</a:t>
            </a:r>
            <a:r>
              <a:rPr lang="en-US" sz="4000" dirty="0">
                <a:solidFill>
                  <a:srgbClr val="000066"/>
                </a:solidFill>
              </a:rPr>
              <a:t>-rang</a:t>
            </a:r>
            <a:r>
              <a:rPr lang="ru-RU" sz="4000" dirty="0">
                <a:solidFill>
                  <a:srgbClr val="000066"/>
                </a:solidFill>
              </a:rPr>
              <a:t>-</a:t>
            </a:r>
            <a:r>
              <a:rPr lang="en-US" sz="4000" dirty="0">
                <a:solidFill>
                  <a:srgbClr val="000066"/>
                </a:solidFill>
              </a:rPr>
              <a:t>ki.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1"/>
            <a:ext cx="1487606" cy="179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1451211" y="271440"/>
            <a:ext cx="10143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66"/>
                </a:solidFill>
              </a:rPr>
              <a:t>“</a:t>
            </a:r>
            <a:r>
              <a:rPr lang="en-US" sz="4000" b="1" dirty="0" err="1">
                <a:solidFill>
                  <a:srgbClr val="000066"/>
                </a:solidFill>
              </a:rPr>
              <a:t>Rassomlar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bahsi</a:t>
            </a:r>
            <a:r>
              <a:rPr lang="en-US" sz="4000" b="1" dirty="0">
                <a:solidFill>
                  <a:srgbClr val="000066"/>
                </a:solidFill>
              </a:rPr>
              <a:t>” </a:t>
            </a:r>
            <a:r>
              <a:rPr lang="en-US" sz="4000" b="1" dirty="0" err="1">
                <a:solidFill>
                  <a:srgbClr val="000066"/>
                </a:solidFill>
              </a:rPr>
              <a:t>matnida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ajratib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ko‘rsatilgan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so‘zlarni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bo‘g‘inga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ajratib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yozing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816" y="24907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1"/>
            <a:ext cx="1487606" cy="179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723242" y="58375"/>
            <a:ext cx="10143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Ushbu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so‘zlar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nimasiga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ko‘ra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uch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0066"/>
                </a:solidFill>
              </a:rPr>
              <a:t>guruhga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ajratilgan</a:t>
            </a:r>
            <a:r>
              <a:rPr lang="en-US" sz="4000" dirty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C88A46FC-8656-4FED-B3A3-84245F1EEBCA}"/>
              </a:ext>
            </a:extLst>
          </p:cNvPr>
          <p:cNvSpPr/>
          <p:nvPr/>
        </p:nvSpPr>
        <p:spPr>
          <a:xfrm>
            <a:off x="477249" y="2256596"/>
            <a:ext cx="3677489" cy="439277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00DF0D-3927-49A7-88DA-4F0A9AC62426}"/>
              </a:ext>
            </a:extLst>
          </p:cNvPr>
          <p:cNvSpPr/>
          <p:nvPr/>
        </p:nvSpPr>
        <p:spPr>
          <a:xfrm>
            <a:off x="428295" y="2144375"/>
            <a:ext cx="36774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yashar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yaxshi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donishmand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kishini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chizishib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keltirishibdi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tumshuq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shoshmabdi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7" name="Блок-схема: документ 16">
            <a:extLst>
              <a:ext uri="{FF2B5EF4-FFF2-40B4-BE49-F238E27FC236}">
                <a16:creationId xmlns:a16="http://schemas.microsoft.com/office/drawing/2014/main" id="{1278AA2F-F756-4BA4-8663-3D364C972707}"/>
              </a:ext>
            </a:extLst>
          </p:cNvPr>
          <p:cNvSpPr/>
          <p:nvPr/>
        </p:nvSpPr>
        <p:spPr>
          <a:xfrm flipH="1">
            <a:off x="7976929" y="2230232"/>
            <a:ext cx="3670575" cy="439277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540220E-0CCD-4619-A095-E27EDBDC5F22}"/>
              </a:ext>
            </a:extLst>
          </p:cNvPr>
          <p:cNvSpPr/>
          <p:nvPr/>
        </p:nvSpPr>
        <p:spPr>
          <a:xfrm>
            <a:off x="4457990" y="2280814"/>
            <a:ext cx="3226642" cy="346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5CEF7E0-03B0-4880-B5F3-D04AB1689434}"/>
              </a:ext>
            </a:extLst>
          </p:cNvPr>
          <p:cNvSpPr/>
          <p:nvPr/>
        </p:nvSpPr>
        <p:spPr>
          <a:xfrm>
            <a:off x="8302447" y="2672214"/>
            <a:ext cx="3271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ranglarda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it-IT" sz="4000" dirty="0">
                <a:solidFill>
                  <a:srgbClr val="000066"/>
                </a:solidFill>
              </a:rPr>
              <a:t>so‘ngra, </a:t>
            </a:r>
            <a:r>
              <a:rPr lang="en-US" sz="4000" dirty="0" err="1">
                <a:solidFill>
                  <a:srgbClr val="000066"/>
                </a:solidFill>
              </a:rPr>
              <a:t>qarangki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9" name="Звезда: 16 точек 8">
            <a:extLst>
              <a:ext uri="{FF2B5EF4-FFF2-40B4-BE49-F238E27FC236}">
                <a16:creationId xmlns:a16="http://schemas.microsoft.com/office/drawing/2014/main" id="{B03C8711-DAAF-4F57-A98B-DB53CEBFBDEE}"/>
              </a:ext>
            </a:extLst>
          </p:cNvPr>
          <p:cNvSpPr/>
          <p:nvPr/>
        </p:nvSpPr>
        <p:spPr>
          <a:xfrm>
            <a:off x="1571685" y="1304258"/>
            <a:ext cx="1179514" cy="1038245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везда: 16 точек 18">
            <a:extLst>
              <a:ext uri="{FF2B5EF4-FFF2-40B4-BE49-F238E27FC236}">
                <a16:creationId xmlns:a16="http://schemas.microsoft.com/office/drawing/2014/main" id="{F2F62F39-5E01-4032-B8F0-B81D315C1106}"/>
              </a:ext>
            </a:extLst>
          </p:cNvPr>
          <p:cNvSpPr/>
          <p:nvPr/>
        </p:nvSpPr>
        <p:spPr>
          <a:xfrm>
            <a:off x="5517430" y="1359832"/>
            <a:ext cx="1179514" cy="1038245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везда: 16 точек 20">
            <a:extLst>
              <a:ext uri="{FF2B5EF4-FFF2-40B4-BE49-F238E27FC236}">
                <a16:creationId xmlns:a16="http://schemas.microsoft.com/office/drawing/2014/main" id="{ADCBFD39-9600-4266-A89E-4CE6166B12AC}"/>
              </a:ext>
            </a:extLst>
          </p:cNvPr>
          <p:cNvSpPr/>
          <p:nvPr/>
        </p:nvSpPr>
        <p:spPr>
          <a:xfrm>
            <a:off x="9327293" y="1298485"/>
            <a:ext cx="1179514" cy="1038245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7C9783A-33B0-4763-9568-6ED47A0A7773}"/>
              </a:ext>
            </a:extLst>
          </p:cNvPr>
          <p:cNvSpPr/>
          <p:nvPr/>
        </p:nvSpPr>
        <p:spPr>
          <a:xfrm>
            <a:off x="1685193" y="1372089"/>
            <a:ext cx="949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FF"/>
                </a:solidFill>
              </a:rPr>
              <a:t>sh</a:t>
            </a:r>
            <a:endParaRPr lang="en-US" sz="4400" dirty="0">
              <a:solidFill>
                <a:srgbClr val="FF00FF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64403B0-C480-4C42-B171-7B090BAA24DD}"/>
              </a:ext>
            </a:extLst>
          </p:cNvPr>
          <p:cNvSpPr/>
          <p:nvPr/>
        </p:nvSpPr>
        <p:spPr>
          <a:xfrm>
            <a:off x="5631952" y="1451032"/>
            <a:ext cx="949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FF"/>
                </a:solidFill>
              </a:rPr>
              <a:t>ch</a:t>
            </a:r>
            <a:endParaRPr lang="en-US" sz="4400" dirty="0">
              <a:solidFill>
                <a:srgbClr val="FF00FF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FA97F7-E86D-4763-AF17-C83CD8F9F299}"/>
              </a:ext>
            </a:extLst>
          </p:cNvPr>
          <p:cNvSpPr/>
          <p:nvPr/>
        </p:nvSpPr>
        <p:spPr>
          <a:xfrm>
            <a:off x="9463175" y="1344562"/>
            <a:ext cx="949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FF"/>
                </a:solidFill>
              </a:rPr>
              <a:t>ng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10320" y="2672214"/>
            <a:ext cx="2911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kiritmoqchi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ichida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birinchi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5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91943" y="338575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1160" y="4877562"/>
            <a:ext cx="4085823" cy="578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7ECE014-A0B0-4697-8818-B01DCEFD7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0C6F65-3EC3-4A70-ACA5-C4838AB28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04" t="35987" r="20995" b="24065"/>
          <a:stretch/>
        </p:blipFill>
        <p:spPr>
          <a:xfrm>
            <a:off x="575282" y="1781933"/>
            <a:ext cx="10777578" cy="398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59DF14-228F-43A8-B3BC-574A4ECD083A}"/>
              </a:ext>
            </a:extLst>
          </p:cNvPr>
          <p:cNvSpPr/>
          <p:nvPr/>
        </p:nvSpPr>
        <p:spPr>
          <a:xfrm>
            <a:off x="1676234" y="372188"/>
            <a:ext cx="9062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Topishmoqlarni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o‘qing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javobini</a:t>
            </a:r>
            <a:r>
              <a:rPr lang="en-US" sz="4000" b="1" dirty="0">
                <a:solidFill>
                  <a:srgbClr val="000066"/>
                </a:solidFill>
              </a:rPr>
              <a:t> toping.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9CA56E85-5E08-49E0-BA24-F8137563A396}"/>
              </a:ext>
            </a:extLst>
          </p:cNvPr>
          <p:cNvSpPr/>
          <p:nvPr/>
        </p:nvSpPr>
        <p:spPr>
          <a:xfrm>
            <a:off x="717728" y="5702640"/>
            <a:ext cx="2479640" cy="603720"/>
          </a:xfrm>
          <a:prstGeom prst="wedgeRoundRectCallout">
            <a:avLst>
              <a:gd name="adj1" fmla="val 32154"/>
              <a:gd name="adj2" fmla="val -816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D9809B40-B897-4AA3-8F55-805018995721}"/>
              </a:ext>
            </a:extLst>
          </p:cNvPr>
          <p:cNvSpPr/>
          <p:nvPr/>
        </p:nvSpPr>
        <p:spPr>
          <a:xfrm>
            <a:off x="8435278" y="4838197"/>
            <a:ext cx="2479640" cy="603720"/>
          </a:xfrm>
          <a:prstGeom prst="wedgeRoundRectCallout">
            <a:avLst>
              <a:gd name="adj1" fmla="val 2438"/>
              <a:gd name="adj2" fmla="val -1198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блачко с текстом: прямоугольное со скругленными углами 19">
            <a:extLst>
              <a:ext uri="{FF2B5EF4-FFF2-40B4-BE49-F238E27FC236}">
                <a16:creationId xmlns:a16="http://schemas.microsoft.com/office/drawing/2014/main" id="{E94CEFF7-273F-410D-AE15-D86F224A9D06}"/>
              </a:ext>
            </a:extLst>
          </p:cNvPr>
          <p:cNvSpPr/>
          <p:nvPr/>
        </p:nvSpPr>
        <p:spPr>
          <a:xfrm>
            <a:off x="8470235" y="1029343"/>
            <a:ext cx="2479640" cy="603720"/>
          </a:xfrm>
          <a:prstGeom prst="wedgeRoundRectCallout">
            <a:avLst>
              <a:gd name="adj1" fmla="val 4944"/>
              <a:gd name="adj2" fmla="val 97791"/>
              <a:gd name="adj3" fmla="val 16667"/>
            </a:avLst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A02AC6C1-183E-4498-82DA-71AD0F22409C}"/>
              </a:ext>
            </a:extLst>
          </p:cNvPr>
          <p:cNvSpPr/>
          <p:nvPr/>
        </p:nvSpPr>
        <p:spPr>
          <a:xfrm>
            <a:off x="1553662" y="1181179"/>
            <a:ext cx="2479640" cy="603720"/>
          </a:xfrm>
          <a:prstGeom prst="wedgeRoundRectCallout">
            <a:avLst>
              <a:gd name="adj1" fmla="val -6155"/>
              <a:gd name="adj2" fmla="val 100732"/>
              <a:gd name="adj3" fmla="val 16667"/>
            </a:avLst>
          </a:prstGeom>
          <a:solidFill>
            <a:srgbClr val="00B0F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ED07223-6421-4029-A2D1-9C2B26158092}"/>
              </a:ext>
            </a:extLst>
          </p:cNvPr>
          <p:cNvSpPr/>
          <p:nvPr/>
        </p:nvSpPr>
        <p:spPr>
          <a:xfrm>
            <a:off x="2147573" y="1092877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BF7E466-F959-4A01-AFDC-06CBA56D092D}"/>
              </a:ext>
            </a:extLst>
          </p:cNvPr>
          <p:cNvSpPr/>
          <p:nvPr/>
        </p:nvSpPr>
        <p:spPr>
          <a:xfrm>
            <a:off x="9879403" y="1000584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DBD7EF6-380C-45EC-8623-F1CBE7510BE7}"/>
              </a:ext>
            </a:extLst>
          </p:cNvPr>
          <p:cNvSpPr/>
          <p:nvPr/>
        </p:nvSpPr>
        <p:spPr>
          <a:xfrm>
            <a:off x="9938874" y="4655138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9438F43-D86E-42AF-9EDC-755CC16C3ECD}"/>
              </a:ext>
            </a:extLst>
          </p:cNvPr>
          <p:cNvSpPr/>
          <p:nvPr/>
        </p:nvSpPr>
        <p:spPr>
          <a:xfrm>
            <a:off x="2317340" y="5568508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91943" y="338575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1160" y="4877562"/>
            <a:ext cx="4085823" cy="578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7ECE014-A0B0-4697-8818-B01DCEFD7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0C6F65-3EC3-4A70-ACA5-C4838AB28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04" t="35987" r="20995" b="24065"/>
          <a:stretch/>
        </p:blipFill>
        <p:spPr>
          <a:xfrm>
            <a:off x="575282" y="1781933"/>
            <a:ext cx="10777578" cy="398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59DF14-228F-43A8-B3BC-574A4ECD083A}"/>
              </a:ext>
            </a:extLst>
          </p:cNvPr>
          <p:cNvSpPr/>
          <p:nvPr/>
        </p:nvSpPr>
        <p:spPr>
          <a:xfrm>
            <a:off x="1676234" y="372188"/>
            <a:ext cx="9062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Topishmoqlarni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o‘qing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javobini</a:t>
            </a:r>
            <a:r>
              <a:rPr lang="en-US" sz="4000" b="1" dirty="0">
                <a:solidFill>
                  <a:srgbClr val="000066"/>
                </a:solidFill>
              </a:rPr>
              <a:t> toping.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9CA56E85-5E08-49E0-BA24-F8137563A396}"/>
              </a:ext>
            </a:extLst>
          </p:cNvPr>
          <p:cNvSpPr/>
          <p:nvPr/>
        </p:nvSpPr>
        <p:spPr>
          <a:xfrm>
            <a:off x="717728" y="5702640"/>
            <a:ext cx="2479640" cy="603720"/>
          </a:xfrm>
          <a:prstGeom prst="wedgeRoundRectCallout">
            <a:avLst>
              <a:gd name="adj1" fmla="val 32154"/>
              <a:gd name="adj2" fmla="val -816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D9809B40-B897-4AA3-8F55-805018995721}"/>
              </a:ext>
            </a:extLst>
          </p:cNvPr>
          <p:cNvSpPr/>
          <p:nvPr/>
        </p:nvSpPr>
        <p:spPr>
          <a:xfrm>
            <a:off x="7869677" y="4838197"/>
            <a:ext cx="3365770" cy="603720"/>
          </a:xfrm>
          <a:prstGeom prst="wedgeRoundRectCallout">
            <a:avLst>
              <a:gd name="adj1" fmla="val 2438"/>
              <a:gd name="adj2" fmla="val -1198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блачко с текстом: прямоугольное со скругленными углами 19">
            <a:extLst>
              <a:ext uri="{FF2B5EF4-FFF2-40B4-BE49-F238E27FC236}">
                <a16:creationId xmlns:a16="http://schemas.microsoft.com/office/drawing/2014/main" id="{E94CEFF7-273F-410D-AE15-D86F224A9D06}"/>
              </a:ext>
            </a:extLst>
          </p:cNvPr>
          <p:cNvSpPr/>
          <p:nvPr/>
        </p:nvSpPr>
        <p:spPr>
          <a:xfrm>
            <a:off x="8470235" y="1029343"/>
            <a:ext cx="2479640" cy="603720"/>
          </a:xfrm>
          <a:prstGeom prst="wedgeRoundRectCallout">
            <a:avLst>
              <a:gd name="adj1" fmla="val 4944"/>
              <a:gd name="adj2" fmla="val 97791"/>
              <a:gd name="adj3" fmla="val 16667"/>
            </a:avLst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A02AC6C1-183E-4498-82DA-71AD0F22409C}"/>
              </a:ext>
            </a:extLst>
          </p:cNvPr>
          <p:cNvSpPr/>
          <p:nvPr/>
        </p:nvSpPr>
        <p:spPr>
          <a:xfrm>
            <a:off x="1553662" y="1181179"/>
            <a:ext cx="3018338" cy="603720"/>
          </a:xfrm>
          <a:prstGeom prst="wedgeRoundRectCallout">
            <a:avLst>
              <a:gd name="adj1" fmla="val -6155"/>
              <a:gd name="adj2" fmla="val 100732"/>
              <a:gd name="adj3" fmla="val 16667"/>
            </a:avLst>
          </a:prstGeom>
          <a:solidFill>
            <a:srgbClr val="00B0F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ED07223-6421-4029-A2D1-9C2B26158092}"/>
              </a:ext>
            </a:extLst>
          </p:cNvPr>
          <p:cNvSpPr/>
          <p:nvPr/>
        </p:nvSpPr>
        <p:spPr>
          <a:xfrm>
            <a:off x="1667101" y="1113687"/>
            <a:ext cx="2693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Makkajo‘xori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BF7E466-F959-4A01-AFDC-06CBA56D092D}"/>
              </a:ext>
            </a:extLst>
          </p:cNvPr>
          <p:cNvSpPr/>
          <p:nvPr/>
        </p:nvSpPr>
        <p:spPr>
          <a:xfrm>
            <a:off x="8870734" y="868606"/>
            <a:ext cx="1687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66"/>
                </a:solidFill>
              </a:rPr>
              <a:t>nuqta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DBD7EF6-380C-45EC-8623-F1CBE7510BE7}"/>
              </a:ext>
            </a:extLst>
          </p:cNvPr>
          <p:cNvSpPr/>
          <p:nvPr/>
        </p:nvSpPr>
        <p:spPr>
          <a:xfrm>
            <a:off x="8071542" y="4719677"/>
            <a:ext cx="2940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Rangli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qalam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9438F43-D86E-42AF-9EDC-755CC16C3ECD}"/>
              </a:ext>
            </a:extLst>
          </p:cNvPr>
          <p:cNvSpPr/>
          <p:nvPr/>
        </p:nvSpPr>
        <p:spPr>
          <a:xfrm>
            <a:off x="1374661" y="5549654"/>
            <a:ext cx="833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66"/>
                </a:solidFill>
              </a:rPr>
              <a:t>Oy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91943" y="338575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1160" y="4877562"/>
            <a:ext cx="4085823" cy="578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7ECE014-A0B0-4697-8818-B01DCEFD7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0C6F65-3EC3-4A70-ACA5-C4838AB28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04" t="35987" r="20995" b="24065"/>
          <a:stretch/>
        </p:blipFill>
        <p:spPr>
          <a:xfrm>
            <a:off x="575282" y="1781933"/>
            <a:ext cx="10777578" cy="398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59DF14-228F-43A8-B3BC-574A4ECD083A}"/>
              </a:ext>
            </a:extLst>
          </p:cNvPr>
          <p:cNvSpPr/>
          <p:nvPr/>
        </p:nvSpPr>
        <p:spPr>
          <a:xfrm>
            <a:off x="1365515" y="159125"/>
            <a:ext cx="9872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Siz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topishmoqlarning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javobini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qaysi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belgilarga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qarab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topdingiz</a:t>
            </a:r>
            <a:r>
              <a:rPr lang="en-US" sz="4000" b="1" dirty="0">
                <a:solidFill>
                  <a:srgbClr val="00B050"/>
                </a:solidFill>
              </a:rPr>
              <a:t>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9CA56E85-5E08-49E0-BA24-F8137563A396}"/>
              </a:ext>
            </a:extLst>
          </p:cNvPr>
          <p:cNvSpPr/>
          <p:nvPr/>
        </p:nvSpPr>
        <p:spPr>
          <a:xfrm>
            <a:off x="717728" y="5702640"/>
            <a:ext cx="2479640" cy="603720"/>
          </a:xfrm>
          <a:prstGeom prst="wedgeRoundRectCallout">
            <a:avLst>
              <a:gd name="adj1" fmla="val 32154"/>
              <a:gd name="adj2" fmla="val -816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D9809B40-B897-4AA3-8F55-805018995721}"/>
              </a:ext>
            </a:extLst>
          </p:cNvPr>
          <p:cNvSpPr/>
          <p:nvPr/>
        </p:nvSpPr>
        <p:spPr>
          <a:xfrm>
            <a:off x="8435278" y="4838197"/>
            <a:ext cx="2479640" cy="603720"/>
          </a:xfrm>
          <a:prstGeom prst="wedgeRoundRectCallout">
            <a:avLst>
              <a:gd name="adj1" fmla="val 2438"/>
              <a:gd name="adj2" fmla="val -1198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блачко с текстом: прямоугольное со скругленными углами 19">
            <a:extLst>
              <a:ext uri="{FF2B5EF4-FFF2-40B4-BE49-F238E27FC236}">
                <a16:creationId xmlns:a16="http://schemas.microsoft.com/office/drawing/2014/main" id="{E94CEFF7-273F-410D-AE15-D86F224A9D06}"/>
              </a:ext>
            </a:extLst>
          </p:cNvPr>
          <p:cNvSpPr/>
          <p:nvPr/>
        </p:nvSpPr>
        <p:spPr>
          <a:xfrm>
            <a:off x="8470235" y="1029343"/>
            <a:ext cx="2479640" cy="603720"/>
          </a:xfrm>
          <a:prstGeom prst="wedgeRoundRectCallout">
            <a:avLst>
              <a:gd name="adj1" fmla="val 4944"/>
              <a:gd name="adj2" fmla="val 97791"/>
              <a:gd name="adj3" fmla="val 16667"/>
            </a:avLst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A02AC6C1-183E-4498-82DA-71AD0F22409C}"/>
              </a:ext>
            </a:extLst>
          </p:cNvPr>
          <p:cNvSpPr/>
          <p:nvPr/>
        </p:nvSpPr>
        <p:spPr>
          <a:xfrm>
            <a:off x="1553662" y="1181179"/>
            <a:ext cx="2479640" cy="603720"/>
          </a:xfrm>
          <a:prstGeom prst="wedgeRoundRectCallout">
            <a:avLst>
              <a:gd name="adj1" fmla="val -6155"/>
              <a:gd name="adj2" fmla="val 100732"/>
              <a:gd name="adj3" fmla="val 16667"/>
            </a:avLst>
          </a:prstGeom>
          <a:solidFill>
            <a:srgbClr val="00B0F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ED07223-6421-4029-A2D1-9C2B26158092}"/>
              </a:ext>
            </a:extLst>
          </p:cNvPr>
          <p:cNvSpPr/>
          <p:nvPr/>
        </p:nvSpPr>
        <p:spPr>
          <a:xfrm>
            <a:off x="2147573" y="1092877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BF7E466-F959-4A01-AFDC-06CBA56D092D}"/>
              </a:ext>
            </a:extLst>
          </p:cNvPr>
          <p:cNvSpPr/>
          <p:nvPr/>
        </p:nvSpPr>
        <p:spPr>
          <a:xfrm>
            <a:off x="9879403" y="1000584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DBD7EF6-380C-45EC-8623-F1CBE7510BE7}"/>
              </a:ext>
            </a:extLst>
          </p:cNvPr>
          <p:cNvSpPr/>
          <p:nvPr/>
        </p:nvSpPr>
        <p:spPr>
          <a:xfrm>
            <a:off x="9938874" y="4655138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9438F43-D86E-42AF-9EDC-755CC16C3ECD}"/>
              </a:ext>
            </a:extLst>
          </p:cNvPr>
          <p:cNvSpPr/>
          <p:nvPr/>
        </p:nvSpPr>
        <p:spPr>
          <a:xfrm>
            <a:off x="2317340" y="5568508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91943" y="338575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1160" y="4877562"/>
            <a:ext cx="4085823" cy="578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0C6F65-3EC3-4A70-ACA5-C4838AB28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04" t="35987" r="20995" b="24065"/>
          <a:stretch/>
        </p:blipFill>
        <p:spPr>
          <a:xfrm>
            <a:off x="409676" y="1797444"/>
            <a:ext cx="11296530" cy="417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59DF14-228F-43A8-B3BC-574A4ECD083A}"/>
              </a:ext>
            </a:extLst>
          </p:cNvPr>
          <p:cNvSpPr/>
          <p:nvPr/>
        </p:nvSpPr>
        <p:spPr>
          <a:xfrm>
            <a:off x="1365515" y="159125"/>
            <a:ext cx="9872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807E3"/>
                </a:solidFill>
              </a:rPr>
              <a:t>Rang, </a:t>
            </a:r>
            <a:r>
              <a:rPr lang="en-US" sz="4000" b="1" dirty="0" err="1">
                <a:solidFill>
                  <a:srgbClr val="0807E3"/>
                </a:solidFill>
              </a:rPr>
              <a:t>hajm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va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shakl-shamoyilni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bildiruvchi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so‘zlarni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ustun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shaklida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yozing</a:t>
            </a:r>
            <a:r>
              <a:rPr lang="en-US" sz="4000" b="1" dirty="0">
                <a:solidFill>
                  <a:srgbClr val="0807E3"/>
                </a:solidFill>
              </a:rPr>
              <a:t>.</a:t>
            </a:r>
            <a:endParaRPr lang="ru-RU" sz="4000" b="1" dirty="0">
              <a:solidFill>
                <a:srgbClr val="0807E3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BCA44D-BA7B-4D9C-95D1-1D1A134386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11" t="50155" r="76069" b="37728"/>
          <a:stretch/>
        </p:blipFill>
        <p:spPr>
          <a:xfrm>
            <a:off x="-87381" y="-79919"/>
            <a:ext cx="1625614" cy="14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F7C7E06-3AAA-435D-9799-58B98A25D82C}"/>
              </a:ext>
            </a:extLst>
          </p:cNvPr>
          <p:cNvCxnSpPr/>
          <p:nvPr/>
        </p:nvCxnSpPr>
        <p:spPr>
          <a:xfrm>
            <a:off x="896644" y="3702252"/>
            <a:ext cx="134052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C99C016-0BAF-453E-A75B-6157E70D5A3F}"/>
              </a:ext>
            </a:extLst>
          </p:cNvPr>
          <p:cNvCxnSpPr/>
          <p:nvPr/>
        </p:nvCxnSpPr>
        <p:spPr>
          <a:xfrm>
            <a:off x="3239061" y="3675619"/>
            <a:ext cx="134052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2369002-4E08-4925-A2DF-3BA734CCF7A9}"/>
              </a:ext>
            </a:extLst>
          </p:cNvPr>
          <p:cNvCxnSpPr>
            <a:cxnSpLocks/>
          </p:cNvCxnSpPr>
          <p:nvPr/>
        </p:nvCxnSpPr>
        <p:spPr>
          <a:xfrm>
            <a:off x="2477069" y="4217156"/>
            <a:ext cx="843180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FD545A7-22BD-4021-94F7-7264C3051685}"/>
              </a:ext>
            </a:extLst>
          </p:cNvPr>
          <p:cNvCxnSpPr>
            <a:cxnSpLocks/>
          </p:cNvCxnSpPr>
          <p:nvPr/>
        </p:nvCxnSpPr>
        <p:spPr>
          <a:xfrm>
            <a:off x="6814774" y="2548155"/>
            <a:ext cx="178768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91CAE03-990F-4D43-BB34-C2EBF882FB63}"/>
              </a:ext>
            </a:extLst>
          </p:cNvPr>
          <p:cNvCxnSpPr>
            <a:cxnSpLocks/>
          </p:cNvCxnSpPr>
          <p:nvPr/>
        </p:nvCxnSpPr>
        <p:spPr>
          <a:xfrm flipV="1">
            <a:off x="8840871" y="2548155"/>
            <a:ext cx="1563758" cy="9141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CB07D5C-5FBA-4BF4-B02D-3370C8B437F3}"/>
              </a:ext>
            </a:extLst>
          </p:cNvPr>
          <p:cNvCxnSpPr>
            <a:cxnSpLocks/>
          </p:cNvCxnSpPr>
          <p:nvPr/>
        </p:nvCxnSpPr>
        <p:spPr>
          <a:xfrm>
            <a:off x="1907542" y="5140328"/>
            <a:ext cx="2672047" cy="26371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4B9A1A-098D-403B-8A4B-905EDB13DB31}"/>
              </a:ext>
            </a:extLst>
          </p:cNvPr>
          <p:cNvCxnSpPr>
            <a:cxnSpLocks/>
          </p:cNvCxnSpPr>
          <p:nvPr/>
        </p:nvCxnSpPr>
        <p:spPr>
          <a:xfrm>
            <a:off x="4782105" y="5131714"/>
            <a:ext cx="1519729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20549</TotalTime>
  <Words>247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1832</cp:revision>
  <dcterms:created xsi:type="dcterms:W3CDTF">2020-04-19T11:34:46Z</dcterms:created>
  <dcterms:modified xsi:type="dcterms:W3CDTF">2022-01-12T14:49:46Z</dcterms:modified>
</cp:coreProperties>
</file>