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493" r:id="rId2"/>
    <p:sldId id="567" r:id="rId3"/>
    <p:sldId id="572" r:id="rId4"/>
    <p:sldId id="580" r:id="rId5"/>
    <p:sldId id="565" r:id="rId6"/>
    <p:sldId id="581" r:id="rId7"/>
    <p:sldId id="579" r:id="rId8"/>
    <p:sldId id="539" r:id="rId9"/>
    <p:sldId id="578" r:id="rId10"/>
    <p:sldId id="571" r:id="rId11"/>
    <p:sldId id="583" r:id="rId12"/>
    <p:sldId id="566" r:id="rId13"/>
    <p:sldId id="515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6"/>
    <p:restoredTop sz="81010"/>
  </p:normalViewPr>
  <p:slideViewPr>
    <p:cSldViewPr snapToGrid="0" snapToObjects="1">
      <p:cViewPr varScale="1">
        <p:scale>
          <a:sx n="78" d="100"/>
          <a:sy n="78" d="100"/>
        </p:scale>
        <p:origin x="13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ED3F8-40D1-4945-835B-AB8A982B0E92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CB047-6153-0243-95AC-3F2A08B177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659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CB047-6153-0243-95AC-3F2A08B1779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613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CB047-6153-0243-95AC-3F2A08B1779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027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0B30C-0A7C-5244-975E-206D933E9C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F3E0287-D805-724A-BF27-CF2E794EF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17E61A-9A75-9047-8EA2-D43168EC2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574DFF-AB76-7A48-83A0-9C2DA5914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3A3291-022C-7F45-8E89-8F6070491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580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7C11CA-E1CB-634D-8A93-F0ADCFEDA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5B2D91A-C7A4-8B4C-A0E9-B3098550DD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2C60C1-5917-634B-838C-E099AEEC8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5958E8-ECAC-5B42-BF70-4305B4D8B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4AA72D-ABCE-FD42-A2AB-135C8C0E1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319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F2B4B5-A492-7E4D-A543-B1BB16FC91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9A53FC-9036-C04F-8F1C-B1AFE49334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A20A94-0B7A-E743-B027-96FA507E0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8DBEF6-44EE-4B44-86A8-0B59151A8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9674B9-A6B7-9D49-BB00-6A15B9B39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433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D406CD-C9E7-D04A-8F0D-698689AFD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62C3E0-8881-2D46-9851-ABC592513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5ED03F-56E1-DB4B-ABC7-038DF7942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857CD-6FB7-2A4C-8BF9-95825BD5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524044-9550-4D4B-814B-70A103AC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349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3F3828-8D78-7140-A614-86F6D8578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BDA983-8E7C-9949-90C6-DD37936A6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75F848-D734-4E44-AD0A-C226ECCD4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27E282-EA9F-6E4D-86A8-90B73C487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3C245A-0EA2-374A-B336-2B177157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354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C6C045-791F-B74B-B840-86DE6324F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2D7B51-42D5-3D44-926A-C4B0B8C33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50A882-4C41-E142-837D-ED2D6729A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6F9AEA-AF26-9F4B-AC41-4F4044A32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4B722B-91B9-D14E-BD65-759CBA2F4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F07A35-C65C-8F46-9003-BD0B72075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886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0868E-9F03-874F-A0DE-187DACEC1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C8D5EC-7DDE-764C-A1FB-38781A45C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D42A11-A79B-8144-82F2-753B7CF511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1AFA6F-0B96-4E48-9C15-10354F4B7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6FDC17C-03EB-7646-A389-1CA158BD3A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CB9CFA-C9BF-C04C-AD36-BE6B4B594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8FE6EB8-9B50-9645-9484-02634328E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DB4A74-F965-694B-8849-CBCAE744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412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36DD13-D713-574F-87CA-B69B335FB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68DEB32-DFB0-654D-B903-0AD8A70E4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B62EEED-4265-994E-9322-3E204BAEA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A28EB03-C506-5F47-9BCA-10FA892DE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946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0DDEE05-F4B6-0B4F-B6D8-247DE0E1D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4FEA2F-5D9B-5746-A6B6-3A6DBE15D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7C28F63-35C9-FD4F-A199-68A5795A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059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579832-5C56-8443-9D2B-AA150E3D1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FE8551-E6FD-044D-A091-98948F02D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E0B29F-2B7D-2D41-8EC1-05E9F0C9B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D51EF8-66EB-5F49-A2FD-1BA82E80F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811C2D-5D0D-B34B-9FD2-7A9EFE75B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D49288-1D8F-7A40-A103-D83FA7633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530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A9AA-B3E2-AA4C-8E79-13942F02A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EC555D3-671A-FB4F-AFA3-B38D98011C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C2865F-5BA0-B44F-B0FA-8CF153D2C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B89C6E-0D68-BA46-A597-594A3E219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CD35-7399-A645-AC27-54542F1F995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8AC2D8-1E62-754D-B541-94F568F5E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EA1C84-3DEB-0748-ABF6-32C891ECB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207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AA114D-DE18-C04D-96FF-FEC64E411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5191FC-BCB8-D44C-B19A-7D7A4A9D1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690152-C6D6-F147-A76F-E0384C049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3CD35-7399-A645-AC27-54542F1F9951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66A89D-6F9C-B149-B7F1-F18A38AACB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E56ED7-54CA-7D43-960B-3DC68042A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B254E-3D15-944E-B18F-31ECBDF38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30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microsoft.com/office/2007/relationships/hdphoto" Target="../media/hdphoto7.wdp"/><Relationship Id="rId2" Type="http://schemas.openxmlformats.org/officeDocument/2006/relationships/image" Target="../media/image3.jpeg"/><Relationship Id="rId16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8.png"/><Relationship Id="rId1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fon\FONLAR\фон\electronic-spin-wallpapers_8305_1024x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6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582" y="15593"/>
            <a:ext cx="9626750" cy="710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2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08226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BF9FC8C-952E-B544-B78C-B4D26B1CD474}"/>
              </a:ext>
            </a:extLst>
          </p:cNvPr>
          <p:cNvSpPr/>
          <p:nvPr/>
        </p:nvSpPr>
        <p:spPr>
          <a:xfrm>
            <a:off x="1693048" y="412178"/>
            <a:ext cx="9101546" cy="1231945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C00000"/>
                </a:solidFill>
              </a:rPr>
              <a:t>Ushbu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bo‘limda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qanday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bolalar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qo‘shiqlarini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tingladingiz</a:t>
            </a:r>
            <a:r>
              <a:rPr lang="en-GB" sz="3600" b="1" dirty="0">
                <a:solidFill>
                  <a:srgbClr val="C00000"/>
                </a:solidFill>
              </a:rPr>
              <a:t>?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29065C01-22E9-F349-9333-C65D528876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" t="8144" r="8905" b="9785"/>
          <a:stretch/>
        </p:blipFill>
        <p:spPr bwMode="auto">
          <a:xfrm>
            <a:off x="626253" y="1953196"/>
            <a:ext cx="3391585" cy="19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4F7D112E-6F9D-9540-8D6B-1D354E50D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2" t="6216" r="12080" b="5524"/>
          <a:stretch/>
        </p:blipFill>
        <p:spPr bwMode="auto">
          <a:xfrm>
            <a:off x="5044988" y="1823976"/>
            <a:ext cx="2877096" cy="210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D9C0CBFC-8238-5540-B073-2D2C562CE8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" t="5324" r="2042" b="5324"/>
          <a:stretch/>
        </p:blipFill>
        <p:spPr bwMode="auto">
          <a:xfrm>
            <a:off x="3238968" y="4119495"/>
            <a:ext cx="3816841" cy="215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EA78D133-F48E-1443-A31A-8D616EF650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9" t="6383" r="21734" b="5914"/>
          <a:stretch/>
        </p:blipFill>
        <p:spPr bwMode="auto">
          <a:xfrm>
            <a:off x="8119558" y="2821684"/>
            <a:ext cx="3152467" cy="270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03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08226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Oyijon" descr="Oyijon">
            <a:hlinkClick r:id="" action="ppaction://media"/>
            <a:extLst>
              <a:ext uri="{FF2B5EF4-FFF2-40B4-BE49-F238E27FC236}">
                <a16:creationId xmlns:a16="http://schemas.microsoft.com/office/drawing/2014/main" id="{4A7FE2BC-661B-F24C-B4A3-E78F1394C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58267"/>
            <a:ext cx="812800" cy="812800"/>
          </a:xfrm>
          <a:prstGeom prst="rect">
            <a:avLst/>
          </a:prstGeom>
        </p:spPr>
      </p:pic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5B09C53F-361E-7442-946E-2156BEC46679}"/>
              </a:ext>
            </a:extLst>
          </p:cNvPr>
          <p:cNvSpPr/>
          <p:nvPr/>
        </p:nvSpPr>
        <p:spPr>
          <a:xfrm>
            <a:off x="1693048" y="412178"/>
            <a:ext cx="9101546" cy="1231945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C00000"/>
                </a:solidFill>
              </a:rPr>
              <a:t>“</a:t>
            </a:r>
            <a:r>
              <a:rPr lang="en-GB" sz="3600" b="1" dirty="0" err="1">
                <a:solidFill>
                  <a:srgbClr val="C00000"/>
                </a:solidFill>
              </a:rPr>
              <a:t>Oyijon</a:t>
            </a:r>
            <a:r>
              <a:rPr lang="en-GB" sz="3600" b="1" dirty="0">
                <a:solidFill>
                  <a:srgbClr val="C00000"/>
                </a:solidFill>
              </a:rPr>
              <a:t>” </a:t>
            </a:r>
            <a:r>
              <a:rPr lang="en-GB" sz="3600" b="1" dirty="0" err="1">
                <a:solidFill>
                  <a:srgbClr val="C00000"/>
                </a:solidFill>
              </a:rPr>
              <a:t>qo‘shig‘ida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nimalar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haqida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so‘z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boradi</a:t>
            </a:r>
            <a:r>
              <a:rPr lang="en-GB" sz="3600" b="1" dirty="0">
                <a:solidFill>
                  <a:srgbClr val="C00000"/>
                </a:solidFill>
              </a:rPr>
              <a:t>?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607A187B-BF42-9C47-82F6-A0F95D2B5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2" t="10687" b="19402"/>
          <a:stretch/>
        </p:blipFill>
        <p:spPr bwMode="auto">
          <a:xfrm>
            <a:off x="2374404" y="2237951"/>
            <a:ext cx="3569196" cy="337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797E57DA-B6EF-FC43-ABBA-EB2C277DD9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5" t="19370" b="15409"/>
          <a:stretch/>
        </p:blipFill>
        <p:spPr bwMode="auto">
          <a:xfrm>
            <a:off x="7175968" y="2076540"/>
            <a:ext cx="3275589" cy="327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35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08226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EE8D15DF-CB64-6A44-8E9A-4539358D8E3E}"/>
              </a:ext>
            </a:extLst>
          </p:cNvPr>
          <p:cNvSpPr/>
          <p:nvPr/>
        </p:nvSpPr>
        <p:spPr>
          <a:xfrm>
            <a:off x="3117957" y="599375"/>
            <a:ext cx="6022471" cy="7850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7030A0"/>
                </a:solidFill>
              </a:rPr>
              <a:t>Mustaqil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topshiriq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5F2918DA-3967-224C-8AC3-EA64240743A3}"/>
              </a:ext>
            </a:extLst>
          </p:cNvPr>
          <p:cNvSpPr/>
          <p:nvPr/>
        </p:nvSpPr>
        <p:spPr>
          <a:xfrm>
            <a:off x="1353326" y="1953063"/>
            <a:ext cx="5386141" cy="3042270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C00000"/>
                </a:solidFill>
              </a:rPr>
              <a:t>“</a:t>
            </a:r>
            <a:r>
              <a:rPr lang="en-GB" sz="3600" b="1" dirty="0" err="1">
                <a:solidFill>
                  <a:srgbClr val="C00000"/>
                </a:solidFill>
              </a:rPr>
              <a:t>Bolalar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qo‘shiqlari</a:t>
            </a:r>
            <a:r>
              <a:rPr lang="en-GB" sz="3600" b="1" dirty="0">
                <a:solidFill>
                  <a:srgbClr val="C00000"/>
                </a:solidFill>
              </a:rPr>
              <a:t>” </a:t>
            </a:r>
            <a:r>
              <a:rPr lang="en-GB" sz="3600" b="1" dirty="0" err="1">
                <a:solidFill>
                  <a:srgbClr val="C00000"/>
                </a:solidFill>
              </a:rPr>
              <a:t>bo‘limi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bo‘yicha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nazorat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ishiga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mustaqil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tayyorlaning</a:t>
            </a:r>
            <a:r>
              <a:rPr lang="en-GB" sz="3600" b="1" dirty="0">
                <a:solidFill>
                  <a:srgbClr val="C00000"/>
                </a:solidFill>
              </a:rPr>
              <a:t>.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20" name="Picture 3" descr="C:\Users\OTABEK\Desktop\2-Боскич онлайн дарс\фон 4 синф\гули оллакулова\Гулихоним\ф53.jpg">
            <a:extLst>
              <a:ext uri="{FF2B5EF4-FFF2-40B4-BE49-F238E27FC236}">
                <a16:creationId xmlns:a16="http://schemas.microsoft.com/office/drawing/2014/main" id="{963958D7-1D90-BA4D-AE06-EAB011BF2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2" r="5704"/>
          <a:stretch/>
        </p:blipFill>
        <p:spPr bwMode="auto">
          <a:xfrm>
            <a:off x="8133911" y="1859930"/>
            <a:ext cx="2869324" cy="440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00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29AC7E-DD3C-2740-B9A2-2181B3EF6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12232830" cy="6832600"/>
          </a:xfrm>
          <a:prstGeom prst="rect">
            <a:avLst/>
          </a:prstGeom>
        </p:spPr>
      </p:pic>
      <p:sp>
        <p:nvSpPr>
          <p:cNvPr id="5" name="Пятиугольник 4">
            <a:extLst>
              <a:ext uri="{FF2B5EF4-FFF2-40B4-BE49-F238E27FC236}">
                <a16:creationId xmlns:a16="http://schemas.microsoft.com/office/drawing/2014/main" id="{9704B1E4-1064-1649-85EA-6FC1DDCF2F2D}"/>
              </a:ext>
            </a:extLst>
          </p:cNvPr>
          <p:cNvSpPr/>
          <p:nvPr/>
        </p:nvSpPr>
        <p:spPr>
          <a:xfrm>
            <a:off x="2117181" y="555667"/>
            <a:ext cx="8881407" cy="787792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7030A0"/>
                </a:solidFill>
              </a:rPr>
              <a:t>Nonushtada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foydali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mahsulotlarni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yeng</a:t>
            </a:r>
            <a:r>
              <a:rPr lang="en-GB" sz="4000" b="1" dirty="0">
                <a:solidFill>
                  <a:srgbClr val="7030A0"/>
                </a:solidFill>
              </a:rPr>
              <a:t>.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8" name="Picture 2" descr="Cute Happy Kid Eat Salad Vegetable Fruits Stock Vector - Illustration of  character, lunch: 159774400">
            <a:extLst>
              <a:ext uri="{FF2B5EF4-FFF2-40B4-BE49-F238E27FC236}">
                <a16:creationId xmlns:a16="http://schemas.microsoft.com/office/drawing/2014/main" id="{5847B37E-E6B2-BA4F-812F-44F1D2EEE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300" y="1886426"/>
            <a:ext cx="4617168" cy="369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30AA76-1585-EE4A-A971-B7350D8F9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39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244929"/>
            <a:ext cx="11623164" cy="6351188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" descr="C:\Users\OTABEK\Desktop\расм 2-синф\photo_2021-08-16_16-46-19.jpg">
            <a:extLst>
              <a:ext uri="{FF2B5EF4-FFF2-40B4-BE49-F238E27FC236}">
                <a16:creationId xmlns:a16="http://schemas.microsoft.com/office/drawing/2014/main" id="{A6B3F67E-BB73-DF4C-A84F-D9CA8DECB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1" b="98438" l="2198" r="97253">
                        <a14:foregroundMark x1="31664" y1="24878" x2="41209" y2="9766"/>
                        <a14:foregroundMark x1="14973" y1="51302" x2="16277" y2="49237"/>
                        <a14:foregroundMark x1="41209" y1="9766" x2="64423" y2="28776"/>
                        <a14:foregroundMark x1="64423" y1="28776" x2="77198" y2="48307"/>
                        <a14:foregroundMark x1="77198" y1="48307" x2="97253" y2="58203"/>
                        <a14:foregroundMark x1="82967" y1="61979" x2="51923" y2="56901"/>
                        <a14:foregroundMark x1="51923" y1="56901" x2="22527" y2="58854"/>
                        <a14:foregroundMark x1="22527" y1="58854" x2="9753" y2="70833"/>
                        <a14:foregroundMark x1="38187" y1="36198" x2="40385" y2="39323"/>
                        <a14:foregroundMark x1="52335" y1="38672" x2="50137" y2="43750"/>
                        <a14:foregroundMark x1="52335" y1="38021" x2="53159" y2="44922"/>
                        <a14:foregroundMark x1="52335" y1="38672" x2="57555" y2="44271"/>
                        <a14:foregroundMark x1="34478" y1="39323" x2="36676" y2="47526"/>
                        <a14:foregroundMark x1="38874" y1="39323" x2="41209" y2="46875"/>
                        <a14:foregroundMark x1="30632" y1="51302" x2="30632" y2="51302"/>
                        <a14:foregroundMark x1="31456" y1="49349" x2="31456" y2="49349"/>
                        <a14:foregroundMark x1="31456" y1="49349" x2="31456" y2="49349"/>
                        <a14:foregroundMark x1="39698" y1="4036" x2="35852" y2="2214"/>
                        <a14:foregroundMark x1="35852" y1="1563" x2="35852" y2="1563"/>
                        <a14:foregroundMark x1="37363" y1="2214" x2="37363" y2="2214"/>
                        <a14:foregroundMark x1="3709" y1="60026" x2="3709" y2="60026"/>
                        <a14:foregroundMark x1="3709" y1="60026" x2="2335" y2="67578"/>
                        <a14:foregroundMark x1="29945" y1="91536" x2="41896" y2="92188"/>
                        <a14:foregroundMark x1="41896" y1="93490" x2="24725" y2="98438"/>
                        <a14:foregroundMark x1="24725" y1="97266" x2="24725" y2="97266"/>
                        <a14:foregroundMark x1="41896" y1="88411" x2="41896" y2="88411"/>
                        <a14:foregroundMark x1="51648" y1="87109" x2="51648" y2="87109"/>
                        <a14:foregroundMark x1="49313" y1="87760" x2="53159" y2="93490"/>
                        <a14:foregroundMark x1="53159" y1="92188" x2="64286" y2="96615"/>
                        <a14:foregroundMark x1="30618" y1="29467" x2="35165" y2="24219"/>
                        <a14:foregroundMark x1="30040" y1="30134" x2="30495" y2="29609"/>
                        <a14:foregroundMark x1="33654" y1="4688" x2="33328" y2="6212"/>
                        <a14:foregroundMark x1="37363" y1="1563" x2="40385" y2="5990"/>
                        <a14:foregroundMark x1="40385" y1="5339" x2="40385" y2="5339"/>
                        <a14:foregroundMark x1="36676" y1="911" x2="74038" y2="44922"/>
                        <a14:foregroundMark x1="77747" y1="49349" x2="77747" y2="49349"/>
                        <a14:foregroundMark x1="74725" y1="46875" x2="64560" y2="26172"/>
                        <a14:foregroundMark x1="64560" y1="26172" x2="39698" y2="1563"/>
                        <a14:backgroundMark x1="33516" y1="6250" x2="28297" y2="29167"/>
                        <a14:backgroundMark x1="28297" y1="29167" x2="14835" y2="4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841" y="4050951"/>
            <a:ext cx="1911196" cy="226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CC209BC-5D32-C044-8A39-563F28FFBFA6}"/>
              </a:ext>
            </a:extLst>
          </p:cNvPr>
          <p:cNvSpPr/>
          <p:nvPr/>
        </p:nvSpPr>
        <p:spPr>
          <a:xfrm>
            <a:off x="8241391" y="5286964"/>
            <a:ext cx="237816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9-dars</a:t>
            </a:r>
            <a:endParaRPr lang="en-US" sz="36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3E415C-9B25-B64F-A5AF-81167B528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331" y="283251"/>
            <a:ext cx="9485844" cy="165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0ACDE410-B512-6B4B-A4A3-4767C41D40CB}"/>
              </a:ext>
            </a:extLst>
          </p:cNvPr>
          <p:cNvSpPr/>
          <p:nvPr/>
        </p:nvSpPr>
        <p:spPr>
          <a:xfrm>
            <a:off x="3522026" y="2057545"/>
            <a:ext cx="5805054" cy="700847"/>
          </a:xfrm>
          <a:prstGeom prst="roundRect">
            <a:avLst/>
          </a:prstGeom>
          <a:gradFill flip="none" rotWithShape="1">
            <a:gsLst>
              <a:gs pos="0">
                <a:srgbClr val="9437FF">
                  <a:tint val="66000"/>
                  <a:satMod val="160000"/>
                </a:srgbClr>
              </a:gs>
              <a:gs pos="50000">
                <a:srgbClr val="9437FF">
                  <a:tint val="44500"/>
                  <a:satMod val="160000"/>
                </a:srgbClr>
              </a:gs>
              <a:gs pos="100000">
                <a:srgbClr val="9437FF">
                  <a:tint val="23500"/>
                  <a:satMod val="160000"/>
                </a:srgbClr>
              </a:gs>
            </a:gsLst>
            <a:lin ang="10800000" scaled="1"/>
            <a:tileRect/>
          </a:gra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C00000"/>
                </a:solidFill>
              </a:rPr>
              <a:t>Nazorat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ishi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01186DF2-B491-F643-9CF8-6F1FA8BA46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" t="5324" r="2042" b="5324"/>
          <a:stretch/>
        </p:blipFill>
        <p:spPr bwMode="auto">
          <a:xfrm>
            <a:off x="1651025" y="3050428"/>
            <a:ext cx="5693778" cy="321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6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56740" y="183376"/>
            <a:ext cx="11693921" cy="6519332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881822" y="4505732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543ABC9-60B8-6B43-93FA-3B2FB97FF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49" y="894616"/>
            <a:ext cx="5193518" cy="61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29D58C89-E799-E64A-983F-C8C258504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043" y="1428571"/>
            <a:ext cx="3270936" cy="25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F230063B-80CA-924C-A1F9-0C6AD0FE7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955" y="3750199"/>
            <a:ext cx="5264612" cy="55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1D0C7B05-EB9E-D54D-B165-8C719E0578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2" t="6216" r="12080" b="5524"/>
          <a:stretch/>
        </p:blipFill>
        <p:spPr bwMode="auto">
          <a:xfrm>
            <a:off x="2813271" y="4343682"/>
            <a:ext cx="3011796" cy="22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6BDF2B11-7CDD-7642-9473-4127B9A09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202" y="1332451"/>
            <a:ext cx="4343218" cy="59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13E0E94A-8024-B44E-89CB-01A3B3A82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530" y="826659"/>
            <a:ext cx="1486730" cy="281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B83B68A8-CEA8-5E49-8743-D3CA17699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482" y="2257507"/>
            <a:ext cx="1736911" cy="147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980006A-81F8-0640-9BFB-AD806CD47608}"/>
              </a:ext>
            </a:extLst>
          </p:cNvPr>
          <p:cNvSpPr txBox="1"/>
          <p:nvPr/>
        </p:nvSpPr>
        <p:spPr>
          <a:xfrm>
            <a:off x="7020441" y="3123577"/>
            <a:ext cx="1257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7030A0"/>
                </a:solidFill>
              </a:rPr>
              <a:t>ALLA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22D55F8D-8285-CF4A-A4F9-DFB077F78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12" b="97557" l="480" r="95564">
                        <a14:foregroundMark x1="12710" y1="37173" x2="5156" y2="30105"/>
                        <a14:foregroundMark x1="5156" y1="30105" x2="6595" y2="21291"/>
                        <a14:foregroundMark x1="6595" y1="21291" x2="23621" y2="5236"/>
                        <a14:foregroundMark x1="23621" y1="5236" x2="37170" y2="2443"/>
                        <a14:foregroundMark x1="37170" y1="2443" x2="51319" y2="2356"/>
                        <a14:foregroundMark x1="51319" y1="2356" x2="66067" y2="5934"/>
                        <a14:foregroundMark x1="66067" y1="5934" x2="72542" y2="14136"/>
                        <a14:foregroundMark x1="72542" y1="14136" x2="74700" y2="15271"/>
                        <a14:foregroundMark x1="90168" y1="34904" x2="92086" y2="43892"/>
                        <a14:foregroundMark x1="92086" y1="43892" x2="89448" y2="46335"/>
                        <a14:foregroundMark x1="11751" y1="37609" x2="5156" y2="46161"/>
                        <a14:foregroundMark x1="5156" y1="46161" x2="6715" y2="63525"/>
                        <a14:foregroundMark x1="6715" y1="63525" x2="2158" y2="65532"/>
                        <a14:foregroundMark x1="8273" y1="62565" x2="480" y2="65271"/>
                        <a14:foregroundMark x1="120" y1="78447" x2="49281" y2="93019"/>
                        <a14:foregroundMark x1="49281" y1="93019" x2="58873" y2="98953"/>
                        <a14:foregroundMark x1="58873" y1="98953" x2="89808" y2="76440"/>
                        <a14:foregroundMark x1="89808" y1="76440" x2="95803" y2="65794"/>
                        <a14:foregroundMark x1="95803" y1="65794" x2="84652" y2="64311"/>
                        <a14:foregroundMark x1="43285" y1="6283" x2="48082" y2="18325"/>
                        <a14:foregroundMark x1="48082" y1="18325" x2="61271" y2="24346"/>
                        <a14:foregroundMark x1="61271" y1="24346" x2="61631" y2="15271"/>
                        <a14:foregroundMark x1="61631" y1="15271" x2="72542" y2="20855"/>
                        <a14:foregroundMark x1="72542" y1="20855" x2="60312" y2="15009"/>
                        <a14:foregroundMark x1="37770" y1="5061" x2="50360" y2="4799"/>
                        <a14:foregroundMark x1="50360" y1="4799" x2="65108" y2="12216"/>
                        <a14:foregroundMark x1="65108" y1="12216" x2="46403" y2="7243"/>
                        <a14:foregroundMark x1="46403" y1="7243" x2="51439" y2="7330"/>
                        <a14:foregroundMark x1="38729" y1="94328" x2="50240" y2="97557"/>
                        <a14:foregroundMark x1="50240" y1="97557" x2="67026" y2="89878"/>
                        <a14:foregroundMark x1="67026" y1="89878" x2="68585" y2="87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649" y="3639646"/>
            <a:ext cx="2161375" cy="297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208B058C-5C51-9747-BCB2-E78413D27083}"/>
              </a:ext>
            </a:extLst>
          </p:cNvPr>
          <p:cNvSpPr/>
          <p:nvPr/>
        </p:nvSpPr>
        <p:spPr>
          <a:xfrm>
            <a:off x="1743847" y="242848"/>
            <a:ext cx="9101546" cy="700847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C00000"/>
                </a:solidFill>
              </a:rPr>
              <a:t>Bo‘limda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qanday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mavzular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bilan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tanishdingiz</a:t>
            </a:r>
            <a:r>
              <a:rPr lang="en-GB" sz="3600" b="1" dirty="0">
                <a:solidFill>
                  <a:srgbClr val="C00000"/>
                </a:solidFill>
              </a:rPr>
              <a:t>?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6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56739" y="183376"/>
            <a:ext cx="11693921" cy="6519332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E90316BA-29DA-D249-8112-62E6D9634714}"/>
              </a:ext>
            </a:extLst>
          </p:cNvPr>
          <p:cNvSpPr/>
          <p:nvPr/>
        </p:nvSpPr>
        <p:spPr>
          <a:xfrm>
            <a:off x="1693048" y="412178"/>
            <a:ext cx="9101546" cy="700847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C00000"/>
                </a:solidFill>
              </a:rPr>
              <a:t>Taqlid </a:t>
            </a:r>
            <a:r>
              <a:rPr lang="en-GB" sz="3600" b="1" dirty="0" err="1">
                <a:solidFill>
                  <a:srgbClr val="C00000"/>
                </a:solidFill>
              </a:rPr>
              <a:t>so‘zlarni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qaysi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she’rlarda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uchratdingiz</a:t>
            </a:r>
            <a:r>
              <a:rPr lang="en-GB" sz="3600" b="1" dirty="0">
                <a:solidFill>
                  <a:srgbClr val="C00000"/>
                </a:solidFill>
              </a:rPr>
              <a:t>?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0AABD02C-D0A8-A54D-BED7-3F2A8334B3C2}"/>
              </a:ext>
            </a:extLst>
          </p:cNvPr>
          <p:cNvSpPr/>
          <p:nvPr/>
        </p:nvSpPr>
        <p:spPr>
          <a:xfrm>
            <a:off x="558695" y="2057545"/>
            <a:ext cx="5196304" cy="700847"/>
          </a:xfrm>
          <a:prstGeom prst="roundRect">
            <a:avLst/>
          </a:prstGeom>
          <a:gradFill flip="none" rotWithShape="1">
            <a:gsLst>
              <a:gs pos="0">
                <a:srgbClr val="9437FF">
                  <a:tint val="66000"/>
                  <a:satMod val="160000"/>
                </a:srgbClr>
              </a:gs>
              <a:gs pos="50000">
                <a:srgbClr val="9437FF">
                  <a:tint val="44500"/>
                  <a:satMod val="160000"/>
                </a:srgbClr>
              </a:gs>
              <a:gs pos="100000">
                <a:srgbClr val="9437FF">
                  <a:tint val="23500"/>
                  <a:satMod val="160000"/>
                </a:srgbClr>
              </a:gs>
            </a:gsLst>
            <a:lin ang="10800000" scaled="1"/>
            <a:tileRect/>
          </a:gra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C00000"/>
                </a:solidFill>
              </a:rPr>
              <a:t>“</a:t>
            </a:r>
            <a:r>
              <a:rPr lang="en-GB" sz="3600" b="1" dirty="0" err="1">
                <a:solidFill>
                  <a:srgbClr val="C00000"/>
                </a:solidFill>
              </a:rPr>
              <a:t>Arra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g‘iz-g’iz</a:t>
            </a:r>
            <a:r>
              <a:rPr lang="en-GB" sz="3600" b="1" dirty="0">
                <a:solidFill>
                  <a:srgbClr val="C00000"/>
                </a:solidFill>
              </a:rPr>
              <a:t>” </a:t>
            </a:r>
            <a:r>
              <a:rPr lang="en-GB" sz="3600" b="1" dirty="0" err="1">
                <a:solidFill>
                  <a:srgbClr val="C00000"/>
                </a:solidFill>
              </a:rPr>
              <a:t>she’rida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5CB7B1C4-24AD-6B45-95A1-A7B604E99747}"/>
              </a:ext>
            </a:extLst>
          </p:cNvPr>
          <p:cNvSpPr/>
          <p:nvPr/>
        </p:nvSpPr>
        <p:spPr>
          <a:xfrm>
            <a:off x="711095" y="3903275"/>
            <a:ext cx="5196304" cy="1238347"/>
          </a:xfrm>
          <a:prstGeom prst="roundRect">
            <a:avLst/>
          </a:prstGeom>
          <a:gradFill flip="none" rotWithShape="1">
            <a:gsLst>
              <a:gs pos="0">
                <a:srgbClr val="9437FF">
                  <a:tint val="66000"/>
                  <a:satMod val="160000"/>
                </a:srgbClr>
              </a:gs>
              <a:gs pos="50000">
                <a:srgbClr val="9437FF">
                  <a:tint val="44500"/>
                  <a:satMod val="160000"/>
                </a:srgbClr>
              </a:gs>
              <a:gs pos="100000">
                <a:srgbClr val="9437FF">
                  <a:tint val="23500"/>
                  <a:satMod val="160000"/>
                </a:srgbClr>
              </a:gs>
            </a:gsLst>
            <a:lin ang="10800000" scaled="1"/>
            <a:tileRect/>
          </a:gra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C00000"/>
                </a:solidFill>
              </a:rPr>
              <a:t>“Ona </a:t>
            </a:r>
            <a:r>
              <a:rPr lang="en-GB" sz="3600" b="1" dirty="0" err="1">
                <a:solidFill>
                  <a:srgbClr val="C00000"/>
                </a:solidFill>
              </a:rPr>
              <a:t>chumchuq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va</a:t>
            </a:r>
            <a:r>
              <a:rPr lang="en-GB" sz="3600" b="1" dirty="0">
                <a:solidFill>
                  <a:srgbClr val="C00000"/>
                </a:solidFill>
              </a:rPr>
              <a:t> bola </a:t>
            </a:r>
            <a:r>
              <a:rPr lang="en-GB" sz="3600" b="1" dirty="0" err="1">
                <a:solidFill>
                  <a:srgbClr val="C00000"/>
                </a:solidFill>
              </a:rPr>
              <a:t>chumchuq</a:t>
            </a:r>
            <a:r>
              <a:rPr lang="en-GB" sz="3600" b="1" dirty="0">
                <a:solidFill>
                  <a:srgbClr val="C00000"/>
                </a:solidFill>
              </a:rPr>
              <a:t>” </a:t>
            </a:r>
            <a:r>
              <a:rPr lang="en-GB" sz="3600" b="1" dirty="0" err="1">
                <a:solidFill>
                  <a:srgbClr val="C00000"/>
                </a:solidFill>
              </a:rPr>
              <a:t>she’rida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4A31D82-3CB9-F144-8D89-F12CBD01D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84" y="4118979"/>
            <a:ext cx="3270936" cy="25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581C2FA6-B944-B940-A0FC-E743C1DA8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600" y="1266923"/>
            <a:ext cx="1486730" cy="281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DCCA69EB-F300-9C4A-8D27-BF369860D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552" y="2697771"/>
            <a:ext cx="1736911" cy="147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7C8727-683C-B948-8191-9CBC237D2903}"/>
              </a:ext>
            </a:extLst>
          </p:cNvPr>
          <p:cNvSpPr txBox="1"/>
          <p:nvPr/>
        </p:nvSpPr>
        <p:spPr>
          <a:xfrm>
            <a:off x="6494708" y="1916356"/>
            <a:ext cx="1751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tx2"/>
                </a:solidFill>
              </a:rPr>
              <a:t>g‘iz-g‘iz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921A7B-C092-F349-AC49-350670775BF2}"/>
              </a:ext>
            </a:extLst>
          </p:cNvPr>
          <p:cNvSpPr txBox="1"/>
          <p:nvPr/>
        </p:nvSpPr>
        <p:spPr>
          <a:xfrm>
            <a:off x="9288707" y="4287021"/>
            <a:ext cx="2225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tx2"/>
                </a:solidFill>
              </a:rPr>
              <a:t>chirq-chirq</a:t>
            </a:r>
            <a:endParaRPr lang="ru-RU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5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3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212531"/>
            <a:ext cx="11480651" cy="622943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80658D8-569F-AA47-A3C9-F9F29AA58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890" b="90210" l="1866" r="10618">
                        <a14:foregroundMark x1="4463" y1="32716" x2="4885" y2="40123"/>
                        <a14:foregroundMark x1="6273" y1="26543" x2="6815" y2="37654"/>
                        <a14:foregroundMark x1="6815" y1="37037" x2="6815" y2="37037"/>
                        <a14:foregroundMark x1="6815" y1="77160" x2="8082" y2="80247"/>
                        <a14:foregroundMark x1="4584" y1="32716" x2="6333" y2="469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" t="2100" r="88288" b="-2100"/>
          <a:stretch/>
        </p:blipFill>
        <p:spPr bwMode="auto">
          <a:xfrm>
            <a:off x="418544" y="347435"/>
            <a:ext cx="1679962" cy="148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88A4A67-2851-1946-ACE0-7AC6902CE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4" b="91667" l="9704" r="90954">
                        <a14:foregroundMark x1="24178" y1="52315" x2="24178" y2="52315"/>
                        <a14:foregroundMark x1="24178" y1="52315" x2="24178" y2="52315"/>
                        <a14:foregroundMark x1="27632" y1="51389" x2="27632" y2="61343"/>
                        <a14:foregroundMark x1="60197" y1="35185" x2="60197" y2="35185"/>
                        <a14:foregroundMark x1="66118" y1="33333" x2="66118" y2="33333"/>
                        <a14:foregroundMark x1="65461" y1="30093" x2="67270" y2="40046"/>
                        <a14:foregroundMark x1="67270" y1="39120" x2="67270" y2="39120"/>
                        <a14:foregroundMark x1="62007" y1="35185" x2="59704" y2="40741"/>
                        <a14:foregroundMark x1="74178" y1="53935" x2="78783" y2="62037"/>
                        <a14:foregroundMark x1="78783" y1="61343" x2="78783" y2="61343"/>
                        <a14:foregroundMark x1="89309" y1="58102" x2="91118" y2="68750"/>
                        <a14:foregroundMark x1="84046" y1="81713" x2="72368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10" y="1368070"/>
            <a:ext cx="3340107" cy="237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DBA99C16-15F3-574E-B1A5-BB8AF4ADB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9" b="92823" l="9843" r="97835">
                        <a14:foregroundMark x1="72638" y1="10287" x2="77953" y2="11244"/>
                        <a14:foregroundMark x1="87402" y1="18421" x2="97835" y2="15550"/>
                        <a14:foregroundMark x1="18898" y1="81818" x2="38386" y2="91866"/>
                        <a14:foregroundMark x1="38386" y1="91866" x2="59252" y2="90909"/>
                        <a14:foregroundMark x1="59252" y1="90909" x2="83268" y2="92823"/>
                        <a14:foregroundMark x1="83268" y1="92823" x2="69094" y2="74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409" y="1123522"/>
            <a:ext cx="3135094" cy="257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E7E3BFB5-6FD5-5D47-A3A3-ADAF93237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988" y="1068515"/>
            <a:ext cx="3292235" cy="297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3B61B092-72E0-E040-9C19-3084D64EB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50" b="93319" l="8150" r="95298">
                        <a14:foregroundMark x1="23354" y1="10991" x2="48589" y2="7112"/>
                        <a14:foregroundMark x1="48589" y1="6250" x2="48589" y2="6250"/>
                        <a14:foregroundMark x1="86207" y1="31034" x2="93730" y2="51509"/>
                        <a14:foregroundMark x1="93730" y1="51509" x2="92947" y2="56466"/>
                        <a14:foregroundMark x1="30721" y1="80388" x2="14107" y2="75862"/>
                        <a14:foregroundMark x1="14107" y1="75862" x2="27586" y2="89655"/>
                        <a14:foregroundMark x1="27586" y1="89655" x2="95298" y2="93534"/>
                        <a14:foregroundMark x1="95298" y1="93534" x2="78056" y2="76509"/>
                        <a14:foregroundMark x1="78056" y1="76509" x2="42476" y2="75000"/>
                        <a14:foregroundMark x1="10972" y1="59698" x2="8150" y2="76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68" y="3849429"/>
            <a:ext cx="3292782" cy="239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id="{B327A4A5-D821-2642-B132-2826B0028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555" y="3374049"/>
            <a:ext cx="4115551" cy="2972342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>
            <a:extLst>
              <a:ext uri="{FF2B5EF4-FFF2-40B4-BE49-F238E27FC236}">
                <a16:creationId xmlns:a16="http://schemas.microsoft.com/office/drawing/2014/main" id="{0969679D-F5EF-4140-A15A-9DA9D1AA1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407" y="3355174"/>
            <a:ext cx="3453568" cy="314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BBE903-463A-6443-814D-FB32FD7EDCC4}"/>
              </a:ext>
            </a:extLst>
          </p:cNvPr>
          <p:cNvSpPr txBox="1"/>
          <p:nvPr/>
        </p:nvSpPr>
        <p:spPr>
          <a:xfrm>
            <a:off x="2098506" y="288040"/>
            <a:ext cx="9443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7030A0"/>
                </a:solidFill>
              </a:rPr>
              <a:t>Rasmdagi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hayvonlar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qanday</a:t>
            </a:r>
            <a:r>
              <a:rPr lang="en-GB" sz="3600" b="1" dirty="0">
                <a:solidFill>
                  <a:srgbClr val="7030A0"/>
                </a:solidFill>
              </a:rPr>
              <a:t>   </a:t>
            </a:r>
            <a:r>
              <a:rPr lang="en-GB" sz="3600" b="1" dirty="0" err="1">
                <a:solidFill>
                  <a:srgbClr val="7030A0"/>
                </a:solidFill>
              </a:rPr>
              <a:t>tovush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chiqarishini</a:t>
            </a:r>
            <a:r>
              <a:rPr lang="en-GB" sz="3600" b="1" dirty="0">
                <a:solidFill>
                  <a:srgbClr val="7030A0"/>
                </a:solidFill>
              </a:rPr>
              <a:t> </a:t>
            </a:r>
            <a:r>
              <a:rPr lang="en-GB" sz="3600" b="1" dirty="0" err="1">
                <a:solidFill>
                  <a:srgbClr val="7030A0"/>
                </a:solidFill>
              </a:rPr>
              <a:t>ayting</a:t>
            </a:r>
            <a:r>
              <a:rPr lang="en-GB" sz="3600" b="1" dirty="0">
                <a:solidFill>
                  <a:srgbClr val="7030A0"/>
                </a:solidFill>
              </a:rPr>
              <a:t>.</a:t>
            </a:r>
            <a:endParaRPr lang="ru-RU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3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74206D-6008-1B40-A33A-7A70FCBD9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hayvonlar video.mp4" descr="hayvonlar video.mp4">
            <a:hlinkClick r:id="" action="ppaction://media"/>
            <a:extLst>
              <a:ext uri="{FF2B5EF4-FFF2-40B4-BE49-F238E27FC236}">
                <a16:creationId xmlns:a16="http://schemas.microsoft.com/office/drawing/2014/main" id="{AB141C62-09FE-104D-93A7-E0DC4A191C6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972309"/>
          </a:xfrm>
        </p:spPr>
      </p:pic>
    </p:spTree>
    <p:extLst>
      <p:ext uri="{BB962C8B-B14F-4D97-AF65-F5344CB8AC3E}">
        <p14:creationId xmlns:p14="http://schemas.microsoft.com/office/powerpoint/2010/main" val="34796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79546" y="183376"/>
            <a:ext cx="11693921" cy="6519332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Цыплята">
            <a:extLst>
              <a:ext uri="{FF2B5EF4-FFF2-40B4-BE49-F238E27FC236}">
                <a16:creationId xmlns:a16="http://schemas.microsoft.com/office/drawing/2014/main" id="{C48188F3-63C6-684F-A8E7-4725B350F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591" y="4504378"/>
            <a:ext cx="5095832" cy="211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85BD5DDD-537C-1242-84AA-AF519C4CC767}"/>
              </a:ext>
            </a:extLst>
          </p:cNvPr>
          <p:cNvSpPr/>
          <p:nvPr/>
        </p:nvSpPr>
        <p:spPr>
          <a:xfrm>
            <a:off x="7860972" y="1703727"/>
            <a:ext cx="3404383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C00000"/>
                </a:solidFill>
              </a:rPr>
              <a:t>“</a:t>
            </a:r>
            <a:r>
              <a:rPr lang="en-GB" sz="4400" b="1" dirty="0" err="1">
                <a:solidFill>
                  <a:srgbClr val="C00000"/>
                </a:solidFill>
              </a:rPr>
              <a:t>Jo‘jalarim</a:t>
            </a:r>
            <a:r>
              <a:rPr lang="en-GB" sz="4400" b="1" dirty="0">
                <a:solidFill>
                  <a:srgbClr val="C00000"/>
                </a:solidFill>
              </a:rPr>
              <a:t>”</a:t>
            </a: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BC953F4F-F365-394A-8646-AD3A99AE9A89}"/>
              </a:ext>
            </a:extLst>
          </p:cNvPr>
          <p:cNvSpPr/>
          <p:nvPr/>
        </p:nvSpPr>
        <p:spPr>
          <a:xfrm>
            <a:off x="1693048" y="412178"/>
            <a:ext cx="9101546" cy="700847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C00000"/>
                </a:solidFill>
              </a:rPr>
              <a:t>Taqlid </a:t>
            </a:r>
            <a:r>
              <a:rPr lang="en-GB" sz="3600" b="1" dirty="0" err="1">
                <a:solidFill>
                  <a:srgbClr val="C00000"/>
                </a:solidFill>
              </a:rPr>
              <a:t>so‘zlarni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qaysi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qo‘shiqda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uchratdingiz</a:t>
            </a:r>
            <a:r>
              <a:rPr lang="en-GB" sz="3600" b="1" dirty="0">
                <a:solidFill>
                  <a:srgbClr val="C00000"/>
                </a:solidFill>
              </a:rPr>
              <a:t>?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F4B68ECA-9CD7-204E-B8C5-09B375387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21" y="1644123"/>
            <a:ext cx="6747364" cy="284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88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58034" y="271060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 descr="C:\Users\OTABEK\Desktop\расм 2-синф\photo_2021-08-16_16-51-12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091" y="1335314"/>
            <a:ext cx="3852352" cy="5152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ыноска-облако 2"/>
          <p:cNvSpPr/>
          <p:nvPr/>
        </p:nvSpPr>
        <p:spPr>
          <a:xfrm>
            <a:off x="3918858" y="515914"/>
            <a:ext cx="5631543" cy="1393371"/>
          </a:xfrm>
          <a:prstGeom prst="cloudCallout">
            <a:avLst>
              <a:gd name="adj1" fmla="val 24746"/>
              <a:gd name="adj2" fmla="val 173959"/>
            </a:avLst>
          </a:prstGeom>
          <a:solidFill>
            <a:srgbClr val="CCFFFF"/>
          </a:solidFill>
          <a:ln w="57150">
            <a:solidFill>
              <a:srgbClr val="0000C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630859" y="787837"/>
            <a:ext cx="595407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Yodingizda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tuting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DF55BB57-A6CC-2640-86BB-55D80E35CB1B}"/>
              </a:ext>
            </a:extLst>
          </p:cNvPr>
          <p:cNvSpPr/>
          <p:nvPr/>
        </p:nvSpPr>
        <p:spPr>
          <a:xfrm>
            <a:off x="965778" y="2523329"/>
            <a:ext cx="6513319" cy="33807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7030A0"/>
                </a:solidFill>
              </a:rPr>
              <a:t>Atrofdagi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tovushlarni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yozuvda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ifodalash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uchun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ishlatiladigan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so‘zlarimiz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>
                <a:solidFill>
                  <a:srgbClr val="C00000"/>
                </a:solidFill>
              </a:rPr>
              <a:t>taqlid </a:t>
            </a:r>
            <a:r>
              <a:rPr lang="en-GB" sz="4000" b="1" dirty="0" err="1">
                <a:solidFill>
                  <a:srgbClr val="C00000"/>
                </a:solidFill>
              </a:rPr>
              <a:t>so‘zlar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deyiladi</a:t>
            </a:r>
            <a:r>
              <a:rPr lang="en-GB" sz="4000" b="1" dirty="0">
                <a:solidFill>
                  <a:srgbClr val="7030A0"/>
                </a:solidFill>
              </a:rPr>
              <a:t>.</a:t>
            </a:r>
            <a:endParaRPr lang="ru-RU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52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49039" y="243719"/>
            <a:ext cx="11693921" cy="6370561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FA8698D-2BB0-494A-BF93-2C791247D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534" y="409930"/>
            <a:ext cx="3731608" cy="286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F4B369EC-74EC-C942-A912-7E1638428430}"/>
              </a:ext>
            </a:extLst>
          </p:cNvPr>
          <p:cNvSpPr/>
          <p:nvPr/>
        </p:nvSpPr>
        <p:spPr>
          <a:xfrm>
            <a:off x="711095" y="838345"/>
            <a:ext cx="5196304" cy="1810593"/>
          </a:xfrm>
          <a:prstGeom prst="roundRect">
            <a:avLst/>
          </a:prstGeom>
          <a:gradFill flip="none" rotWithShape="1">
            <a:gsLst>
              <a:gs pos="0">
                <a:srgbClr val="9437FF">
                  <a:tint val="66000"/>
                  <a:satMod val="160000"/>
                </a:srgbClr>
              </a:gs>
              <a:gs pos="50000">
                <a:srgbClr val="9437FF">
                  <a:tint val="44500"/>
                  <a:satMod val="160000"/>
                </a:srgbClr>
              </a:gs>
              <a:gs pos="100000">
                <a:srgbClr val="9437FF">
                  <a:tint val="23500"/>
                  <a:satMod val="160000"/>
                </a:srgbClr>
              </a:gs>
            </a:gsLst>
            <a:lin ang="10800000" scaled="1"/>
            <a:tileRect/>
          </a:gradFill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C00000"/>
                </a:solidFill>
              </a:rPr>
              <a:t>“Ona </a:t>
            </a:r>
            <a:r>
              <a:rPr lang="en-GB" sz="3600" b="1" dirty="0" err="1">
                <a:solidFill>
                  <a:srgbClr val="C00000"/>
                </a:solidFill>
              </a:rPr>
              <a:t>chumchuq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va</a:t>
            </a:r>
            <a:r>
              <a:rPr lang="en-GB" sz="3600" b="1">
                <a:solidFill>
                  <a:srgbClr val="C00000"/>
                </a:solidFill>
              </a:rPr>
              <a:t> bola </a:t>
            </a:r>
            <a:r>
              <a:rPr lang="en-GB" sz="3600" b="1" dirty="0" err="1">
                <a:solidFill>
                  <a:srgbClr val="C00000"/>
                </a:solidFill>
              </a:rPr>
              <a:t>chumchuq</a:t>
            </a:r>
            <a:r>
              <a:rPr lang="en-GB" sz="3600" b="1" dirty="0">
                <a:solidFill>
                  <a:srgbClr val="C00000"/>
                </a:solidFill>
              </a:rPr>
              <a:t>” </a:t>
            </a:r>
            <a:r>
              <a:rPr lang="en-GB" sz="3600" b="1" dirty="0" err="1">
                <a:solidFill>
                  <a:srgbClr val="C00000"/>
                </a:solidFill>
              </a:rPr>
              <a:t>she’rining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muallifi</a:t>
            </a:r>
            <a:r>
              <a:rPr lang="en-GB" sz="3600" b="1" dirty="0">
                <a:solidFill>
                  <a:srgbClr val="C00000"/>
                </a:solidFill>
              </a:rPr>
              <a:t> </a:t>
            </a:r>
            <a:r>
              <a:rPr lang="en-GB" sz="3600" b="1" dirty="0" err="1">
                <a:solidFill>
                  <a:srgbClr val="C00000"/>
                </a:solidFill>
              </a:rPr>
              <a:t>kim</a:t>
            </a:r>
            <a:r>
              <a:rPr lang="en-GB" sz="3600" b="1" dirty="0">
                <a:solidFill>
                  <a:srgbClr val="C00000"/>
                </a:solidFill>
              </a:rPr>
              <a:t>?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A1823C29-65F8-4B43-AE1E-65B228D94CE3}"/>
              </a:ext>
            </a:extLst>
          </p:cNvPr>
          <p:cNvSpPr/>
          <p:nvPr/>
        </p:nvSpPr>
        <p:spPr>
          <a:xfrm>
            <a:off x="1024757" y="3180127"/>
            <a:ext cx="3184635" cy="10289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tx2"/>
                </a:solidFill>
              </a:rPr>
              <a:t>Po‘lat</a:t>
            </a:r>
            <a:r>
              <a:rPr lang="en-GB" sz="3200" b="1" dirty="0">
                <a:solidFill>
                  <a:schemeClr val="tx2"/>
                </a:solidFill>
              </a:rPr>
              <a:t> </a:t>
            </a:r>
            <a:r>
              <a:rPr lang="en-GB" sz="3200" b="1" dirty="0" err="1">
                <a:solidFill>
                  <a:schemeClr val="tx2"/>
                </a:solidFill>
              </a:rPr>
              <a:t>Mo‘min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734EF26B-B170-9E41-B56D-3FC7E51EC9BD}"/>
              </a:ext>
            </a:extLst>
          </p:cNvPr>
          <p:cNvSpPr/>
          <p:nvPr/>
        </p:nvSpPr>
        <p:spPr>
          <a:xfrm>
            <a:off x="4404712" y="4542482"/>
            <a:ext cx="3328854" cy="9880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2"/>
                </a:solidFill>
              </a:rPr>
              <a:t>Rauf </a:t>
            </a:r>
            <a:r>
              <a:rPr lang="en-GB" sz="3600" b="1" dirty="0" err="1">
                <a:solidFill>
                  <a:schemeClr val="tx2"/>
                </a:solidFill>
              </a:rPr>
              <a:t>Tolib</a:t>
            </a:r>
            <a:endParaRPr lang="ru-RU" sz="3600" b="1" dirty="0">
              <a:solidFill>
                <a:schemeClr val="tx2"/>
              </a:solidFill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83F9FE9F-5837-744C-A2B5-842954D8BA08}"/>
              </a:ext>
            </a:extLst>
          </p:cNvPr>
          <p:cNvSpPr/>
          <p:nvPr/>
        </p:nvSpPr>
        <p:spPr>
          <a:xfrm>
            <a:off x="7982606" y="3917983"/>
            <a:ext cx="3184636" cy="9880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2"/>
                </a:solidFill>
              </a:rPr>
              <a:t>Zafar </a:t>
            </a:r>
            <a:r>
              <a:rPr lang="en-GB" sz="3600" b="1" dirty="0" err="1">
                <a:solidFill>
                  <a:schemeClr val="tx2"/>
                </a:solidFill>
              </a:rPr>
              <a:t>Diyor</a:t>
            </a:r>
            <a:endParaRPr lang="ru-RU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32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1232</TotalTime>
  <Words>154</Words>
  <Application>Microsoft Macintosh PowerPoint</Application>
  <PresentationFormat>Широкоэкранный</PresentationFormat>
  <Paragraphs>25</Paragraphs>
  <Slides>13</Slides>
  <Notes>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4</cp:revision>
  <dcterms:created xsi:type="dcterms:W3CDTF">2022-01-16T11:54:43Z</dcterms:created>
  <dcterms:modified xsi:type="dcterms:W3CDTF">2022-01-25T04:56:30Z</dcterms:modified>
</cp:coreProperties>
</file>