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567" r:id="rId3"/>
    <p:sldId id="574" r:id="rId4"/>
    <p:sldId id="581" r:id="rId5"/>
    <p:sldId id="565" r:id="rId6"/>
    <p:sldId id="580" r:id="rId7"/>
    <p:sldId id="582" r:id="rId8"/>
    <p:sldId id="579" r:id="rId9"/>
    <p:sldId id="585" r:id="rId10"/>
    <p:sldId id="577" r:id="rId11"/>
    <p:sldId id="569" r:id="rId12"/>
    <p:sldId id="583" r:id="rId13"/>
    <p:sldId id="584" r:id="rId14"/>
    <p:sldId id="515" r:id="rId15"/>
    <p:sldId id="57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8"/>
    <p:restoredTop sz="94599"/>
  </p:normalViewPr>
  <p:slideViewPr>
    <p:cSldViewPr snapToGrid="0" snapToObjects="1">
      <p:cViewPr varScale="1">
        <p:scale>
          <a:sx n="93" d="100"/>
          <a:sy n="93" d="100"/>
        </p:scale>
        <p:origin x="5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0B30C-0A7C-5244-975E-206D933E9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3E0287-D805-724A-BF27-CF2E794EF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7E61A-9A75-9047-8EA2-D43168EC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74DFF-AB76-7A48-83A0-9C2DA591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3A3291-022C-7F45-8E89-8F607049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58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C11CA-E1CB-634D-8A93-F0ADCFED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B2D91A-C7A4-8B4C-A0E9-B3098550D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C60C1-5917-634B-838C-E099AEEC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5958E8-ECAC-5B42-BF70-4305B4D8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AA72D-ABCE-FD42-A2AB-135C8C0E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F2B4B5-A492-7E4D-A543-B1BB16FC9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9A53FC-9036-C04F-8F1C-B1AFE4933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20A94-0B7A-E743-B027-96FA507E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DBEF6-44EE-4B44-86A8-0B59151A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674B9-A6B7-9D49-BB00-6A15B9B3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3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406CD-C9E7-D04A-8F0D-698689AF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62C3E0-8881-2D46-9851-ABC592513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5ED03F-56E1-DB4B-ABC7-038DF794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857CD-6FB7-2A4C-8BF9-95825BD5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24044-9550-4D4B-814B-70A103AC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4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F3828-8D78-7140-A614-86F6D857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BDA983-8E7C-9949-90C6-DD37936A6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5F848-D734-4E44-AD0A-C226ECCD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7E282-EA9F-6E4D-86A8-90B73C48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C245A-0EA2-374A-B336-2B177157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5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6C045-791F-B74B-B840-86DE6324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D7B51-42D5-3D44-926A-C4B0B8C33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0A882-4C41-E142-837D-ED2D6729A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6F9AEA-AF26-9F4B-AC41-4F4044A3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4B722B-91B9-D14E-BD65-759CBA2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F07A35-C65C-8F46-9003-BD0B7207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8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0868E-9F03-874F-A0DE-187DACEC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C8D5EC-7DDE-764C-A1FB-38781A45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42A11-A79B-8144-82F2-753B7CF51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1AFA6F-0B96-4E48-9C15-10354F4B7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FDC17C-03EB-7646-A389-1CA158BD3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CB9CFA-C9BF-C04C-AD36-BE6B4B59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FE6EB8-9B50-9645-9484-02634328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DB4A74-F965-694B-8849-CBCAE744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1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6DD13-D713-574F-87CA-B69B335F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8DEB32-DFB0-654D-B903-0AD8A70E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62EEED-4265-994E-9322-3E204BAE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28EB03-C506-5F47-9BCA-10FA892D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4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DDEE05-F4B6-0B4F-B6D8-247DE0E1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4FEA2F-5D9B-5746-A6B6-3A6DBE15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C28F63-35C9-FD4F-A199-68A5795A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5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79832-5C56-8443-9D2B-AA150E3D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FE8551-E6FD-044D-A091-98948F02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0B29F-2B7D-2D41-8EC1-05E9F0C9B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D51EF8-66EB-5F49-A2FD-1BA82E80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811C2D-5D0D-B34B-9FD2-7A9EFE75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49288-1D8F-7A40-A103-D83FA763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A9AA-B3E2-AA4C-8E79-13942F02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C555D3-671A-FB4F-AFA3-B38D98011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C2865F-5BA0-B44F-B0FA-8CF153D2C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B89C6E-0D68-BA46-A597-594A3E21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8AC2D8-1E62-754D-B541-94F568F5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EA1C84-3DEB-0748-ABF6-32C891EC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0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A114D-DE18-C04D-96FF-FEC64E41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5191FC-BCB8-D44C-B19A-7D7A4A9D1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90152-C6D6-F147-A76F-E0384C049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CD35-7399-A645-AC27-54542F1F995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66A89D-6F9C-B149-B7F1-F18A38AAC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56ED7-54CA-7D43-960B-3DC68042A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0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7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12" Type="http://schemas.openxmlformats.org/officeDocument/2006/relationships/image" Target="../media/image2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70" y="-32942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734E000-C547-F642-824C-0A468C995431}"/>
              </a:ext>
            </a:extLst>
          </p:cNvPr>
          <p:cNvSpPr/>
          <p:nvPr/>
        </p:nvSpPr>
        <p:spPr>
          <a:xfrm>
            <a:off x="1964266" y="482747"/>
            <a:ext cx="9151006" cy="1102073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“</a:t>
            </a:r>
            <a:r>
              <a:rPr lang="en-GB" sz="3600" b="1" dirty="0" err="1">
                <a:solidFill>
                  <a:schemeClr val="tx2"/>
                </a:solidFill>
              </a:rPr>
              <a:t>Alla</a:t>
            </a:r>
            <a:r>
              <a:rPr lang="en-GB" sz="3600" b="1" dirty="0">
                <a:solidFill>
                  <a:schemeClr val="tx2"/>
                </a:solidFill>
              </a:rPr>
              <a:t>” </a:t>
            </a:r>
            <a:r>
              <a:rPr lang="en-GB" sz="3600" b="1" dirty="0" err="1">
                <a:solidFill>
                  <a:schemeClr val="tx2"/>
                </a:solidFill>
              </a:rPr>
              <a:t>hikoyasi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muallifi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allani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nima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orqali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tinglagan</a:t>
            </a:r>
            <a:r>
              <a:rPr lang="en-GB" sz="3600" b="1" dirty="0">
                <a:solidFill>
                  <a:schemeClr val="tx2"/>
                </a:solidFill>
              </a:rPr>
              <a:t>?</a:t>
            </a:r>
            <a:endParaRPr lang="ru-RU" sz="3600" b="1" dirty="0">
              <a:solidFill>
                <a:schemeClr val="tx2"/>
              </a:solidFill>
            </a:endParaRPr>
          </a:p>
        </p:txBody>
      </p:sp>
      <p:pic>
        <p:nvPicPr>
          <p:cNvPr id="11" name="Picture 8" descr="Примечания портативного радио и музыки Иллюстрация штока - Illustration of  ново, весточка: 32621063">
            <a:extLst>
              <a:ext uri="{FF2B5EF4-FFF2-40B4-BE49-F238E27FC236}">
                <a16:creationId xmlns:a16="http://schemas.microsoft.com/office/drawing/2014/main" id="{C689A2C5-7C75-B947-A1FC-600D355A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06" y="2140195"/>
            <a:ext cx="3368552" cy="209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Телевизор LG 26LS3500: характеристики, обзоры, где купить — LG Россия">
            <a:extLst>
              <a:ext uri="{FF2B5EF4-FFF2-40B4-BE49-F238E27FC236}">
                <a16:creationId xmlns:a16="http://schemas.microsoft.com/office/drawing/2014/main" id="{1218A67C-ACA8-254D-89F8-FAAFAA2D4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18" y="3236931"/>
            <a:ext cx="5939895" cy="380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старый телефон иллюстрация штока. Illustration of сообщения - 19401233">
            <a:extLst>
              <a:ext uri="{FF2B5EF4-FFF2-40B4-BE49-F238E27FC236}">
                <a16:creationId xmlns:a16="http://schemas.microsoft.com/office/drawing/2014/main" id="{CDD78CDC-EAC9-3F4D-A851-513D6ABB8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13" y="1428701"/>
            <a:ext cx="3905258" cy="390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0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6335" y="269823"/>
            <a:ext cx="11630138" cy="6311611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A1F06BE-934F-6846-835D-3633CA7F4B55}"/>
              </a:ext>
            </a:extLst>
          </p:cNvPr>
          <p:cNvSpPr/>
          <p:nvPr/>
        </p:nvSpPr>
        <p:spPr>
          <a:xfrm>
            <a:off x="3893131" y="510309"/>
            <a:ext cx="4114800" cy="235758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Muallifga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nechanchi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sinfda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radiocha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olib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berishgan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edi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GB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D4374FE-7F6B-EB4D-B336-4644B4DA1609}"/>
              </a:ext>
            </a:extLst>
          </p:cNvPr>
          <p:cNvSpPr/>
          <p:nvPr/>
        </p:nvSpPr>
        <p:spPr>
          <a:xfrm>
            <a:off x="1329026" y="3704623"/>
            <a:ext cx="2283017" cy="224961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2"/>
                </a:solidFill>
              </a:rPr>
              <a:t>2-sinfda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2958F-8DF0-C04C-86B5-C35B1DF8587F}"/>
              </a:ext>
            </a:extLst>
          </p:cNvPr>
          <p:cNvSpPr txBox="1"/>
          <p:nvPr/>
        </p:nvSpPr>
        <p:spPr>
          <a:xfrm>
            <a:off x="18925953" y="-19989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8D5CC37-44A0-4841-8CE3-6FFFEC35B329}"/>
              </a:ext>
            </a:extLst>
          </p:cNvPr>
          <p:cNvSpPr/>
          <p:nvPr/>
        </p:nvSpPr>
        <p:spPr>
          <a:xfrm>
            <a:off x="5147510" y="3688581"/>
            <a:ext cx="2283017" cy="2265651"/>
          </a:xfrm>
          <a:prstGeom prst="ellips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2"/>
                </a:solidFill>
              </a:rPr>
              <a:t>3-sinfda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CA8CC74-4C9E-8142-81ED-ABF9000A742E}"/>
              </a:ext>
            </a:extLst>
          </p:cNvPr>
          <p:cNvSpPr/>
          <p:nvPr/>
        </p:nvSpPr>
        <p:spPr>
          <a:xfrm>
            <a:off x="8651543" y="3663996"/>
            <a:ext cx="2283017" cy="2249609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2"/>
                </a:solidFill>
              </a:rPr>
              <a:t>4-sinfda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81967" y="348558"/>
            <a:ext cx="11632942" cy="631547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C59C36D6-5F42-F34C-968F-01A6BF3BA1B5}"/>
              </a:ext>
            </a:extLst>
          </p:cNvPr>
          <p:cNvSpPr/>
          <p:nvPr/>
        </p:nvSpPr>
        <p:spPr>
          <a:xfrm>
            <a:off x="3112839" y="427177"/>
            <a:ext cx="6330705" cy="8942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Radio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va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radiocha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nima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GB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2" descr="Radio PNG">
            <a:extLst>
              <a:ext uri="{FF2B5EF4-FFF2-40B4-BE49-F238E27FC236}">
                <a16:creationId xmlns:a16="http://schemas.microsoft.com/office/drawing/2014/main" id="{5AA3D477-10A0-4648-BFD8-0FA226374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90" y="2089525"/>
            <a:ext cx="2211690" cy="221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Примечания портативного радио и музыки Иллюстрация штока - Illustration of  ново, весточка: 32621063">
            <a:extLst>
              <a:ext uri="{FF2B5EF4-FFF2-40B4-BE49-F238E27FC236}">
                <a16:creationId xmlns:a16="http://schemas.microsoft.com/office/drawing/2014/main" id="{9763F303-D77D-F44F-B21A-371C6568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65" y="1603461"/>
            <a:ext cx="4937759" cy="306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96F9EB-C68B-624C-A775-219C62249CDF}"/>
              </a:ext>
            </a:extLst>
          </p:cNvPr>
          <p:cNvSpPr txBox="1"/>
          <p:nvPr/>
        </p:nvSpPr>
        <p:spPr>
          <a:xfrm>
            <a:off x="872836" y="4768475"/>
            <a:ext cx="107051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Radio</a:t>
            </a:r>
            <a:r>
              <a:rPr lang="en-GB" sz="3200" dirty="0">
                <a:solidFill>
                  <a:srgbClr val="202122"/>
                </a:solidFill>
                <a:latin typeface="Arial" panose="020B0604020202020204" pitchFamily="34" charset="0"/>
              </a:rPr>
              <a:t> – 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axborotlarni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radiotoʻlqinlar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yordamida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uzoq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masofadan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simsiz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uzatish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va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qabul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qilish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usuli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1895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yilda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A. Popov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ixtiro</a:t>
            </a:r>
            <a:r>
              <a:rPr lang="en-GB" sz="3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3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qilgan</a:t>
            </a:r>
            <a:r>
              <a:rPr lang="en-GB" sz="32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sz="3200" dirty="0"/>
          </a:p>
        </p:txBody>
      </p:sp>
      <p:pic>
        <p:nvPicPr>
          <p:cNvPr id="26" name="Picture 2" descr="поза техник Изчервяване попов изобрел радио - piccoloteatrodelmeti.org">
            <a:extLst>
              <a:ext uri="{FF2B5EF4-FFF2-40B4-BE49-F238E27FC236}">
                <a16:creationId xmlns:a16="http://schemas.microsoft.com/office/drawing/2014/main" id="{F740FEF7-EC96-984A-AFA4-79FDF0539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9931" r="53076" b="15555"/>
          <a:stretch/>
        </p:blipFill>
        <p:spPr bwMode="auto">
          <a:xfrm>
            <a:off x="485594" y="750854"/>
            <a:ext cx="3190315" cy="40161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2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87868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82452" y="4494968"/>
            <a:ext cx="5211284" cy="68287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accent1"/>
                </a:solidFill>
              </a:rPr>
              <a:t>quvvattosh</a:t>
            </a:r>
            <a:r>
              <a:rPr lang="en-GB" sz="4000" b="1" dirty="0">
                <a:solidFill>
                  <a:schemeClr val="accent1"/>
                </a:solidFill>
              </a:rPr>
              <a:t> – </a:t>
            </a:r>
            <a:r>
              <a:rPr lang="en-GB" sz="4000" b="1" dirty="0" err="1">
                <a:solidFill>
                  <a:schemeClr val="accent1"/>
                </a:solidFill>
              </a:rPr>
              <a:t>batareyka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94F9042-AD8A-1647-9CF4-EFF6797E7938}"/>
              </a:ext>
            </a:extLst>
          </p:cNvPr>
          <p:cNvSpPr/>
          <p:nvPr/>
        </p:nvSpPr>
        <p:spPr>
          <a:xfrm>
            <a:off x="2999232" y="596890"/>
            <a:ext cx="5498381" cy="87168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Quvvattosh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nima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45347-37E2-844C-9B3E-759B64B30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96" y="2035559"/>
            <a:ext cx="10421007" cy="210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9AC7E-DD3C-2740-B9A2-2181B3E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32830" cy="6832600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704B1E4-1064-1649-85EA-6FC1DDCF2F2D}"/>
              </a:ext>
            </a:extLst>
          </p:cNvPr>
          <p:cNvSpPr/>
          <p:nvPr/>
        </p:nvSpPr>
        <p:spPr>
          <a:xfrm>
            <a:off x="2117181" y="555667"/>
            <a:ext cx="8881407" cy="7877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Nonushtada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foydali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mahsulotlarni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yeng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ute Happy Kid Eat Salad Vegetable Fruits Stock Vector - Illustration of  character, lunch: 159774400">
            <a:extLst>
              <a:ext uri="{FF2B5EF4-FFF2-40B4-BE49-F238E27FC236}">
                <a16:creationId xmlns:a16="http://schemas.microsoft.com/office/drawing/2014/main" id="{5847B37E-E6B2-BA4F-812F-44F1D2EE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0" y="1886426"/>
            <a:ext cx="4617168" cy="36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0AA76-1585-EE4A-A971-B7350D8F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86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A6B3F67E-BB73-DF4C-A84F-D9CA8DEC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41" y="4050951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CC209BC-5D32-C044-8A39-563F28FFBFA6}"/>
              </a:ext>
            </a:extLst>
          </p:cNvPr>
          <p:cNvSpPr/>
          <p:nvPr/>
        </p:nvSpPr>
        <p:spPr>
          <a:xfrm>
            <a:off x="8241391" y="5286964"/>
            <a:ext cx="23781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10-dars</a:t>
            </a:r>
            <a:endParaRPr lang="en-US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E415C-9B25-B64F-A5AF-81167B52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90" y="492503"/>
            <a:ext cx="6853002" cy="119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E9472757-54DE-0B4E-89EF-32EB7C079C5F}"/>
              </a:ext>
            </a:extLst>
          </p:cNvPr>
          <p:cNvSpPr/>
          <p:nvPr/>
        </p:nvSpPr>
        <p:spPr>
          <a:xfrm>
            <a:off x="3522026" y="2057545"/>
            <a:ext cx="5805054" cy="700847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Nazorat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ishi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785F16BE-AC2D-E740-9C6C-09A59F88C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5324" r="2042" b="5324"/>
          <a:stretch/>
        </p:blipFill>
        <p:spPr bwMode="auto">
          <a:xfrm>
            <a:off x="1651025" y="3050428"/>
            <a:ext cx="5693778" cy="321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5"/>
            <a:ext cx="11480651" cy="631091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1BE3DDB-DF64-FB46-9659-A5A767F30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7" b="7595"/>
          <a:stretch/>
        </p:blipFill>
        <p:spPr bwMode="auto">
          <a:xfrm>
            <a:off x="630948" y="1520470"/>
            <a:ext cx="2208730" cy="17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BB3F9C8-3D94-6D44-ACA2-A812286C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27" y="1401163"/>
            <a:ext cx="2768429" cy="18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EBF812F-E16C-6642-A428-166842B7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79" y="1089197"/>
            <a:ext cx="310299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B744E484-DFA8-0B42-B099-0AD4845E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46" y="3649400"/>
            <a:ext cx="3252629" cy="18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8AC97EB5-4BDA-934A-99CE-3FFB66F5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83" b="92120" l="9709" r="90049">
                        <a14:foregroundMark x1="87136" y1="45652" x2="90291" y2="53261"/>
                        <a14:foregroundMark x1="79854" y1="71739" x2="66748" y2="85598"/>
                        <a14:foregroundMark x1="66748" y1="85598" x2="64320" y2="9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493" y="2917126"/>
            <a:ext cx="2901896" cy="259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8F4E9C35-0E55-B54D-BF54-015F3045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725" y="3234808"/>
            <a:ext cx="2260747" cy="20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9C7396FF-681B-EE4B-BD3E-E98C070D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64" y="422784"/>
            <a:ext cx="10348210" cy="10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60AE351-FADC-F349-9F34-571856A40355}"/>
              </a:ext>
            </a:extLst>
          </p:cNvPr>
          <p:cNvSpPr/>
          <p:nvPr/>
        </p:nvSpPr>
        <p:spPr>
          <a:xfrm>
            <a:off x="995682" y="5378470"/>
            <a:ext cx="2041958" cy="5781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shar-shar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8AFB87B3-365A-F848-B0A8-C073142A6E55}"/>
              </a:ext>
            </a:extLst>
          </p:cNvPr>
          <p:cNvSpPr/>
          <p:nvPr/>
        </p:nvSpPr>
        <p:spPr>
          <a:xfrm>
            <a:off x="7839856" y="6066304"/>
            <a:ext cx="3396052" cy="53602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gumbur-gumbur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A7492DB1-81D3-1649-AC87-89DA32A09A6D}"/>
              </a:ext>
            </a:extLst>
          </p:cNvPr>
          <p:cNvSpPr/>
          <p:nvPr/>
        </p:nvSpPr>
        <p:spPr>
          <a:xfrm>
            <a:off x="5167656" y="6103518"/>
            <a:ext cx="1878933" cy="525554"/>
          </a:xfrm>
          <a:prstGeom prst="round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taq-taq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22E7B2C1-AC9D-E64F-BA6C-5B1B208182F8}"/>
              </a:ext>
            </a:extLst>
          </p:cNvPr>
          <p:cNvSpPr/>
          <p:nvPr/>
        </p:nvSpPr>
        <p:spPr>
          <a:xfrm>
            <a:off x="8746049" y="5413966"/>
            <a:ext cx="2422593" cy="594581"/>
          </a:xfrm>
          <a:prstGeom prst="roundRect">
            <a:avLst/>
          </a:prstGeom>
          <a:solidFill>
            <a:srgbClr val="FFD5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jiring-jiring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688C04FF-8E3E-564A-964B-CF4D3B89C9B0}"/>
              </a:ext>
            </a:extLst>
          </p:cNvPr>
          <p:cNvSpPr/>
          <p:nvPr/>
        </p:nvSpPr>
        <p:spPr>
          <a:xfrm>
            <a:off x="2059985" y="6019279"/>
            <a:ext cx="2452051" cy="5781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shitir-shitir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9A0EBE38-2D0E-9449-B2CA-2FC33D3AA9F2}"/>
              </a:ext>
            </a:extLst>
          </p:cNvPr>
          <p:cNvSpPr/>
          <p:nvPr/>
        </p:nvSpPr>
        <p:spPr>
          <a:xfrm>
            <a:off x="3630282" y="5363489"/>
            <a:ext cx="1999508" cy="5781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g‘uv-g‘uv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7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68607 -0.33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10" y="-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01914 -0.5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35 -0.7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3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11016 -0.095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13932 -0.409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69766 -0.023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83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5"/>
            <a:ext cx="11480651" cy="626122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E12AC3F-FA7F-AF4E-8A23-84543C09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3" y="582992"/>
            <a:ext cx="10982721" cy="115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ovushlar" descr="Tovushlar">
            <a:hlinkClick r:id="" action="ppaction://media"/>
            <a:extLst>
              <a:ext uri="{FF2B5EF4-FFF2-40B4-BE49-F238E27FC236}">
                <a16:creationId xmlns:a16="http://schemas.microsoft.com/office/drawing/2014/main" id="{C35948D1-1635-E545-BBDE-11576365A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927547"/>
            <a:ext cx="812800" cy="812800"/>
          </a:xfrm>
          <a:prstGeom prst="rect">
            <a:avLst/>
          </a:prstGeom>
        </p:spPr>
      </p:pic>
      <p:pic>
        <p:nvPicPr>
          <p:cNvPr id="12" name="Picture 4" descr="Цыплята">
            <a:extLst>
              <a:ext uri="{FF2B5EF4-FFF2-40B4-BE49-F238E27FC236}">
                <a16:creationId xmlns:a16="http://schemas.microsoft.com/office/drawing/2014/main" id="{51D28276-CD2F-5F4A-97F1-D4D11D69F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2" y="2186909"/>
            <a:ext cx="3488614" cy="14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Щенок">
            <a:extLst>
              <a:ext uri="{FF2B5EF4-FFF2-40B4-BE49-F238E27FC236}">
                <a16:creationId xmlns:a16="http://schemas.microsoft.com/office/drawing/2014/main" id="{95DBF5C4-C8B1-134E-A969-B5C202A2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64" y="1904419"/>
            <a:ext cx="1630471" cy="18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Lucky cat гифки, анимированные GIF изображения lucky cat - скачать гиф  картинки на GIFER">
            <a:extLst>
              <a:ext uri="{FF2B5EF4-FFF2-40B4-BE49-F238E27FC236}">
                <a16:creationId xmlns:a16="http://schemas.microsoft.com/office/drawing/2014/main" id="{860FB8F0-494B-7B41-A392-65C221CE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3" y="3825047"/>
            <a:ext cx="1732893" cy="18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6900C2B8-B0B9-1E40-A44E-6837C94F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371" y="3598587"/>
            <a:ext cx="4161185" cy="274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op Train Station In Arabic Stickers for Android &amp;amp; iOS | Gfycat">
            <a:extLst>
              <a:ext uri="{FF2B5EF4-FFF2-40B4-BE49-F238E27FC236}">
                <a16:creationId xmlns:a16="http://schemas.microsoft.com/office/drawing/2014/main" id="{55C94313-940C-C148-A074-815E2E636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28" y="3794986"/>
            <a:ext cx="6191849" cy="242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470 Animated Gifs ideas | animation, beautiful gif, animated gif">
            <a:extLst>
              <a:ext uri="{FF2B5EF4-FFF2-40B4-BE49-F238E27FC236}">
                <a16:creationId xmlns:a16="http://schemas.microsoft.com/office/drawing/2014/main" id="{7EBDBC3A-7670-FF4A-9403-EB07B940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41" y="1615492"/>
            <a:ext cx="4501787" cy="225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7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5D2E2FA-D32D-9149-A06D-6B399842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66" y="1756941"/>
            <a:ext cx="1866778" cy="35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674C08FC-3283-0B4E-B287-278F683FA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52" y="3478065"/>
            <a:ext cx="2180912" cy="185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3E8B0B6-6C0D-C342-B308-C87104F45F24}"/>
              </a:ext>
            </a:extLst>
          </p:cNvPr>
          <p:cNvSpPr/>
          <p:nvPr/>
        </p:nvSpPr>
        <p:spPr>
          <a:xfrm>
            <a:off x="3268025" y="347283"/>
            <a:ext cx="5805054" cy="1339794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“</a:t>
            </a:r>
            <a:r>
              <a:rPr lang="en-GB" sz="3600" b="1" dirty="0" err="1">
                <a:solidFill>
                  <a:srgbClr val="C00000"/>
                </a:solidFill>
              </a:rPr>
              <a:t>Arra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g‘iz-g‘iz</a:t>
            </a:r>
            <a:r>
              <a:rPr lang="en-GB" sz="3600" b="1" dirty="0">
                <a:solidFill>
                  <a:srgbClr val="C00000"/>
                </a:solidFill>
              </a:rPr>
              <a:t>” </a:t>
            </a:r>
            <a:r>
              <a:rPr lang="en-GB" sz="3600" b="1" dirty="0" err="1">
                <a:solidFill>
                  <a:srgbClr val="C00000"/>
                </a:solidFill>
              </a:rPr>
              <a:t>she’rini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qaysi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shoir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yozgan</a:t>
            </a:r>
            <a:r>
              <a:rPr lang="en-GB" sz="3600" b="1" dirty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510DCCB-977B-6F4E-B712-F9A054ABACC1}"/>
              </a:ext>
            </a:extLst>
          </p:cNvPr>
          <p:cNvSpPr/>
          <p:nvPr/>
        </p:nvSpPr>
        <p:spPr>
          <a:xfrm>
            <a:off x="618358" y="3180127"/>
            <a:ext cx="3184635" cy="102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2"/>
                </a:solidFill>
              </a:rPr>
              <a:t>Po‘lat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Mo‘min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C6BC7A98-9C1C-FD44-A22F-E6BAA69CD30F}"/>
              </a:ext>
            </a:extLst>
          </p:cNvPr>
          <p:cNvSpPr/>
          <p:nvPr/>
        </p:nvSpPr>
        <p:spPr>
          <a:xfrm>
            <a:off x="4489377" y="5372218"/>
            <a:ext cx="3328854" cy="988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Rauf </a:t>
            </a:r>
            <a:r>
              <a:rPr lang="en-GB" sz="3600" b="1" dirty="0" err="1">
                <a:solidFill>
                  <a:schemeClr val="tx2"/>
                </a:solidFill>
              </a:rPr>
              <a:t>Tolib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35528F14-B944-1A4F-8CA1-8D8ABB3BF61B}"/>
              </a:ext>
            </a:extLst>
          </p:cNvPr>
          <p:cNvSpPr/>
          <p:nvPr/>
        </p:nvSpPr>
        <p:spPr>
          <a:xfrm>
            <a:off x="7982606" y="3917983"/>
            <a:ext cx="3184636" cy="988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2"/>
                </a:solidFill>
              </a:rPr>
              <a:t>G‘iyos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Komilov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2BBC2FDC-B30C-5F4B-91DF-718642D29F93}"/>
              </a:ext>
            </a:extLst>
          </p:cNvPr>
          <p:cNvSpPr/>
          <p:nvPr/>
        </p:nvSpPr>
        <p:spPr>
          <a:xfrm>
            <a:off x="1219200" y="482747"/>
            <a:ext cx="9896072" cy="1000193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Ushbu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bo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limda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qanday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bolalar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o‘yinlarini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bilib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oldingiz</a:t>
            </a:r>
            <a:r>
              <a:rPr lang="en-GB" sz="3600" b="1" dirty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25A7D53-FC5E-CC48-AF6D-EE32CF6D5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6216" r="12080" b="5524"/>
          <a:stretch/>
        </p:blipFill>
        <p:spPr bwMode="auto">
          <a:xfrm>
            <a:off x="1427656" y="2994052"/>
            <a:ext cx="4246356" cy="310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7D19F454-B460-F642-8250-03A17862CF45}"/>
              </a:ext>
            </a:extLst>
          </p:cNvPr>
          <p:cNvSpPr/>
          <p:nvPr/>
        </p:nvSpPr>
        <p:spPr>
          <a:xfrm>
            <a:off x="7451813" y="2049808"/>
            <a:ext cx="3097654" cy="607140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“</a:t>
            </a:r>
            <a:r>
              <a:rPr lang="en-GB" sz="3600" b="1" dirty="0" err="1">
                <a:solidFill>
                  <a:srgbClr val="C00000"/>
                </a:solidFill>
              </a:rPr>
              <a:t>To‘p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otar</a:t>
            </a:r>
            <a:r>
              <a:rPr lang="en-GB" sz="3600" b="1" dirty="0">
                <a:solidFill>
                  <a:srgbClr val="C00000"/>
                </a:solidFill>
              </a:rPr>
              <a:t>”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AEE1F10-9C74-6942-8246-E459EC5B5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57627" r="12426"/>
          <a:stretch/>
        </p:blipFill>
        <p:spPr bwMode="auto">
          <a:xfrm>
            <a:off x="7129184" y="2924399"/>
            <a:ext cx="3974077" cy="338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DD9CB04-1C5B-494D-8424-BD57BBD151EB}"/>
              </a:ext>
            </a:extLst>
          </p:cNvPr>
          <p:cNvSpPr/>
          <p:nvPr/>
        </p:nvSpPr>
        <p:spPr>
          <a:xfrm>
            <a:off x="694268" y="2015945"/>
            <a:ext cx="5602326" cy="638113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“Kim </a:t>
            </a:r>
            <a:r>
              <a:rPr lang="en-GB" sz="3600" b="1" dirty="0" err="1">
                <a:solidFill>
                  <a:srgbClr val="C00000"/>
                </a:solidFill>
              </a:rPr>
              <a:t>oladi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shuginani</a:t>
            </a:r>
            <a:r>
              <a:rPr lang="en-GB" sz="3600" b="1" dirty="0">
                <a:solidFill>
                  <a:srgbClr val="C00000"/>
                </a:solidFill>
              </a:rPr>
              <a:t>...”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70213" y="318927"/>
            <a:ext cx="11611859" cy="6485206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ACE8E80-5C08-524F-B5EC-DA1DBE10A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6216" r="12080" b="5524"/>
          <a:stretch/>
        </p:blipFill>
        <p:spPr bwMode="auto">
          <a:xfrm>
            <a:off x="3473671" y="1754054"/>
            <a:ext cx="6208077" cy="454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im oladi shuginani" descr="Kim oladi shuginani">
            <a:hlinkClick r:id="" action="ppaction://media"/>
            <a:extLst>
              <a:ext uri="{FF2B5EF4-FFF2-40B4-BE49-F238E27FC236}">
                <a16:creationId xmlns:a16="http://schemas.microsoft.com/office/drawing/2014/main" id="{0D9056E9-5CC6-1B44-AE9E-D0851F9BE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8664" y="5262269"/>
            <a:ext cx="812800" cy="812800"/>
          </a:xfrm>
          <a:prstGeom prst="rect">
            <a:avLst/>
          </a:prstGeom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B0C4F104-0029-EF4E-8466-4484B42402D2}"/>
              </a:ext>
            </a:extLst>
          </p:cNvPr>
          <p:cNvSpPr/>
          <p:nvPr/>
        </p:nvSpPr>
        <p:spPr>
          <a:xfrm>
            <a:off x="1964266" y="482747"/>
            <a:ext cx="9151006" cy="1000193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Qo‘shiqni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birgalikda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kuylang</a:t>
            </a:r>
            <a:r>
              <a:rPr lang="en-GB" sz="3600" b="1" dirty="0">
                <a:solidFill>
                  <a:srgbClr val="C00000"/>
                </a:solidFill>
              </a:rPr>
              <a:t>.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45920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064CD90-78D8-9941-B3A2-7B4DD8DA4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t="6383" r="21734" b="5914"/>
          <a:stretch/>
        </p:blipFill>
        <p:spPr bwMode="auto">
          <a:xfrm>
            <a:off x="1756544" y="2133327"/>
            <a:ext cx="4005506" cy="343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9DA1D2A-9923-DB4B-8E5A-5D87C3EC5478}"/>
              </a:ext>
            </a:extLst>
          </p:cNvPr>
          <p:cNvSpPr/>
          <p:nvPr/>
        </p:nvSpPr>
        <p:spPr>
          <a:xfrm>
            <a:off x="1964266" y="482747"/>
            <a:ext cx="9151006" cy="1102073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2"/>
                </a:solidFill>
              </a:rPr>
              <a:t>Gulbahor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Erqulova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ijrosida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qaysi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qo‘shiqni</a:t>
            </a:r>
            <a:r>
              <a:rPr lang="en-GB" sz="3600" b="1" dirty="0">
                <a:solidFill>
                  <a:schemeClr val="tx2"/>
                </a:solidFill>
              </a:rPr>
              <a:t> </a:t>
            </a:r>
            <a:r>
              <a:rPr lang="en-GB" sz="3600" b="1" dirty="0" err="1">
                <a:solidFill>
                  <a:schemeClr val="tx2"/>
                </a:solidFill>
              </a:rPr>
              <a:t>tingladingiz</a:t>
            </a:r>
            <a:r>
              <a:rPr lang="en-GB" sz="3600" b="1" dirty="0">
                <a:solidFill>
                  <a:schemeClr val="tx2"/>
                </a:solidFill>
              </a:rPr>
              <a:t>?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571771E-EB11-F644-80FD-CD5AC09D343D}"/>
              </a:ext>
            </a:extLst>
          </p:cNvPr>
          <p:cNvSpPr/>
          <p:nvPr/>
        </p:nvSpPr>
        <p:spPr>
          <a:xfrm>
            <a:off x="7387453" y="1955621"/>
            <a:ext cx="3033553" cy="859224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2"/>
                </a:solidFill>
              </a:rPr>
              <a:t>“</a:t>
            </a:r>
            <a:r>
              <a:rPr lang="en-GB" sz="4000" b="1" dirty="0" err="1">
                <a:solidFill>
                  <a:schemeClr val="tx2"/>
                </a:solidFill>
              </a:rPr>
              <a:t>Oyijon</a:t>
            </a:r>
            <a:r>
              <a:rPr lang="en-GB" sz="4000" b="1" dirty="0">
                <a:solidFill>
                  <a:schemeClr val="tx2"/>
                </a:solidFill>
              </a:rPr>
              <a:t>”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8EA6B92-E472-A34F-9DC7-C8B0A1463C01}"/>
              </a:ext>
            </a:extLst>
          </p:cNvPr>
          <p:cNvSpPr/>
          <p:nvPr/>
        </p:nvSpPr>
        <p:spPr>
          <a:xfrm>
            <a:off x="7539853" y="3225620"/>
            <a:ext cx="3033553" cy="859224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2"/>
                </a:solidFill>
              </a:rPr>
              <a:t>“</a:t>
            </a:r>
            <a:r>
              <a:rPr lang="en-GB" sz="4000" b="1" dirty="0" err="1">
                <a:solidFill>
                  <a:schemeClr val="tx2"/>
                </a:solidFill>
              </a:rPr>
              <a:t>Alla</a:t>
            </a:r>
            <a:r>
              <a:rPr lang="en-GB" sz="4000" b="1" dirty="0">
                <a:solidFill>
                  <a:schemeClr val="tx2"/>
                </a:solidFill>
              </a:rPr>
              <a:t>”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EBDAD8-8790-2342-B28A-74719BDEA556}"/>
              </a:ext>
            </a:extLst>
          </p:cNvPr>
          <p:cNvSpPr/>
          <p:nvPr/>
        </p:nvSpPr>
        <p:spPr>
          <a:xfrm>
            <a:off x="7556789" y="4648020"/>
            <a:ext cx="3033553" cy="859224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2"/>
                </a:solidFill>
              </a:rPr>
              <a:t>“</a:t>
            </a:r>
            <a:r>
              <a:rPr lang="en-GB" sz="4000" b="1" dirty="0" err="1">
                <a:solidFill>
                  <a:schemeClr val="tx2"/>
                </a:solidFill>
              </a:rPr>
              <a:t>Kulcha</a:t>
            </a:r>
            <a:r>
              <a:rPr lang="en-GB" sz="4000" b="1" dirty="0">
                <a:solidFill>
                  <a:schemeClr val="tx2"/>
                </a:solidFill>
              </a:rPr>
              <a:t>”</a:t>
            </a:r>
            <a:endParaRPr lang="ru-RU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67949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1C6A1FE-E253-D243-B7FF-3584316E29D4}"/>
              </a:ext>
            </a:extLst>
          </p:cNvPr>
          <p:cNvSpPr/>
          <p:nvPr/>
        </p:nvSpPr>
        <p:spPr>
          <a:xfrm>
            <a:off x="1219206" y="382286"/>
            <a:ext cx="9739269" cy="827604"/>
          </a:xfrm>
          <a:prstGeom prst="roundRect">
            <a:avLst/>
          </a:prstGeom>
          <a:gradFill flip="none" rotWithShape="1">
            <a:gsLst>
              <a:gs pos="0">
                <a:srgbClr val="FFFC00">
                  <a:tint val="66000"/>
                  <a:satMod val="160000"/>
                </a:srgbClr>
              </a:gs>
              <a:gs pos="50000">
                <a:srgbClr val="FFFC00">
                  <a:tint val="44500"/>
                  <a:satMod val="160000"/>
                </a:srgbClr>
              </a:gs>
              <a:gs pos="100000">
                <a:srgbClr val="FFFC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Alla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qanday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qo‘shiq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? U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kim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uchun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6">
                    <a:lumMod val="75000"/>
                  </a:schemeClr>
                </a:solidFill>
              </a:rPr>
              <a:t>kuylanadi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GB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F921D800-EFAA-894E-9262-B85B69A33548}"/>
              </a:ext>
            </a:extLst>
          </p:cNvPr>
          <p:cNvSpPr/>
          <p:nvPr/>
        </p:nvSpPr>
        <p:spPr>
          <a:xfrm>
            <a:off x="682882" y="1209890"/>
            <a:ext cx="6630124" cy="50579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200" b="1" dirty="0" err="1">
                <a:solidFill>
                  <a:schemeClr val="tx2"/>
                </a:solidFill>
              </a:rPr>
              <a:t>Alla</a:t>
            </a:r>
            <a:r>
              <a:rPr lang="en-GB" sz="3200" b="1" dirty="0">
                <a:solidFill>
                  <a:schemeClr val="tx2"/>
                </a:solidFill>
              </a:rPr>
              <a:t> — </a:t>
            </a:r>
            <a:r>
              <a:rPr lang="en-GB" sz="3200" b="1" dirty="0" err="1">
                <a:solidFill>
                  <a:schemeClr val="tx2"/>
                </a:solidFill>
              </a:rPr>
              <a:t>beshik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qo’shig’i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bo’lib</a:t>
            </a:r>
            <a:r>
              <a:rPr lang="en-GB" sz="3200" b="1" dirty="0">
                <a:solidFill>
                  <a:schemeClr val="tx2"/>
                </a:solidFill>
              </a:rPr>
              <a:t>, bola </a:t>
            </a:r>
            <a:r>
              <a:rPr lang="en-GB" sz="3200" b="1" dirty="0" err="1">
                <a:solidFill>
                  <a:schemeClr val="tx2"/>
                </a:solidFill>
              </a:rPr>
              <a:t>tug’ilgandan</a:t>
            </a:r>
            <a:r>
              <a:rPr lang="en-GB" sz="3200" b="1" dirty="0">
                <a:solidFill>
                  <a:schemeClr val="tx2"/>
                </a:solidFill>
              </a:rPr>
              <a:t> to </a:t>
            </a:r>
            <a:r>
              <a:rPr lang="en-GB" sz="3200" b="1" dirty="0" err="1">
                <a:solidFill>
                  <a:schemeClr val="tx2"/>
                </a:solidFill>
              </a:rPr>
              <a:t>beshikdan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chiqqun</a:t>
            </a:r>
            <a:r>
              <a:rPr lang="en-GB" sz="3200" b="1" dirty="0">
                <a:solidFill>
                  <a:schemeClr val="tx2"/>
                </a:solidFill>
              </a:rPr>
              <a:t>-cha </a:t>
            </a:r>
            <a:r>
              <a:rPr lang="en-GB" sz="3200" b="1" dirty="0" err="1">
                <a:solidFill>
                  <a:schemeClr val="tx2"/>
                </a:solidFill>
              </a:rPr>
              <a:t>aytilgan</a:t>
            </a:r>
            <a:r>
              <a:rPr lang="en-GB" sz="3200" b="1" dirty="0">
                <a:solidFill>
                  <a:schemeClr val="tx2"/>
                </a:solidFill>
              </a:rPr>
              <a:t>. Yana u </a:t>
            </a:r>
            <a:r>
              <a:rPr lang="en-GB" sz="3200" b="1" dirty="0" err="1">
                <a:solidFill>
                  <a:schemeClr val="tx2"/>
                </a:solidFill>
              </a:rPr>
              <a:t>xalq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og’zaki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ijodi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namunalarida</a:t>
            </a:r>
            <a:r>
              <a:rPr lang="en-GB" sz="3200" b="1" dirty="0">
                <a:solidFill>
                  <a:schemeClr val="tx2"/>
                </a:solidFill>
              </a:rPr>
              <a:t> ham </a:t>
            </a:r>
            <a:r>
              <a:rPr lang="en-GB" sz="3200" b="1" dirty="0" err="1">
                <a:solidFill>
                  <a:schemeClr val="tx2"/>
                </a:solidFill>
              </a:rPr>
              <a:t>keng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kuy-langan</a:t>
            </a:r>
            <a:r>
              <a:rPr lang="en-GB" sz="3200" b="1" dirty="0">
                <a:solidFill>
                  <a:schemeClr val="tx2"/>
                </a:solidFill>
              </a:rPr>
              <a:t>.</a:t>
            </a:r>
            <a:r>
              <a:rPr lang="ru-RU" sz="3200" b="1" dirty="0">
                <a:solidFill>
                  <a:schemeClr val="tx2"/>
                </a:solidFill>
              </a:rPr>
              <a:t> А</a:t>
            </a:r>
            <a:r>
              <a:rPr lang="en-GB" sz="3200" b="1" dirty="0" err="1">
                <a:solidFill>
                  <a:schemeClr val="tx2"/>
                </a:solidFill>
              </a:rPr>
              <a:t>ll</a:t>
            </a:r>
            <a:r>
              <a:rPr lang="ru-RU" sz="3200" b="1" dirty="0">
                <a:solidFill>
                  <a:schemeClr val="tx2"/>
                </a:solidFill>
              </a:rPr>
              <a:t>а</a:t>
            </a:r>
            <a:r>
              <a:rPr lang="en-GB" sz="3200" b="1" dirty="0">
                <a:solidFill>
                  <a:schemeClr val="tx2"/>
                </a:solidFill>
              </a:rPr>
              <a:t> – </a:t>
            </a:r>
            <a:r>
              <a:rPr lang="en-GB" sz="3200" b="1" dirty="0" err="1">
                <a:solidFill>
                  <a:schemeClr val="tx2"/>
                </a:solidFill>
              </a:rPr>
              <a:t>umuminsoniy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qo‘shiqdir</a:t>
            </a:r>
            <a:r>
              <a:rPr lang="en-GB" sz="3200" b="1" dirty="0">
                <a:solidFill>
                  <a:schemeClr val="tx2"/>
                </a:solidFill>
              </a:rPr>
              <a:t>.</a:t>
            </a:r>
            <a:r>
              <a:rPr lang="ru-RU" sz="3200" b="1" dirty="0">
                <a:solidFill>
                  <a:schemeClr val="tx2"/>
                </a:solidFill>
              </a:rPr>
              <a:t> </a:t>
            </a:r>
            <a:r>
              <a:rPr lang="en-GB" sz="3200" b="1" dirty="0">
                <a:solidFill>
                  <a:schemeClr val="tx2"/>
                </a:solidFill>
              </a:rPr>
              <a:t>U </a:t>
            </a:r>
            <a:r>
              <a:rPr lang="en-GB" sz="3200" b="1" dirty="0" err="1">
                <a:solidFill>
                  <a:schemeClr val="tx2"/>
                </a:solidFill>
              </a:rPr>
              <a:t>turli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tillarda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aytilishi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mumkin</a:t>
            </a:r>
            <a:r>
              <a:rPr lang="en-GB" sz="3200" b="1" dirty="0">
                <a:solidFill>
                  <a:schemeClr val="tx2"/>
                </a:solidFill>
              </a:rPr>
              <a:t>, ammo </a:t>
            </a:r>
            <a:r>
              <a:rPr lang="en-GB" sz="3200" b="1" dirty="0" err="1">
                <a:solidFill>
                  <a:schemeClr val="tx2"/>
                </a:solidFill>
              </a:rPr>
              <a:t>uning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zamirida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bir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narsa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onaning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farzandiga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cheksiz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muhabbati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yotadi</a:t>
            </a:r>
            <a:r>
              <a:rPr lang="en-GB" sz="3200" b="1" dirty="0">
                <a:solidFill>
                  <a:schemeClr val="tx2"/>
                </a:solidFill>
              </a:rPr>
              <a:t>…</a:t>
            </a:r>
            <a:r>
              <a:rPr lang="ru-RU" sz="3200" b="1" dirty="0">
                <a:solidFill>
                  <a:schemeClr val="tx2"/>
                </a:solidFill>
              </a:rPr>
              <a:t> 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D4CED-4466-D244-A88E-3CFC4A6E6470}"/>
              </a:ext>
            </a:extLst>
          </p:cNvPr>
          <p:cNvSpPr txBox="1"/>
          <p:nvPr/>
        </p:nvSpPr>
        <p:spPr>
          <a:xfrm>
            <a:off x="3049923" y="5144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7" name="Picture 2" descr="Ona allasi matni va alla haqida sherlar to&amp;#39;plami - UzBaza.uz™">
            <a:extLst>
              <a:ext uri="{FF2B5EF4-FFF2-40B4-BE49-F238E27FC236}">
                <a16:creationId xmlns:a16="http://schemas.microsoft.com/office/drawing/2014/main" id="{F2486FA9-CC68-2949-94C5-62A4257D2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r="10540"/>
          <a:stretch/>
        </p:blipFill>
        <p:spPr bwMode="auto">
          <a:xfrm>
            <a:off x="7484558" y="1860985"/>
            <a:ext cx="4170219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9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205</Words>
  <Application>Microsoft Macintosh PowerPoint</Application>
  <PresentationFormat>Широкоэкранный</PresentationFormat>
  <Paragraphs>32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4</cp:revision>
  <dcterms:created xsi:type="dcterms:W3CDTF">2022-01-16T11:54:43Z</dcterms:created>
  <dcterms:modified xsi:type="dcterms:W3CDTF">2022-01-27T13:37:32Z</dcterms:modified>
</cp:coreProperties>
</file>