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5" r:id="rId14"/>
    <p:sldId id="276" r:id="rId15"/>
    <p:sldId id="277" r:id="rId16"/>
    <p:sldId id="278" r:id="rId17"/>
    <p:sldId id="279" r:id="rId18"/>
    <p:sldId id="280" r:id="rId19"/>
    <p:sldId id="292" r:id="rId20"/>
    <p:sldId id="293" r:id="rId21"/>
    <p:sldId id="291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8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6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4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6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0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0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1FB3-A289-4B6E-94F0-2B6535E549D9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25D2-E4E9-45A4-A75C-5A45CAD8E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1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1688190"/>
            <a:ext cx="6957929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22" y="3411536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58" y="492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lning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harakat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qismida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turli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yinlar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ynagani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078" y="1817688"/>
            <a:ext cx="4447844" cy="34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5810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+mn-lt"/>
              </a:rPr>
              <a:t>K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ichik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yoshdagi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bolalarni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lda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nazoratsiz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qoldirgani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Kids playing at the roa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11276"/>
          <a:stretch/>
        </p:blipFill>
        <p:spPr bwMode="auto">
          <a:xfrm>
            <a:off x="3587936" y="1940337"/>
            <a:ext cx="4990727" cy="29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695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+mn-lt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ez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kelayotgan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transport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vositasi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oldidan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tez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chopib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tgani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baxtsiz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hodisalar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ro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beradi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2216454"/>
            <a:ext cx="4279900" cy="34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t Background Photos, Vectors and PSD Files for Free Download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872"/>
          <a:stretch/>
        </p:blipFill>
        <p:spPr>
          <a:xfrm>
            <a:off x="1057710" y="1016000"/>
            <a:ext cx="10076580" cy="3629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6162" y="4818520"/>
            <a:ext cx="774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R</a:t>
            </a:r>
            <a:r>
              <a:rPr lang="en-US" sz="3200" b="1" i="0" dirty="0" err="1" smtClean="0">
                <a:solidFill>
                  <a:srgbClr val="00B0F0"/>
                </a:solidFill>
                <a:effectLst/>
              </a:rPr>
              <a:t>asmda</a:t>
            </a:r>
            <a:r>
              <a:rPr lang="en-US" sz="32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00B0F0"/>
                </a:solidFill>
                <a:effectLst/>
              </a:rPr>
              <a:t>bolalar</a:t>
            </a:r>
            <a:r>
              <a:rPr lang="en-US" sz="32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00B0F0"/>
                </a:solidFill>
                <a:effectLst/>
              </a:rPr>
              <a:t>nega</a:t>
            </a:r>
            <a:r>
              <a:rPr lang="en-US" sz="32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00B0F0"/>
                </a:solidFill>
                <a:effectLst/>
              </a:rPr>
              <a:t>to‘xtab</a:t>
            </a:r>
            <a:r>
              <a:rPr lang="en-US" sz="32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00B0F0"/>
                </a:solidFill>
                <a:effectLst/>
              </a:rPr>
              <a:t>turishibdi</a:t>
            </a:r>
            <a:r>
              <a:rPr lang="en-US" sz="3200" b="1" i="0" dirty="0" smtClean="0">
                <a:solidFill>
                  <a:srgbClr val="00B0F0"/>
                </a:solidFill>
                <a:effectLst/>
              </a:rPr>
              <a:t>?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t Background Photos, Vectors and PSD Files for Free Download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46" y="845458"/>
            <a:ext cx="9519730" cy="35668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1588" y="5075535"/>
            <a:ext cx="90266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R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asmda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bolalar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nima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sababdan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yo‘ldan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o‘ta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800" b="1" i="0" dirty="0" err="1" smtClean="0">
                <a:solidFill>
                  <a:srgbClr val="00B0F0"/>
                </a:solidFill>
                <a:effectLst/>
              </a:rPr>
              <a:t>boshlashdi</a:t>
            </a:r>
            <a:r>
              <a:rPr lang="en-US" sz="2800" b="1" i="0" dirty="0" smtClean="0">
                <a:solidFill>
                  <a:srgbClr val="00B0F0"/>
                </a:solidFill>
                <a:effectLst/>
              </a:rPr>
              <a:t>?</a:t>
            </a:r>
            <a:r>
              <a:rPr lang="en-US" i="0" dirty="0" smtClean="0">
                <a:solidFill>
                  <a:srgbClr val="151616"/>
                </a:solidFill>
                <a:effectLst/>
                <a:latin typeface="ArialRoundedMT"/>
              </a:rPr>
              <a:t/>
            </a:r>
            <a:br>
              <a:rPr lang="en-US" i="0" dirty="0" smtClean="0">
                <a:solidFill>
                  <a:srgbClr val="151616"/>
                </a:solidFill>
                <a:effectLst/>
                <a:latin typeface="ArialRounded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2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t Background Photos, Vectors and PSD Files for Free Download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92" y="735547"/>
            <a:ext cx="9298236" cy="38587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0629" y="4729697"/>
            <a:ext cx="9521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R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asmdagi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bolaning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harakatlari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to‘g‘rimi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?</a:t>
            </a:r>
            <a:br>
              <a:rPr lang="en-US" sz="3200" b="1" i="0" dirty="0" smtClean="0">
                <a:solidFill>
                  <a:srgbClr val="FF0000"/>
                </a:solidFill>
                <a:effectLst/>
              </a:rPr>
            </a:b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Nima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uchun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?</a:t>
            </a:r>
            <a:br>
              <a:rPr lang="en-US" sz="3200" b="1" i="0" dirty="0" smtClean="0">
                <a:solidFill>
                  <a:srgbClr val="FF0000"/>
                </a:solidFill>
                <a:effectLst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int Background Photos, Vectors and PSD Files for Free Download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060" y="840015"/>
            <a:ext cx="8476911" cy="3654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51942" y="44946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R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asmdagi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bolaning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harakatlari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to‘g‘rimi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?</a:t>
            </a:r>
            <a:r>
              <a:rPr lang="ru-RU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Nima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</a:rPr>
              <a:t>uchun</a:t>
            </a:r>
            <a:r>
              <a:rPr lang="en-US" sz="3200" b="1" i="0" dirty="0" smtClean="0">
                <a:solidFill>
                  <a:srgbClr val="FF0000"/>
                </a:solidFill>
                <a:effectLst/>
              </a:rPr>
              <a:t>?</a:t>
            </a:r>
            <a:br>
              <a:rPr lang="en-US" sz="3200" b="1" i="0" dirty="0" smtClean="0">
                <a:solidFill>
                  <a:srgbClr val="FF0000"/>
                </a:solidFill>
                <a:effectLst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6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3" y="1447800"/>
            <a:ext cx="753291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714500"/>
            <a:ext cx="7953829" cy="30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073" y="713300"/>
            <a:ext cx="1051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qatorini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uz-Latn-UZ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Yozda</a:t>
            </a:r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mazali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</a:t>
            </a:r>
            <a:r>
              <a:rPr lang="ru-RU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130" y="3260466"/>
            <a:ext cx="6442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uz-Latn-U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Sershox, oq    </a:t>
            </a:r>
          </a:p>
          <a:p>
            <a:r>
              <a:rPr lang="uz-Latn-U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uz-Latn-U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Chiroyli, go‘zal    </a:t>
            </a:r>
          </a:p>
          <a:p>
            <a:r>
              <a:rPr lang="uz-Latn-U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endParaRPr lang="uz-Latn-UZ" sz="5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Latn-U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uz-Latn-U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Qizil, ko`p</a:t>
            </a:r>
            <a:endParaRPr lang="uz-Latn-UZ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8579"/>
            <a:ext cx="10515600" cy="4890294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8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z-Cyrl-UZ" sz="8800" b="1" dirty="0" smtClean="0">
                <a:solidFill>
                  <a:srgbClr val="FF0000"/>
                </a:solidFill>
              </a:rPr>
              <a:t>11</a:t>
            </a:r>
            <a:r>
              <a:rPr lang="en-US" sz="8800" b="1" dirty="0" smtClean="0">
                <a:solidFill>
                  <a:srgbClr val="FF0000"/>
                </a:solidFill>
              </a:rPr>
              <a:t>-BO‘LIM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  <a:r>
              <a:rPr lang="en-US" sz="8500" b="1" dirty="0" smtClean="0">
                <a:solidFill>
                  <a:srgbClr val="00B050"/>
                </a:solidFill>
              </a:rPr>
              <a:t>YO‘L QOIDASI</a:t>
            </a:r>
            <a:r>
              <a:rPr lang="ru-RU" sz="8500" b="1" dirty="0" smtClean="0">
                <a:solidFill>
                  <a:srgbClr val="00B050"/>
                </a:solidFill>
              </a:rPr>
              <a:t> </a:t>
            </a:r>
            <a:r>
              <a:rPr lang="en-US" sz="8500" b="1" dirty="0" smtClean="0">
                <a:solidFill>
                  <a:srgbClr val="00B050"/>
                </a:solidFill>
              </a:rPr>
              <a:t>-</a:t>
            </a:r>
            <a:r>
              <a:rPr lang="ru-RU" sz="8500" b="1" dirty="0" smtClean="0">
                <a:solidFill>
                  <a:srgbClr val="00B050"/>
                </a:solidFill>
              </a:rPr>
              <a:t> </a:t>
            </a:r>
            <a:r>
              <a:rPr lang="en-US" sz="8500" b="1" dirty="0" smtClean="0">
                <a:solidFill>
                  <a:srgbClr val="00B050"/>
                </a:solidFill>
              </a:rPr>
              <a:t>UMR FOYDASI</a:t>
            </a:r>
            <a:endParaRPr lang="en-US" sz="8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8800" dirty="0">
                <a:solidFill>
                  <a:srgbClr val="00B050"/>
                </a:solidFill>
              </a:rPr>
              <a:t/>
            </a:r>
            <a:br>
              <a:rPr lang="en-US" sz="8800" dirty="0">
                <a:solidFill>
                  <a:srgbClr val="00B050"/>
                </a:solidFill>
              </a:rPr>
            </a:b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6458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Фоны для презентаций (80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9655" y="821651"/>
            <a:ext cx="1101436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uz-Latn-UZ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Harakatni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bildirgan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so‘zlar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qatorini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o‘qing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28600" algn="ctr">
              <a:spcAft>
                <a:spcPts val="0"/>
              </a:spcAft>
            </a:pP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Koptok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kitob,o‘ynadi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O‘ynadi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yozdi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o‘qidi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z-Latn-UZ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Yugurdi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olma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anor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8600" algn="ctr">
              <a:spcAft>
                <a:spcPts val="0"/>
              </a:spcAft>
            </a:pP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Oq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5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23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хивы ОБЖ - Презентации, доклады, статьи, ручной рер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Mustaqil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</a:rPr>
              <a:t>topshiriq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8081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2060"/>
                </a:solidFill>
              </a:rPr>
              <a:t>Rasm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asosida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to‘rtta</a:t>
            </a:r>
            <a:r>
              <a:rPr lang="en-US" sz="4400" b="1" dirty="0" smtClean="0">
                <a:solidFill>
                  <a:srgbClr val="002060"/>
                </a:solidFill>
              </a:rPr>
              <a:t> gap </a:t>
            </a:r>
            <a:r>
              <a:rPr lang="en-US" sz="4400" b="1" dirty="0" err="1" smtClean="0">
                <a:solidFill>
                  <a:srgbClr val="002060"/>
                </a:solidFill>
              </a:rPr>
              <a:t>tuzing</a:t>
            </a:r>
            <a:r>
              <a:rPr lang="en-US" sz="4400" b="1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400" b="1" smtClean="0">
                <a:solidFill>
                  <a:srgbClr val="002060"/>
                </a:solidFill>
              </a:rPr>
              <a:t>va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harakatni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bildirgan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so‘zni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aniqlang</a:t>
            </a:r>
            <a:r>
              <a:rPr lang="en-US" sz="4400" b="1" dirty="0" smtClean="0">
                <a:solidFill>
                  <a:srgbClr val="002060"/>
                </a:solidFill>
              </a:rPr>
              <a:t>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now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0812" y="913642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60500"/>
            <a:ext cx="11366500" cy="226059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Yo</a:t>
            </a:r>
            <a:r>
              <a:rPr lang="en-US" b="1" dirty="0" err="1">
                <a:solidFill>
                  <a:srgbClr val="7030A0"/>
                </a:solidFill>
              </a:rPr>
              <a:t>‘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hamisha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tasodiflarga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to</a:t>
            </a:r>
            <a:r>
              <a:rPr lang="en-US" b="1" dirty="0" err="1">
                <a:solidFill>
                  <a:srgbClr val="7030A0"/>
                </a:solidFill>
              </a:rPr>
              <a:t>‘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Lekin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har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+mn-lt"/>
              </a:rPr>
            </a:b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qanday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tasodifning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oxiri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yaxshilik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bilan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yakunlanavermaydi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 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4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771525"/>
            <a:ext cx="11010900" cy="41814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Ayrim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tasodiflar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tufayli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ba`zilari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ruhan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ba`zilari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jisman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majruh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bo‘lib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qoladilar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Har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yili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yo</a:t>
            </a:r>
            <a:r>
              <a:rPr lang="en-US" b="1" dirty="0" err="1">
                <a:solidFill>
                  <a:srgbClr val="7030A0"/>
                </a:solidFill>
              </a:rPr>
              <a:t>‘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transport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hodisalari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natijasida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ko</a:t>
            </a:r>
            <a:r>
              <a:rPr lang="en-US" b="1" dirty="0" err="1">
                <a:solidFill>
                  <a:srgbClr val="7030A0"/>
                </a:solidFill>
              </a:rPr>
              <a:t>‘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plab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bolalar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kattalar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shikastlanishyapti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Bularning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sabablari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esa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turlicha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1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486" y="519620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+mn-lt"/>
              </a:rPr>
              <a:t>V</a:t>
            </a:r>
            <a:r>
              <a:rPr lang="es-ES" b="1" dirty="0" smtClean="0">
                <a:solidFill>
                  <a:srgbClr val="0070C0"/>
                </a:solidFill>
                <a:latin typeface="+mn-lt"/>
              </a:rPr>
              <a:t>elosiped, chanalarda yo</a:t>
            </a:r>
            <a:r>
              <a:rPr lang="en-US" b="1" dirty="0">
                <a:solidFill>
                  <a:srgbClr val="0070C0"/>
                </a:solidFill>
              </a:rPr>
              <a:t>‘</a:t>
            </a:r>
            <a:r>
              <a:rPr lang="es-ES" b="1" dirty="0" smtClean="0">
                <a:solidFill>
                  <a:srgbClr val="0070C0"/>
                </a:solidFill>
                <a:latin typeface="+mn-lt"/>
              </a:rPr>
              <a:t>lning qatnov qismida uchgani 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4. Beyond the low traffic neighbourhood - Sustrans.org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57" y="2072703"/>
            <a:ext cx="5167086" cy="29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02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ashina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va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avtobuslarning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orqasidan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osilgani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43" y="2042656"/>
            <a:ext cx="4738914" cy="277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7207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+mn-lt"/>
              </a:rPr>
              <a:t>K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attalar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qo‘lidan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chiqib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birdaniga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yugurgani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80044"/>
            <a:ext cx="3953329" cy="3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5683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+mn-lt"/>
              </a:rPr>
              <a:t>K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optokning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orqasidan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chopib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chiqqani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 descr="Hergott: Who is responsible when a child gets hurt in the street? – Vernon  Morning 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2250017"/>
            <a:ext cx="4625974" cy="308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5937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+mn-lt"/>
              </a:rPr>
              <a:t>M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umkin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bo</a:t>
            </a:r>
            <a:r>
              <a:rPr lang="en-US" b="1" dirty="0" err="1" smtClean="0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lmagan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joylardan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yo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lni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kesib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o</a:t>
            </a:r>
            <a:r>
              <a:rPr lang="en-US" b="1" dirty="0" err="1">
                <a:solidFill>
                  <a:srgbClr val="0070C0"/>
                </a:solidFill>
              </a:rPr>
              <a:t>‘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tgani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+mn-lt"/>
              </a:rPr>
              <a:t>uchun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New traffic conflict technique toolkit released for safer school zones -  FIA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198132"/>
            <a:ext cx="4533900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220</Words>
  <Application>Microsoft Office PowerPoint</Application>
  <PresentationFormat>Широкоэкранный</PresentationFormat>
  <Paragraphs>37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ArialRoundedMT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Yo‘l hamisha tasodiflarga to‘la. Lekin har  qanday tasodifning oxiri yaxshilik bilan yakunlanavermaydi. </vt:lpstr>
      <vt:lpstr> Ayrim tasodiflar tufayli ba`zilari ruhan, ba`zilari jisman majruh bo‘lib qoladilar. Har yili yo‘l transport hodisalari natijasida ko‘plab bolalar va kattalar shikastlanishyapti. Bularning sabablari esa turlicha.</vt:lpstr>
      <vt:lpstr>Velosiped, chanalarda yo‘lning qatnov qismida uchgani uchun</vt:lpstr>
      <vt:lpstr> Mashina va avtobuslarning orqasidan osilgani uchun</vt:lpstr>
      <vt:lpstr> Kattalar qo‘lidan chiqib birdaniga yugurgani uchun</vt:lpstr>
      <vt:lpstr>Koptokning orqasidan chopib chiqqani uchun</vt:lpstr>
      <vt:lpstr>Mumkin bo‘lmagan joylardan yo‘lni kesib o‘tgani uchun</vt:lpstr>
      <vt:lpstr>Yo‘lning harakat qismida turli o‘yinlar o‘ynagani uchun</vt:lpstr>
      <vt:lpstr>Kichik yoshdagi bolalarni yo‘lda nazoratsiz qoldirgani uchun</vt:lpstr>
      <vt:lpstr>Tez kelayotgan transport vositasi oldidan tez chopib o‘tgani uchun baxtsiz hodisalar ro‘y beradi.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topshiriq: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 va o‘qish  savodxonligi</dc:title>
  <dc:creator>User</dc:creator>
  <cp:lastModifiedBy>User</cp:lastModifiedBy>
  <cp:revision>32</cp:revision>
  <dcterms:created xsi:type="dcterms:W3CDTF">2022-01-22T11:35:22Z</dcterms:created>
  <dcterms:modified xsi:type="dcterms:W3CDTF">2022-01-28T19:30:08Z</dcterms:modified>
</cp:coreProperties>
</file>