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950" r:id="rId3"/>
    <p:sldId id="917" r:id="rId4"/>
    <p:sldId id="969" r:id="rId5"/>
    <p:sldId id="966" r:id="rId6"/>
    <p:sldId id="967" r:id="rId7"/>
    <p:sldId id="971" r:id="rId8"/>
    <p:sldId id="970" r:id="rId9"/>
    <p:sldId id="883" r:id="rId10"/>
  </p:sldIdLst>
  <p:sldSz cx="12192000" cy="6858000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66"/>
    <a:srgbClr val="0807E3"/>
    <a:srgbClr val="FFCCFF"/>
    <a:srgbClr val="006600"/>
    <a:srgbClr val="CCFFFF"/>
    <a:srgbClr val="FFFF66"/>
    <a:srgbClr val="99FFCC"/>
    <a:srgbClr val="FF99FF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9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D:\fon\Fotoshoplar\8888.jpg">
            <a:extLst>
              <a:ext uri="{FF2B5EF4-FFF2-40B4-BE49-F238E27FC236}">
                <a16:creationId xmlns:a16="http://schemas.microsoft.com/office/drawing/2014/main" id="{2D88F506-2D6C-463C-9A0D-B794DA687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56782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0E5639C5-E219-4F0E-BD2D-420D7C1E1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3"/>
            <a:ext cx="2523784" cy="2997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350144B-44C6-45C8-96EB-B45B467E2D21}"/>
              </a:ext>
            </a:extLst>
          </p:cNvPr>
          <p:cNvSpPr/>
          <p:nvPr/>
        </p:nvSpPr>
        <p:spPr>
          <a:xfrm>
            <a:off x="9145537" y="5238421"/>
            <a:ext cx="329839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217-dars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8CD409A-867F-4724-B25C-A6EF0123AF2A}"/>
              </a:ext>
            </a:extLst>
          </p:cNvPr>
          <p:cNvSpPr/>
          <p:nvPr/>
        </p:nvSpPr>
        <p:spPr>
          <a:xfrm>
            <a:off x="428296" y="895562"/>
            <a:ext cx="113354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4400" b="1" dirty="0" err="1">
                <a:solidFill>
                  <a:srgbClr val="00B050"/>
                </a:solidFill>
              </a:rPr>
              <a:t>Navbatda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turishni</a:t>
            </a:r>
            <a:r>
              <a:rPr lang="en-US" sz="4400" b="1" dirty="0">
                <a:solidFill>
                  <a:srgbClr val="00B050"/>
                </a:solidFill>
              </a:rPr>
              <a:t> </a:t>
            </a:r>
            <a:r>
              <a:rPr lang="en-US" sz="4400" b="1" dirty="0" err="1">
                <a:solidFill>
                  <a:srgbClr val="00B050"/>
                </a:solidFill>
              </a:rPr>
              <a:t>bilasizmi</a:t>
            </a:r>
            <a:r>
              <a:rPr lang="en-US" sz="4400" b="1" dirty="0">
                <a:solidFill>
                  <a:srgbClr val="00B050"/>
                </a:solidFill>
              </a:rPr>
              <a:t>?</a:t>
            </a:r>
            <a:endParaRPr lang="ru-RU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623A5E-2851-4A54-8C2A-31A11D6CA7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41" t="30291" r="27053" b="33776"/>
          <a:stretch/>
        </p:blipFill>
        <p:spPr>
          <a:xfrm>
            <a:off x="684003" y="2402775"/>
            <a:ext cx="8617077" cy="372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9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0A681A-EDFC-4793-B090-B6145A87858B}"/>
              </a:ext>
            </a:extLst>
          </p:cNvPr>
          <p:cNvSpPr txBox="1"/>
          <p:nvPr/>
        </p:nvSpPr>
        <p:spPr>
          <a:xfrm>
            <a:off x="3085097" y="103251"/>
            <a:ext cx="68578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</a:rPr>
              <a:t>Maktab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oshxonasida</a:t>
            </a:r>
            <a:endParaRPr lang="ru-RU" sz="4000" b="1" dirty="0">
              <a:solidFill>
                <a:srgbClr val="000066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158F26-BB07-4F63-861C-6CE1248C08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08" t="36014" r="74379" b="51478"/>
          <a:stretch/>
        </p:blipFill>
        <p:spPr>
          <a:xfrm>
            <a:off x="-1" y="-104066"/>
            <a:ext cx="1421308" cy="1609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18C7966-69FC-47D6-A40B-7FD59BDA3301}"/>
              </a:ext>
            </a:extLst>
          </p:cNvPr>
          <p:cNvSpPr txBox="1"/>
          <p:nvPr/>
        </p:nvSpPr>
        <p:spPr>
          <a:xfrm>
            <a:off x="559294" y="726941"/>
            <a:ext cx="110171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0066"/>
                </a:solidFill>
              </a:rPr>
              <a:t>	</a:t>
            </a:r>
            <a:r>
              <a:rPr lang="en-US" sz="3600" b="1" dirty="0">
                <a:solidFill>
                  <a:srgbClr val="00B050"/>
                </a:solidFill>
              </a:rPr>
              <a:t>1-qiz: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Kechirasiz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r>
              <a:rPr lang="en-US" sz="3600" dirty="0" err="1">
                <a:solidFill>
                  <a:srgbClr val="000066"/>
                </a:solidFill>
              </a:rPr>
              <a:t>siz</a:t>
            </a:r>
            <a:r>
              <a:rPr lang="en-US" sz="3600" dirty="0">
                <a:solidFill>
                  <a:srgbClr val="000066"/>
                </a:solidFill>
              </a:rPr>
              <a:t> ham </a:t>
            </a:r>
            <a:r>
              <a:rPr lang="en-US" sz="3600" dirty="0" err="1">
                <a:solidFill>
                  <a:srgbClr val="000066"/>
                </a:solidFill>
              </a:rPr>
              <a:t>navbatda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turibsizmi</a:t>
            </a:r>
            <a:r>
              <a:rPr lang="en-US" sz="3600" dirty="0">
                <a:solidFill>
                  <a:srgbClr val="000066"/>
                </a:solidFill>
              </a:rPr>
              <a:t>? </a:t>
            </a:r>
          </a:p>
          <a:p>
            <a:pPr algn="just"/>
            <a:r>
              <a:rPr lang="en-US" sz="3600" b="1" dirty="0">
                <a:solidFill>
                  <a:srgbClr val="0807E3"/>
                </a:solidFill>
              </a:rPr>
              <a:t>2-qiz:</a:t>
            </a:r>
            <a:r>
              <a:rPr lang="en-US" sz="3600" dirty="0">
                <a:solidFill>
                  <a:srgbClr val="000066"/>
                </a:solidFill>
              </a:rPr>
              <a:t> Ha, men </a:t>
            </a:r>
            <a:r>
              <a:rPr lang="en-US" sz="3600" dirty="0" err="1">
                <a:solidFill>
                  <a:srgbClr val="000066"/>
                </a:solidFill>
              </a:rPr>
              <a:t>oxirgi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navbatdaman</a:t>
            </a:r>
            <a:r>
              <a:rPr lang="en-US" sz="3600" dirty="0">
                <a:solidFill>
                  <a:srgbClr val="000066"/>
                </a:solidFill>
              </a:rPr>
              <a:t>. </a:t>
            </a:r>
          </a:p>
          <a:p>
            <a:pPr algn="just"/>
            <a:r>
              <a:rPr lang="en-US" sz="3600" b="1" dirty="0">
                <a:solidFill>
                  <a:srgbClr val="00B050"/>
                </a:solidFill>
              </a:rPr>
              <a:t>1-qiz:</a:t>
            </a:r>
            <a:r>
              <a:rPr lang="en-US" sz="3600" dirty="0">
                <a:solidFill>
                  <a:srgbClr val="000066"/>
                </a:solidFill>
              </a:rPr>
              <a:t> Men </a:t>
            </a:r>
            <a:r>
              <a:rPr lang="en-US" sz="3600" dirty="0" err="1">
                <a:solidFill>
                  <a:srgbClr val="000066"/>
                </a:solidFill>
              </a:rPr>
              <a:t>esa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sizdan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keyin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keldim</a:t>
            </a:r>
            <a:r>
              <a:rPr lang="en-US" sz="3600" dirty="0">
                <a:solidFill>
                  <a:srgbClr val="000066"/>
                </a:solidFill>
              </a:rPr>
              <a:t>. </a:t>
            </a:r>
            <a:r>
              <a:rPr lang="en-US" sz="3600" dirty="0" err="1">
                <a:solidFill>
                  <a:srgbClr val="000066"/>
                </a:solidFill>
              </a:rPr>
              <a:t>Demak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r>
              <a:rPr lang="en-US" sz="3600" dirty="0" err="1">
                <a:solidFill>
                  <a:srgbClr val="000066"/>
                </a:solidFill>
              </a:rPr>
              <a:t>endi</a:t>
            </a:r>
            <a:r>
              <a:rPr lang="en-US" sz="3600" dirty="0">
                <a:solidFill>
                  <a:srgbClr val="000066"/>
                </a:solidFill>
              </a:rPr>
              <a:t> men </a:t>
            </a:r>
            <a:r>
              <a:rPr lang="en-US" sz="3600" dirty="0" err="1">
                <a:solidFill>
                  <a:srgbClr val="000066"/>
                </a:solidFill>
              </a:rPr>
              <a:t>oxirgiman</a:t>
            </a:r>
            <a:r>
              <a:rPr lang="en-US" sz="3600" dirty="0">
                <a:solidFill>
                  <a:srgbClr val="000066"/>
                </a:solidFill>
              </a:rPr>
              <a:t>.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AC161B3-27F7-4979-9046-A5FEA9F24F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19" t="30291" r="30293" b="33776"/>
          <a:stretch/>
        </p:blipFill>
        <p:spPr>
          <a:xfrm>
            <a:off x="5569590" y="3046107"/>
            <a:ext cx="6164264" cy="3084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C13BCFC-E7FB-4F4F-9F6E-2347B0FD93A7}"/>
              </a:ext>
            </a:extLst>
          </p:cNvPr>
          <p:cNvSpPr txBox="1"/>
          <p:nvPr/>
        </p:nvSpPr>
        <p:spPr>
          <a:xfrm>
            <a:off x="507456" y="2909288"/>
            <a:ext cx="503228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807E3"/>
                </a:solidFill>
              </a:rPr>
              <a:t>2-qiz: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Shunday</a:t>
            </a:r>
            <a:r>
              <a:rPr lang="en-US" sz="3600" dirty="0">
                <a:solidFill>
                  <a:srgbClr val="000066"/>
                </a:solidFill>
              </a:rPr>
              <a:t>. </a:t>
            </a:r>
            <a:r>
              <a:rPr lang="en-US" sz="3600" dirty="0" err="1">
                <a:solidFill>
                  <a:srgbClr val="000066"/>
                </a:solidFill>
              </a:rPr>
              <a:t>Navbat-ning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boshida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Nargiza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turibdi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r>
              <a:rPr lang="en-US" sz="3600" dirty="0" err="1">
                <a:solidFill>
                  <a:srgbClr val="000066"/>
                </a:solidFill>
              </a:rPr>
              <a:t>Komil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ikkinchi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r>
              <a:rPr lang="en-US" sz="3600" dirty="0" err="1">
                <a:solidFill>
                  <a:srgbClr val="000066"/>
                </a:solidFill>
              </a:rPr>
              <a:t>Jahongir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uchinchi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r>
              <a:rPr lang="en-US" sz="3600" dirty="0" err="1">
                <a:solidFill>
                  <a:srgbClr val="000066"/>
                </a:solidFill>
              </a:rPr>
              <a:t>to‘rtin</a:t>
            </a:r>
            <a:r>
              <a:rPr lang="en-US" sz="3600" dirty="0">
                <a:solidFill>
                  <a:srgbClr val="000066"/>
                </a:solidFill>
              </a:rPr>
              <a:t>-chi men, </a:t>
            </a:r>
            <a:r>
              <a:rPr lang="en-US" sz="3600" dirty="0" err="1">
                <a:solidFill>
                  <a:srgbClr val="000066"/>
                </a:solidFill>
              </a:rPr>
              <a:t>oxirida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esa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siz</a:t>
            </a:r>
            <a:r>
              <a:rPr lang="en-US" sz="3600" dirty="0">
                <a:solidFill>
                  <a:srgbClr val="000066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296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01721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158F26-BB07-4F63-861C-6CE1248C08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08" t="36014" r="74379" b="51478"/>
          <a:stretch/>
        </p:blipFill>
        <p:spPr>
          <a:xfrm>
            <a:off x="-1" y="-104066"/>
            <a:ext cx="1421308" cy="1609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18C7966-69FC-47D6-A40B-7FD59BDA3301}"/>
              </a:ext>
            </a:extLst>
          </p:cNvPr>
          <p:cNvSpPr txBox="1"/>
          <p:nvPr/>
        </p:nvSpPr>
        <p:spPr>
          <a:xfrm>
            <a:off x="559294" y="629287"/>
            <a:ext cx="1101718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rgbClr val="000066"/>
                </a:solidFill>
              </a:rPr>
              <a:t>	</a:t>
            </a:r>
            <a:r>
              <a:rPr lang="en-US" sz="3600" b="1" dirty="0">
                <a:solidFill>
                  <a:srgbClr val="7030A0"/>
                </a:solidFill>
              </a:rPr>
              <a:t>3-qiz: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Iltimos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r>
              <a:rPr lang="en-US" sz="3600" dirty="0" err="1">
                <a:solidFill>
                  <a:srgbClr val="000066"/>
                </a:solidFill>
              </a:rPr>
              <a:t>menga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bitta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shirinkulcha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uzatvoring</a:t>
            </a:r>
            <a:r>
              <a:rPr lang="en-US" sz="3600" dirty="0">
                <a:solidFill>
                  <a:srgbClr val="000066"/>
                </a:solidFill>
              </a:rPr>
              <a:t>. </a:t>
            </a:r>
          </a:p>
          <a:p>
            <a:pPr algn="just"/>
            <a:r>
              <a:rPr lang="en-US" sz="3600" b="1" dirty="0" err="1">
                <a:solidFill>
                  <a:srgbClr val="C00000"/>
                </a:solidFill>
              </a:rPr>
              <a:t>Sotuvchi</a:t>
            </a:r>
            <a:r>
              <a:rPr lang="en-US" sz="3600" b="1" dirty="0">
                <a:solidFill>
                  <a:srgbClr val="C00000"/>
                </a:solidFill>
              </a:rPr>
              <a:t>: </a:t>
            </a:r>
            <a:r>
              <a:rPr lang="en-US" sz="3600" dirty="0" err="1">
                <a:solidFill>
                  <a:srgbClr val="000066"/>
                </a:solidFill>
              </a:rPr>
              <a:t>Boshqalar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qatori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navbatda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turing</a:t>
            </a:r>
            <a:r>
              <a:rPr lang="en-US" sz="3600" dirty="0">
                <a:solidFill>
                  <a:srgbClr val="000066"/>
                </a:solidFill>
              </a:rPr>
              <a:t>. </a:t>
            </a:r>
          </a:p>
          <a:p>
            <a:pPr algn="just"/>
            <a:r>
              <a:rPr lang="en-US" sz="3600" b="1" dirty="0">
                <a:solidFill>
                  <a:srgbClr val="7030A0"/>
                </a:solidFill>
              </a:rPr>
              <a:t>3-qiz: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Axir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r>
              <a:rPr lang="en-US" sz="3600" dirty="0" err="1">
                <a:solidFill>
                  <a:srgbClr val="000066"/>
                </a:solidFill>
              </a:rPr>
              <a:t>darsga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kech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qolishim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mumkin</a:t>
            </a:r>
            <a:r>
              <a:rPr lang="en-US" sz="3600" dirty="0">
                <a:solidFill>
                  <a:srgbClr val="000066"/>
                </a:solidFill>
              </a:rPr>
              <a:t>! </a:t>
            </a:r>
          </a:p>
          <a:p>
            <a:pPr algn="just"/>
            <a:r>
              <a:rPr lang="en-US" sz="3600" b="1" dirty="0" err="1">
                <a:solidFill>
                  <a:srgbClr val="C00000"/>
                </a:solidFill>
              </a:rPr>
              <a:t>Sotuvchi</a:t>
            </a:r>
            <a:r>
              <a:rPr lang="en-US" sz="3600" b="1" dirty="0">
                <a:solidFill>
                  <a:srgbClr val="C00000"/>
                </a:solidFill>
              </a:rPr>
              <a:t>: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Aksincha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r>
              <a:rPr lang="en-US" sz="3600" dirty="0" err="1">
                <a:solidFill>
                  <a:srgbClr val="000066"/>
                </a:solidFill>
              </a:rPr>
              <a:t>tartib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saqlansa</a:t>
            </a:r>
            <a:r>
              <a:rPr lang="en-US" sz="3600" dirty="0">
                <a:solidFill>
                  <a:srgbClr val="000066"/>
                </a:solidFill>
              </a:rPr>
              <a:t>, </a:t>
            </a:r>
            <a:r>
              <a:rPr lang="en-US" sz="3600" dirty="0" err="1">
                <a:solidFill>
                  <a:srgbClr val="000066"/>
                </a:solidFill>
              </a:rPr>
              <a:t>hech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kim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darsga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kechikmaydi</a:t>
            </a:r>
            <a:r>
              <a:rPr lang="en-US" sz="3600" dirty="0">
                <a:solidFill>
                  <a:srgbClr val="000066"/>
                </a:solidFill>
              </a:rPr>
              <a:t>. </a:t>
            </a:r>
          </a:p>
          <a:p>
            <a:pPr algn="just"/>
            <a:r>
              <a:rPr lang="en-US" sz="3600" b="1" dirty="0">
                <a:solidFill>
                  <a:srgbClr val="7030A0"/>
                </a:solidFill>
              </a:rPr>
              <a:t>3-qiz:</a:t>
            </a:r>
            <a:r>
              <a:rPr lang="en-US" sz="3600" dirty="0">
                <a:solidFill>
                  <a:srgbClr val="000066"/>
                </a:solidFill>
              </a:rPr>
              <a:t> </a:t>
            </a:r>
            <a:r>
              <a:rPr lang="en-US" sz="3600" dirty="0" err="1">
                <a:solidFill>
                  <a:srgbClr val="000066"/>
                </a:solidFill>
              </a:rPr>
              <a:t>Uzr</a:t>
            </a:r>
            <a:r>
              <a:rPr lang="en-US" sz="3600" dirty="0">
                <a:solidFill>
                  <a:srgbClr val="000066"/>
                </a:solidFill>
              </a:rPr>
              <a:t>, men </a:t>
            </a:r>
            <a:r>
              <a:rPr lang="en-US" sz="3600" dirty="0" err="1">
                <a:solidFill>
                  <a:srgbClr val="000066"/>
                </a:solidFill>
              </a:rPr>
              <a:t>bilmagandim</a:t>
            </a:r>
            <a:r>
              <a:rPr lang="en-US" sz="3600" dirty="0">
                <a:solidFill>
                  <a:srgbClr val="000066"/>
                </a:solidFill>
              </a:rPr>
              <a:t>.</a:t>
            </a:r>
          </a:p>
          <a:p>
            <a:pPr algn="just"/>
            <a:endParaRPr lang="ru-RU" sz="3600" dirty="0">
              <a:solidFill>
                <a:srgbClr val="000066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DC7ADA2-EE3B-4CC0-812F-25554CAA37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19" t="30291" r="30293" b="33776"/>
          <a:stretch/>
        </p:blipFill>
        <p:spPr>
          <a:xfrm>
            <a:off x="6076682" y="3259897"/>
            <a:ext cx="5737073" cy="2871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761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7690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1F8A5469-8D2E-439F-8308-81EBDA3C03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41810" y="-105612"/>
            <a:ext cx="1416584" cy="1495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: скругленные противолежащие углы 18">
            <a:extLst>
              <a:ext uri="{FF2B5EF4-FFF2-40B4-BE49-F238E27FC236}">
                <a16:creationId xmlns:a16="http://schemas.microsoft.com/office/drawing/2014/main" id="{65BEF646-95C0-4974-95EE-BB199F7EC775}"/>
              </a:ext>
            </a:extLst>
          </p:cNvPr>
          <p:cNvSpPr/>
          <p:nvPr/>
        </p:nvSpPr>
        <p:spPr>
          <a:xfrm>
            <a:off x="1621196" y="1140081"/>
            <a:ext cx="9830044" cy="1299198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Звезда: 24 точки 19">
            <a:extLst>
              <a:ext uri="{FF2B5EF4-FFF2-40B4-BE49-F238E27FC236}">
                <a16:creationId xmlns:a16="http://schemas.microsoft.com/office/drawing/2014/main" id="{B4653458-356F-4478-8922-C7839CED5169}"/>
              </a:ext>
            </a:extLst>
          </p:cNvPr>
          <p:cNvSpPr/>
          <p:nvPr/>
        </p:nvSpPr>
        <p:spPr>
          <a:xfrm>
            <a:off x="661334" y="1318349"/>
            <a:ext cx="1220678" cy="973466"/>
          </a:xfrm>
          <a:prstGeom prst="star24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2A81AD1-14F8-4408-AA21-3932DBC91483}"/>
              </a:ext>
            </a:extLst>
          </p:cNvPr>
          <p:cNvSpPr/>
          <p:nvPr/>
        </p:nvSpPr>
        <p:spPr>
          <a:xfrm>
            <a:off x="939073" y="1385344"/>
            <a:ext cx="6607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FF"/>
                </a:solidFill>
              </a:rPr>
              <a:t>1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9C8421B-227F-45E7-BB5C-7295FECCA678}"/>
              </a:ext>
            </a:extLst>
          </p:cNvPr>
          <p:cNvSpPr/>
          <p:nvPr/>
        </p:nvSpPr>
        <p:spPr>
          <a:xfrm>
            <a:off x="2036109" y="1109106"/>
            <a:ext cx="859018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 err="1">
                <a:solidFill>
                  <a:srgbClr val="000066"/>
                </a:solidFill>
              </a:rPr>
              <a:t>Odamlar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qanday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vaziyatlarda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navbatda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turishadi</a:t>
            </a:r>
            <a:r>
              <a:rPr lang="en-US" sz="4000" dirty="0">
                <a:solidFill>
                  <a:srgbClr val="000066"/>
                </a:solidFill>
              </a:rPr>
              <a:t>?</a:t>
            </a:r>
            <a:endParaRPr lang="ru-RU" sz="4000" dirty="0">
              <a:solidFill>
                <a:srgbClr val="000066"/>
              </a:solidFill>
            </a:endParaRPr>
          </a:p>
        </p:txBody>
      </p:sp>
      <p:sp>
        <p:nvSpPr>
          <p:cNvPr id="26" name="Прямоугольник: скругленные противолежащие углы 25">
            <a:extLst>
              <a:ext uri="{FF2B5EF4-FFF2-40B4-BE49-F238E27FC236}">
                <a16:creationId xmlns:a16="http://schemas.microsoft.com/office/drawing/2014/main" id="{A54C1038-DAE5-4B4D-B2D7-340C632D5734}"/>
              </a:ext>
            </a:extLst>
          </p:cNvPr>
          <p:cNvSpPr/>
          <p:nvPr/>
        </p:nvSpPr>
        <p:spPr>
          <a:xfrm>
            <a:off x="1568906" y="3754818"/>
            <a:ext cx="9934623" cy="1142469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Звезда: 24 точки 26">
            <a:extLst>
              <a:ext uri="{FF2B5EF4-FFF2-40B4-BE49-F238E27FC236}">
                <a16:creationId xmlns:a16="http://schemas.microsoft.com/office/drawing/2014/main" id="{97AF6F27-B9B1-4550-9A7A-98CB1701F6D4}"/>
              </a:ext>
            </a:extLst>
          </p:cNvPr>
          <p:cNvSpPr/>
          <p:nvPr/>
        </p:nvSpPr>
        <p:spPr>
          <a:xfrm>
            <a:off x="563296" y="3527051"/>
            <a:ext cx="1220678" cy="973466"/>
          </a:xfrm>
          <a:prstGeom prst="star24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3FA6F4A-73D9-4175-BD59-14610DA0BC8A}"/>
              </a:ext>
            </a:extLst>
          </p:cNvPr>
          <p:cNvSpPr/>
          <p:nvPr/>
        </p:nvSpPr>
        <p:spPr>
          <a:xfrm>
            <a:off x="823279" y="3604026"/>
            <a:ext cx="6607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FF"/>
                </a:solidFill>
              </a:rPr>
              <a:t>3</a:t>
            </a:r>
            <a:endParaRPr lang="ru-RU" sz="4400" b="1" dirty="0">
              <a:solidFill>
                <a:srgbClr val="FF00FF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13B39B34-DEE2-4957-A7DF-A6900DA59173}"/>
              </a:ext>
            </a:extLst>
          </p:cNvPr>
          <p:cNvSpPr/>
          <p:nvPr/>
        </p:nvSpPr>
        <p:spPr>
          <a:xfrm>
            <a:off x="1960907" y="3665025"/>
            <a:ext cx="907589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 err="1">
                <a:solidFill>
                  <a:srgbClr val="000066"/>
                </a:solidFill>
              </a:rPr>
              <a:t>Tartib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va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tartibsizlik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deganda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nimani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tushunasiz</a:t>
            </a:r>
            <a:r>
              <a:rPr lang="en-US" sz="4000" dirty="0">
                <a:solidFill>
                  <a:srgbClr val="000066"/>
                </a:solidFill>
              </a:rPr>
              <a:t>?</a:t>
            </a:r>
            <a:endParaRPr lang="ru-RU" sz="4000" dirty="0">
              <a:solidFill>
                <a:srgbClr val="000066"/>
              </a:solidFill>
            </a:endParaRPr>
          </a:p>
        </p:txBody>
      </p:sp>
      <p:sp>
        <p:nvSpPr>
          <p:cNvPr id="30" name="Прямоугольник: скругленные противолежащие углы 29">
            <a:extLst>
              <a:ext uri="{FF2B5EF4-FFF2-40B4-BE49-F238E27FC236}">
                <a16:creationId xmlns:a16="http://schemas.microsoft.com/office/drawing/2014/main" id="{4B51FCDD-7205-4C2E-B091-5155B5E9CCF3}"/>
              </a:ext>
            </a:extLst>
          </p:cNvPr>
          <p:cNvSpPr/>
          <p:nvPr/>
        </p:nvSpPr>
        <p:spPr>
          <a:xfrm>
            <a:off x="1527310" y="5078257"/>
            <a:ext cx="9934623" cy="1214681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Звезда: 24 точки 30">
            <a:extLst>
              <a:ext uri="{FF2B5EF4-FFF2-40B4-BE49-F238E27FC236}">
                <a16:creationId xmlns:a16="http://schemas.microsoft.com/office/drawing/2014/main" id="{9B22F496-08ED-4B52-9AB2-3EA571932A8C}"/>
              </a:ext>
            </a:extLst>
          </p:cNvPr>
          <p:cNvSpPr/>
          <p:nvPr/>
        </p:nvSpPr>
        <p:spPr>
          <a:xfrm>
            <a:off x="575645" y="5052918"/>
            <a:ext cx="1220678" cy="973466"/>
          </a:xfrm>
          <a:prstGeom prst="star24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E8067F3A-4F7E-4A02-B183-26CA02D6BC75}"/>
              </a:ext>
            </a:extLst>
          </p:cNvPr>
          <p:cNvSpPr/>
          <p:nvPr/>
        </p:nvSpPr>
        <p:spPr>
          <a:xfrm>
            <a:off x="800838" y="5119287"/>
            <a:ext cx="6607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FF"/>
                </a:solidFill>
              </a:rPr>
              <a:t>4</a:t>
            </a:r>
            <a:endParaRPr lang="ru-RU" sz="4400" b="1" dirty="0">
              <a:solidFill>
                <a:srgbClr val="FF00FF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406ECC5-600E-4E33-B9E3-8CDFED9DFC8A}"/>
              </a:ext>
            </a:extLst>
          </p:cNvPr>
          <p:cNvSpPr/>
          <p:nvPr/>
        </p:nvSpPr>
        <p:spPr>
          <a:xfrm>
            <a:off x="1838133" y="4978377"/>
            <a:ext cx="92491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 err="1">
                <a:solidFill>
                  <a:srgbClr val="000066"/>
                </a:solidFill>
              </a:rPr>
              <a:t>Navbatda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turish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qoidalariga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amal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qilmasangiz</a:t>
            </a:r>
            <a:r>
              <a:rPr lang="en-US" sz="4000" dirty="0">
                <a:solidFill>
                  <a:srgbClr val="000066"/>
                </a:solidFill>
              </a:rPr>
              <a:t>, </a:t>
            </a:r>
            <a:r>
              <a:rPr lang="en-US" sz="4000" dirty="0" err="1">
                <a:solidFill>
                  <a:srgbClr val="000066"/>
                </a:solidFill>
              </a:rPr>
              <a:t>nimalar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sodir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bo‘lishi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mumkin</a:t>
            </a:r>
            <a:r>
              <a:rPr lang="en-US" sz="4000" dirty="0">
                <a:solidFill>
                  <a:srgbClr val="000066"/>
                </a:solidFill>
              </a:rPr>
              <a:t>? </a:t>
            </a:r>
            <a:endParaRPr lang="ru-RU" sz="4000" dirty="0">
              <a:solidFill>
                <a:srgbClr val="000066"/>
              </a:solidFill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1E9275EF-D27B-41CE-84FF-D15BB6CCCD10}"/>
              </a:ext>
            </a:extLst>
          </p:cNvPr>
          <p:cNvSpPr/>
          <p:nvPr/>
        </p:nvSpPr>
        <p:spPr>
          <a:xfrm>
            <a:off x="1876555" y="2627677"/>
            <a:ext cx="85901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 err="1"/>
              <a:t>Navbatda</a:t>
            </a:r>
            <a:r>
              <a:rPr lang="en-US" sz="4000" dirty="0"/>
              <a:t> </a:t>
            </a:r>
            <a:r>
              <a:rPr lang="en-US" sz="4000" dirty="0" err="1"/>
              <a:t>turishning</a:t>
            </a:r>
            <a:r>
              <a:rPr lang="en-US" sz="4000" dirty="0"/>
              <a:t> </a:t>
            </a:r>
            <a:r>
              <a:rPr lang="en-US" sz="4000" dirty="0" err="1"/>
              <a:t>odobi</a:t>
            </a:r>
            <a:r>
              <a:rPr lang="en-US" sz="4000" dirty="0"/>
              <a:t> </a:t>
            </a:r>
            <a:r>
              <a:rPr lang="en-US" sz="4000" dirty="0" err="1"/>
              <a:t>bormi</a:t>
            </a:r>
            <a:r>
              <a:rPr lang="en-US" sz="4000" dirty="0"/>
              <a:t>?</a:t>
            </a:r>
            <a:endParaRPr lang="ru-RU" sz="4000" dirty="0">
              <a:solidFill>
                <a:srgbClr val="000066"/>
              </a:solidFill>
            </a:endParaRPr>
          </a:p>
        </p:txBody>
      </p:sp>
      <p:sp>
        <p:nvSpPr>
          <p:cNvPr id="38" name="Прямоугольник: скругленные противолежащие углы 37">
            <a:extLst>
              <a:ext uri="{FF2B5EF4-FFF2-40B4-BE49-F238E27FC236}">
                <a16:creationId xmlns:a16="http://schemas.microsoft.com/office/drawing/2014/main" id="{D37C0F7C-2FE1-421B-8224-D7C0E2E643D4}"/>
              </a:ext>
            </a:extLst>
          </p:cNvPr>
          <p:cNvSpPr/>
          <p:nvPr/>
        </p:nvSpPr>
        <p:spPr>
          <a:xfrm>
            <a:off x="1546164" y="2599995"/>
            <a:ext cx="9989599" cy="676911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3FEEBFD9-2F1B-424D-A73D-0257005874A7}"/>
              </a:ext>
            </a:extLst>
          </p:cNvPr>
          <p:cNvSpPr/>
          <p:nvPr/>
        </p:nvSpPr>
        <p:spPr>
          <a:xfrm>
            <a:off x="1961078" y="2569020"/>
            <a:ext cx="85901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 err="1">
                <a:solidFill>
                  <a:srgbClr val="000066"/>
                </a:solidFill>
              </a:rPr>
              <a:t>Navbatda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turishning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odobi</a:t>
            </a:r>
            <a:r>
              <a:rPr lang="en-US" sz="4000" dirty="0">
                <a:solidFill>
                  <a:srgbClr val="000066"/>
                </a:solidFill>
              </a:rPr>
              <a:t> </a:t>
            </a:r>
            <a:r>
              <a:rPr lang="en-US" sz="4000" dirty="0" err="1">
                <a:solidFill>
                  <a:srgbClr val="000066"/>
                </a:solidFill>
              </a:rPr>
              <a:t>bormi</a:t>
            </a:r>
            <a:r>
              <a:rPr lang="en-US" sz="4000" dirty="0">
                <a:solidFill>
                  <a:srgbClr val="000066"/>
                </a:solidFill>
              </a:rPr>
              <a:t>?</a:t>
            </a:r>
            <a:endParaRPr lang="ru-RU" sz="4000" dirty="0">
              <a:solidFill>
                <a:srgbClr val="000066"/>
              </a:solidFill>
            </a:endParaRPr>
          </a:p>
        </p:txBody>
      </p:sp>
      <p:sp>
        <p:nvSpPr>
          <p:cNvPr id="40" name="Звезда: 24 точки 39">
            <a:extLst>
              <a:ext uri="{FF2B5EF4-FFF2-40B4-BE49-F238E27FC236}">
                <a16:creationId xmlns:a16="http://schemas.microsoft.com/office/drawing/2014/main" id="{103FA498-F2DB-4B09-B68C-D5358D2BAEF9}"/>
              </a:ext>
            </a:extLst>
          </p:cNvPr>
          <p:cNvSpPr/>
          <p:nvPr/>
        </p:nvSpPr>
        <p:spPr>
          <a:xfrm>
            <a:off x="552710" y="2494100"/>
            <a:ext cx="1220678" cy="973466"/>
          </a:xfrm>
          <a:prstGeom prst="star24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3D871908-8A63-462E-90D0-819C1502C425}"/>
              </a:ext>
            </a:extLst>
          </p:cNvPr>
          <p:cNvSpPr/>
          <p:nvPr/>
        </p:nvSpPr>
        <p:spPr>
          <a:xfrm>
            <a:off x="758280" y="2575558"/>
            <a:ext cx="6607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FF"/>
                </a:solidFill>
              </a:rPr>
              <a:t>2</a:t>
            </a:r>
            <a:endParaRPr lang="ru-RU" sz="4400" b="1" dirty="0">
              <a:solidFill>
                <a:srgbClr val="FF00FF"/>
              </a:solidFill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2461EEF9-F228-466D-8531-F652D67235F1}"/>
              </a:ext>
            </a:extLst>
          </p:cNvPr>
          <p:cNvSpPr/>
          <p:nvPr/>
        </p:nvSpPr>
        <p:spPr>
          <a:xfrm>
            <a:off x="1621196" y="294823"/>
            <a:ext cx="859018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</a:rPr>
              <a:t>Savollarga</a:t>
            </a:r>
            <a:r>
              <a:rPr lang="en-US" sz="4000" b="1" dirty="0">
                <a:solidFill>
                  <a:srgbClr val="000066"/>
                </a:solidFill>
              </a:rPr>
              <a:t>  </a:t>
            </a:r>
            <a:r>
              <a:rPr lang="en-US" sz="4000" b="1" dirty="0" err="1">
                <a:solidFill>
                  <a:srgbClr val="000066"/>
                </a:solidFill>
              </a:rPr>
              <a:t>javob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bering</a:t>
            </a:r>
            <a:r>
              <a:rPr lang="en-US" sz="4000" b="1" dirty="0">
                <a:solidFill>
                  <a:srgbClr val="000066"/>
                </a:solidFill>
              </a:rPr>
              <a:t>.</a:t>
            </a:r>
            <a:endParaRPr lang="ru-RU" sz="40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3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33" grpId="0"/>
      <p:bldP spid="42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8695317-E338-4146-B230-46CF6C0221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41810" y="-105612"/>
            <a:ext cx="1551014" cy="16377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3D11D69-5258-49A8-AB05-97CBCFEC5734}"/>
              </a:ext>
            </a:extLst>
          </p:cNvPr>
          <p:cNvSpPr txBox="1"/>
          <p:nvPr/>
        </p:nvSpPr>
        <p:spPr>
          <a:xfrm>
            <a:off x="1683305" y="307973"/>
            <a:ext cx="94315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0066"/>
                </a:solidFill>
              </a:rPr>
              <a:t>Ushbu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gaplardagi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farqni</a:t>
            </a:r>
            <a:r>
              <a:rPr lang="en-US" sz="4000" b="1" dirty="0">
                <a:solidFill>
                  <a:srgbClr val="000066"/>
                </a:solidFill>
              </a:rPr>
              <a:t> toping </a:t>
            </a:r>
            <a:r>
              <a:rPr lang="en-US" sz="4000" b="1" dirty="0" err="1">
                <a:solidFill>
                  <a:srgbClr val="000066"/>
                </a:solidFill>
              </a:rPr>
              <a:t>va</a:t>
            </a:r>
            <a:r>
              <a:rPr lang="en-US" sz="4000" b="1" dirty="0">
                <a:solidFill>
                  <a:srgbClr val="000066"/>
                </a:solidFill>
              </a:rPr>
              <a:t> </a:t>
            </a:r>
            <a:r>
              <a:rPr lang="en-US" sz="4000" b="1" dirty="0" err="1">
                <a:solidFill>
                  <a:srgbClr val="000066"/>
                </a:solidFill>
              </a:rPr>
              <a:t>izohlang</a:t>
            </a:r>
            <a:r>
              <a:rPr lang="en-US" sz="4000" b="1" dirty="0">
                <a:solidFill>
                  <a:srgbClr val="000066"/>
                </a:solidFill>
              </a:rPr>
              <a:t>. </a:t>
            </a:r>
            <a:endParaRPr lang="ru-RU" sz="4000" b="1" dirty="0">
              <a:solidFill>
                <a:srgbClr val="000066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85CF700-EF0C-46D2-B236-F84693A6A7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442" t="25114" r="21942" b="35928"/>
          <a:stretch/>
        </p:blipFill>
        <p:spPr>
          <a:xfrm>
            <a:off x="1394600" y="1693639"/>
            <a:ext cx="10239864" cy="3828219"/>
          </a:xfrm>
          <a:prstGeom prst="rect">
            <a:avLst/>
          </a:prstGeom>
        </p:spPr>
      </p:pic>
      <p:sp>
        <p:nvSpPr>
          <p:cNvPr id="9" name="Звезда: 10 точек 8">
            <a:extLst>
              <a:ext uri="{FF2B5EF4-FFF2-40B4-BE49-F238E27FC236}">
                <a16:creationId xmlns:a16="http://schemas.microsoft.com/office/drawing/2014/main" id="{1B5D183B-0BD0-4D82-B7AC-F7B06C297613}"/>
              </a:ext>
            </a:extLst>
          </p:cNvPr>
          <p:cNvSpPr/>
          <p:nvPr/>
        </p:nvSpPr>
        <p:spPr>
          <a:xfrm>
            <a:off x="843379" y="1890356"/>
            <a:ext cx="839926" cy="932743"/>
          </a:xfrm>
          <a:prstGeom prst="star10">
            <a:avLst/>
          </a:prstGeom>
          <a:solidFill>
            <a:srgbClr val="FFCCFF"/>
          </a:solidFill>
          <a:ln w="28575">
            <a:solidFill>
              <a:srgbClr val="0807E3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CF8B9C-8044-46B7-B5D9-2ED230F06A9E}"/>
              </a:ext>
            </a:extLst>
          </p:cNvPr>
          <p:cNvSpPr txBox="1"/>
          <p:nvPr/>
        </p:nvSpPr>
        <p:spPr>
          <a:xfrm>
            <a:off x="1000459" y="1929766"/>
            <a:ext cx="4951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807E3"/>
                </a:solidFill>
              </a:rPr>
              <a:t>1</a:t>
            </a:r>
            <a:endParaRPr lang="ru-RU" sz="4800" b="1" dirty="0">
              <a:solidFill>
                <a:srgbClr val="0807E3"/>
              </a:solidFill>
            </a:endParaRPr>
          </a:p>
        </p:txBody>
      </p:sp>
      <p:sp>
        <p:nvSpPr>
          <p:cNvPr id="19" name="Звезда: 10 точек 18">
            <a:extLst>
              <a:ext uri="{FF2B5EF4-FFF2-40B4-BE49-F238E27FC236}">
                <a16:creationId xmlns:a16="http://schemas.microsoft.com/office/drawing/2014/main" id="{7AAA57A8-8FD1-4BC5-918D-C2DCC738640D}"/>
              </a:ext>
            </a:extLst>
          </p:cNvPr>
          <p:cNvSpPr/>
          <p:nvPr/>
        </p:nvSpPr>
        <p:spPr>
          <a:xfrm>
            <a:off x="843379" y="3325813"/>
            <a:ext cx="839926" cy="932743"/>
          </a:xfrm>
          <a:prstGeom prst="star10">
            <a:avLst/>
          </a:prstGeom>
          <a:solidFill>
            <a:srgbClr val="FFCCFF"/>
          </a:solidFill>
          <a:ln w="28575">
            <a:solidFill>
              <a:srgbClr val="0807E3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1860C6-2249-4DF6-95DC-4AEE60EAE231}"/>
              </a:ext>
            </a:extLst>
          </p:cNvPr>
          <p:cNvSpPr txBox="1"/>
          <p:nvPr/>
        </p:nvSpPr>
        <p:spPr>
          <a:xfrm>
            <a:off x="1000459" y="3365223"/>
            <a:ext cx="4951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807E3"/>
                </a:solidFill>
              </a:rPr>
              <a:t>2</a:t>
            </a:r>
            <a:endParaRPr lang="ru-RU" sz="4800" b="1" dirty="0">
              <a:solidFill>
                <a:srgbClr val="0807E3"/>
              </a:solidFill>
            </a:endParaRPr>
          </a:p>
        </p:txBody>
      </p:sp>
      <p:sp>
        <p:nvSpPr>
          <p:cNvPr id="21" name="Звезда: 10 точек 20">
            <a:extLst>
              <a:ext uri="{FF2B5EF4-FFF2-40B4-BE49-F238E27FC236}">
                <a16:creationId xmlns:a16="http://schemas.microsoft.com/office/drawing/2014/main" id="{D2405880-35BC-4631-906F-A47E1ECE2C93}"/>
              </a:ext>
            </a:extLst>
          </p:cNvPr>
          <p:cNvSpPr/>
          <p:nvPr/>
        </p:nvSpPr>
        <p:spPr>
          <a:xfrm>
            <a:off x="843379" y="4444587"/>
            <a:ext cx="839926" cy="932743"/>
          </a:xfrm>
          <a:prstGeom prst="star10">
            <a:avLst/>
          </a:prstGeom>
          <a:solidFill>
            <a:srgbClr val="FFCCFF"/>
          </a:solidFill>
          <a:ln w="28575">
            <a:solidFill>
              <a:srgbClr val="0807E3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8354A2-06A4-4040-8840-68FE27CBFF00}"/>
              </a:ext>
            </a:extLst>
          </p:cNvPr>
          <p:cNvSpPr txBox="1"/>
          <p:nvPr/>
        </p:nvSpPr>
        <p:spPr>
          <a:xfrm>
            <a:off x="1000459" y="4483997"/>
            <a:ext cx="4951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807E3"/>
                </a:solidFill>
              </a:rPr>
              <a:t>3</a:t>
            </a:r>
            <a:endParaRPr lang="ru-RU" sz="4800" b="1" dirty="0">
              <a:solidFill>
                <a:srgbClr val="080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11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4512" y="273355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8695317-E338-4146-B230-46CF6C0221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41810" y="-105612"/>
            <a:ext cx="1401259" cy="1479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3D11D69-5258-49A8-AB05-97CBCFEC5734}"/>
              </a:ext>
            </a:extLst>
          </p:cNvPr>
          <p:cNvSpPr txBox="1"/>
          <p:nvPr/>
        </p:nvSpPr>
        <p:spPr>
          <a:xfrm>
            <a:off x="955335" y="376852"/>
            <a:ext cx="104901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0066"/>
                </a:solidFill>
              </a:rPr>
              <a:t>Matndan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tartibni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ifodalab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kelayotgan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so‘z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va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birikmalarni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aniqlab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yozing</a:t>
            </a:r>
            <a:r>
              <a:rPr lang="en-US" sz="3200" b="1" dirty="0">
                <a:solidFill>
                  <a:srgbClr val="000066"/>
                </a:solidFill>
              </a:rPr>
              <a:t>.</a:t>
            </a:r>
            <a:endParaRPr lang="ru-RU" sz="3200" b="1" dirty="0">
              <a:solidFill>
                <a:srgbClr val="000066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EF6A07-CFF0-4157-99D1-CFAB8BAA5F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81" t="49345" r="39636" b="43851"/>
          <a:stretch/>
        </p:blipFill>
        <p:spPr>
          <a:xfrm>
            <a:off x="1930392" y="1665877"/>
            <a:ext cx="7432718" cy="731637"/>
          </a:xfrm>
          <a:prstGeom prst="rect">
            <a:avLst/>
          </a:prstGeom>
        </p:spPr>
      </p:pic>
      <p:sp>
        <p:nvSpPr>
          <p:cNvPr id="18" name="Выноска-облако 3">
            <a:extLst>
              <a:ext uri="{FF2B5EF4-FFF2-40B4-BE49-F238E27FC236}">
                <a16:creationId xmlns:a16="http://schemas.microsoft.com/office/drawing/2014/main" id="{8C3BB7E0-2973-48F7-B04B-5FD2CAE2CA6D}"/>
              </a:ext>
            </a:extLst>
          </p:cNvPr>
          <p:cNvSpPr/>
          <p:nvPr/>
        </p:nvSpPr>
        <p:spPr>
          <a:xfrm>
            <a:off x="4672004" y="2923659"/>
            <a:ext cx="4691106" cy="1736746"/>
          </a:xfrm>
          <a:prstGeom prst="cloudCallout">
            <a:avLst>
              <a:gd name="adj1" fmla="val 38220"/>
              <a:gd name="adj2" fmla="val 22559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A0A8965-FC3B-4FE4-853B-5EFB25994128}"/>
              </a:ext>
            </a:extLst>
          </p:cNvPr>
          <p:cNvSpPr/>
          <p:nvPr/>
        </p:nvSpPr>
        <p:spPr>
          <a:xfrm>
            <a:off x="4321802" y="3184689"/>
            <a:ext cx="530275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takroran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chiqing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BF314533-A690-4D35-83D5-D547688E1FC9}"/>
              </a:ext>
            </a:extLst>
          </p:cNvPr>
          <p:cNvSpPr/>
          <p:nvPr/>
        </p:nvSpPr>
        <p:spPr>
          <a:xfrm>
            <a:off x="713418" y="1452812"/>
            <a:ext cx="8211845" cy="827948"/>
          </a:xfrm>
          <a:prstGeom prst="roundRect">
            <a:avLst/>
          </a:prstGeom>
          <a:ln w="3810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A6E8758-DABB-45E8-8389-11535B6A49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81" t="49345" r="39636" b="43851"/>
          <a:stretch/>
        </p:blipFill>
        <p:spPr>
          <a:xfrm>
            <a:off x="957053" y="1495378"/>
            <a:ext cx="7432718" cy="731637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59145116-1623-415B-841B-F6E4CF0455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7" t="3555" r="19814" b="7941"/>
          <a:stretch/>
        </p:blipFill>
        <p:spPr bwMode="auto">
          <a:xfrm>
            <a:off x="2108107" y="2635735"/>
            <a:ext cx="2322827" cy="369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96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66209"/>
            <a:ext cx="11335409" cy="6195859"/>
          </a:xfrm>
          <a:prstGeom prst="roundRect">
            <a:avLst>
              <a:gd name="adj" fmla="val 6314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189864" y="1374041"/>
            <a:ext cx="1487606" cy="187243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819341" y="1374041"/>
            <a:ext cx="1487606" cy="5912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8695317-E338-4146-B230-46CF6C0221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-41810" y="-105612"/>
            <a:ext cx="1401259" cy="1479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3D11D69-5258-49A8-AB05-97CBCFEC5734}"/>
              </a:ext>
            </a:extLst>
          </p:cNvPr>
          <p:cNvSpPr txBox="1"/>
          <p:nvPr/>
        </p:nvSpPr>
        <p:spPr>
          <a:xfrm>
            <a:off x="1310442" y="154990"/>
            <a:ext cx="104901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0066"/>
                </a:solidFill>
              </a:rPr>
              <a:t>Matndan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tartibni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ifodalab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kelayotgan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so‘z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va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birikmalarni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aniqlab</a:t>
            </a:r>
            <a:r>
              <a:rPr lang="en-US" sz="3200" b="1" dirty="0">
                <a:solidFill>
                  <a:srgbClr val="000066"/>
                </a:solidFill>
              </a:rPr>
              <a:t> </a:t>
            </a:r>
            <a:r>
              <a:rPr lang="en-US" sz="3200" b="1" dirty="0" err="1">
                <a:solidFill>
                  <a:srgbClr val="000066"/>
                </a:solidFill>
              </a:rPr>
              <a:t>yozing</a:t>
            </a:r>
            <a:r>
              <a:rPr lang="en-US" sz="3200" b="1" dirty="0">
                <a:solidFill>
                  <a:srgbClr val="000066"/>
                </a:solidFill>
              </a:rPr>
              <a:t>.</a:t>
            </a:r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DEE6AF-31CD-4F03-BDF4-5A2833EFC908}"/>
              </a:ext>
            </a:extLst>
          </p:cNvPr>
          <p:cNvSpPr txBox="1"/>
          <p:nvPr/>
        </p:nvSpPr>
        <p:spPr>
          <a:xfrm>
            <a:off x="605851" y="1092026"/>
            <a:ext cx="11017187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B050"/>
                </a:solidFill>
              </a:rPr>
              <a:t>1-qiz: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Kechirasiz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r>
              <a:rPr lang="en-US" sz="3200" dirty="0" err="1">
                <a:solidFill>
                  <a:srgbClr val="000066"/>
                </a:solidFill>
              </a:rPr>
              <a:t>siz</a:t>
            </a:r>
            <a:r>
              <a:rPr lang="en-US" sz="3200" dirty="0">
                <a:solidFill>
                  <a:srgbClr val="000066"/>
                </a:solidFill>
              </a:rPr>
              <a:t> ham </a:t>
            </a:r>
            <a:r>
              <a:rPr lang="en-US" sz="3200" dirty="0" err="1">
                <a:solidFill>
                  <a:srgbClr val="000066"/>
                </a:solidFill>
              </a:rPr>
              <a:t>navbatda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turibsizmi</a:t>
            </a:r>
            <a:r>
              <a:rPr lang="en-US" sz="3200" dirty="0">
                <a:solidFill>
                  <a:srgbClr val="000066"/>
                </a:solidFill>
              </a:rPr>
              <a:t>? </a:t>
            </a:r>
          </a:p>
          <a:p>
            <a:pPr algn="just"/>
            <a:r>
              <a:rPr lang="en-US" sz="3200" b="1" dirty="0">
                <a:solidFill>
                  <a:srgbClr val="0807E3"/>
                </a:solidFill>
              </a:rPr>
              <a:t>2-qiz:</a:t>
            </a:r>
            <a:r>
              <a:rPr lang="en-US" sz="3200" dirty="0">
                <a:solidFill>
                  <a:srgbClr val="000066"/>
                </a:solidFill>
              </a:rPr>
              <a:t> Ha, men </a:t>
            </a:r>
            <a:r>
              <a:rPr lang="en-US" sz="3200" dirty="0" err="1">
                <a:solidFill>
                  <a:srgbClr val="000066"/>
                </a:solidFill>
              </a:rPr>
              <a:t>oxirgi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navbatdaman</a:t>
            </a:r>
            <a:r>
              <a:rPr lang="en-US" sz="3200" dirty="0">
                <a:solidFill>
                  <a:srgbClr val="000066"/>
                </a:solidFill>
              </a:rPr>
              <a:t>. </a:t>
            </a:r>
          </a:p>
          <a:p>
            <a:pPr algn="just"/>
            <a:r>
              <a:rPr lang="en-US" sz="3200" b="1" dirty="0">
                <a:solidFill>
                  <a:srgbClr val="00B050"/>
                </a:solidFill>
              </a:rPr>
              <a:t>1-qiz:</a:t>
            </a:r>
            <a:r>
              <a:rPr lang="en-US" sz="3200" dirty="0">
                <a:solidFill>
                  <a:srgbClr val="000066"/>
                </a:solidFill>
              </a:rPr>
              <a:t> Men </a:t>
            </a:r>
            <a:r>
              <a:rPr lang="en-US" sz="3200" dirty="0" err="1">
                <a:solidFill>
                  <a:srgbClr val="000066"/>
                </a:solidFill>
              </a:rPr>
              <a:t>esa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sizdan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keyin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keldim</a:t>
            </a:r>
            <a:r>
              <a:rPr lang="en-US" sz="3200" dirty="0">
                <a:solidFill>
                  <a:srgbClr val="000066"/>
                </a:solidFill>
              </a:rPr>
              <a:t>. </a:t>
            </a:r>
            <a:r>
              <a:rPr lang="en-US" sz="3200" dirty="0" err="1">
                <a:solidFill>
                  <a:srgbClr val="000066"/>
                </a:solidFill>
              </a:rPr>
              <a:t>Demak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r>
              <a:rPr lang="en-US" sz="3200" dirty="0" err="1">
                <a:solidFill>
                  <a:srgbClr val="000066"/>
                </a:solidFill>
              </a:rPr>
              <a:t>endi</a:t>
            </a:r>
            <a:r>
              <a:rPr lang="en-US" sz="3200" dirty="0">
                <a:solidFill>
                  <a:srgbClr val="000066"/>
                </a:solidFill>
              </a:rPr>
              <a:t> men </a:t>
            </a:r>
            <a:r>
              <a:rPr lang="en-US" sz="3200" dirty="0" err="1">
                <a:solidFill>
                  <a:srgbClr val="000066"/>
                </a:solidFill>
              </a:rPr>
              <a:t>oxirgiman</a:t>
            </a:r>
            <a:r>
              <a:rPr lang="en-US" sz="3200" dirty="0">
                <a:solidFill>
                  <a:srgbClr val="000066"/>
                </a:solidFill>
              </a:rPr>
              <a:t>.</a:t>
            </a:r>
            <a:r>
              <a:rPr lang="en-US" sz="3200" b="1" dirty="0">
                <a:solidFill>
                  <a:srgbClr val="0807E3"/>
                </a:solidFill>
              </a:rPr>
              <a:t> </a:t>
            </a:r>
          </a:p>
          <a:p>
            <a:pPr algn="just"/>
            <a:r>
              <a:rPr lang="en-US" sz="3200" b="1" dirty="0">
                <a:solidFill>
                  <a:srgbClr val="0807E3"/>
                </a:solidFill>
              </a:rPr>
              <a:t>2-qiz: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Shunday</a:t>
            </a:r>
            <a:r>
              <a:rPr lang="en-US" sz="3200" dirty="0">
                <a:solidFill>
                  <a:srgbClr val="000066"/>
                </a:solidFill>
              </a:rPr>
              <a:t>. </a:t>
            </a:r>
            <a:r>
              <a:rPr lang="en-US" sz="3200" dirty="0" err="1">
                <a:solidFill>
                  <a:srgbClr val="000066"/>
                </a:solidFill>
              </a:rPr>
              <a:t>Navbatning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boshida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Nargiza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turibdi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r>
              <a:rPr lang="en-US" sz="3200" dirty="0" err="1">
                <a:solidFill>
                  <a:srgbClr val="000066"/>
                </a:solidFill>
              </a:rPr>
              <a:t>Komil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ikkinchi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r>
              <a:rPr lang="en-US" sz="3200" dirty="0" err="1">
                <a:solidFill>
                  <a:srgbClr val="000066"/>
                </a:solidFill>
              </a:rPr>
              <a:t>Jahongir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uchinchi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r>
              <a:rPr lang="en-US" sz="3200" dirty="0" err="1">
                <a:solidFill>
                  <a:srgbClr val="000066"/>
                </a:solidFill>
              </a:rPr>
              <a:t>to‘rtinchi</a:t>
            </a:r>
            <a:r>
              <a:rPr lang="en-US" sz="3200" dirty="0">
                <a:solidFill>
                  <a:srgbClr val="000066"/>
                </a:solidFill>
              </a:rPr>
              <a:t> men, </a:t>
            </a:r>
            <a:r>
              <a:rPr lang="en-US" sz="3200" dirty="0" err="1">
                <a:solidFill>
                  <a:srgbClr val="000066"/>
                </a:solidFill>
              </a:rPr>
              <a:t>oxirida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esa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siz</a:t>
            </a:r>
            <a:r>
              <a:rPr lang="en-US" sz="3200" dirty="0">
                <a:solidFill>
                  <a:srgbClr val="000066"/>
                </a:solidFill>
              </a:rPr>
              <a:t>.</a:t>
            </a:r>
          </a:p>
          <a:p>
            <a:pPr algn="just"/>
            <a:r>
              <a:rPr lang="en-US" sz="3200" b="1" dirty="0">
                <a:solidFill>
                  <a:srgbClr val="7030A0"/>
                </a:solidFill>
              </a:rPr>
              <a:t>3-qiz: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Iltimos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r>
              <a:rPr lang="en-US" sz="3200" dirty="0" err="1">
                <a:solidFill>
                  <a:srgbClr val="000066"/>
                </a:solidFill>
              </a:rPr>
              <a:t>menga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bitta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shirinkulcha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uzatvoring</a:t>
            </a:r>
            <a:r>
              <a:rPr lang="en-US" sz="3200" dirty="0">
                <a:solidFill>
                  <a:srgbClr val="000066"/>
                </a:solidFill>
              </a:rPr>
              <a:t>. </a:t>
            </a:r>
          </a:p>
          <a:p>
            <a:pPr algn="just"/>
            <a:r>
              <a:rPr lang="en-US" sz="3200" b="1" dirty="0" err="1">
                <a:solidFill>
                  <a:srgbClr val="C00000"/>
                </a:solidFill>
              </a:rPr>
              <a:t>Sotuvchi</a:t>
            </a:r>
            <a:r>
              <a:rPr lang="en-US" sz="3200" b="1" dirty="0">
                <a:solidFill>
                  <a:srgbClr val="C00000"/>
                </a:solidFill>
              </a:rPr>
              <a:t>: </a:t>
            </a:r>
            <a:r>
              <a:rPr lang="en-US" sz="3200" dirty="0" err="1">
                <a:solidFill>
                  <a:srgbClr val="000066"/>
                </a:solidFill>
              </a:rPr>
              <a:t>Boshqalar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qatori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navbatda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turing</a:t>
            </a:r>
            <a:r>
              <a:rPr lang="en-US" sz="3200" dirty="0">
                <a:solidFill>
                  <a:srgbClr val="000066"/>
                </a:solidFill>
              </a:rPr>
              <a:t>. </a:t>
            </a:r>
          </a:p>
          <a:p>
            <a:pPr algn="just"/>
            <a:r>
              <a:rPr lang="en-US" sz="3200" b="1" dirty="0">
                <a:solidFill>
                  <a:srgbClr val="7030A0"/>
                </a:solidFill>
              </a:rPr>
              <a:t>3-qiz: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Axir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r>
              <a:rPr lang="en-US" sz="3200" dirty="0" err="1">
                <a:solidFill>
                  <a:srgbClr val="000066"/>
                </a:solidFill>
              </a:rPr>
              <a:t>darsga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kech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qolishim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mumkin</a:t>
            </a:r>
            <a:r>
              <a:rPr lang="en-US" sz="3200" dirty="0">
                <a:solidFill>
                  <a:srgbClr val="000066"/>
                </a:solidFill>
              </a:rPr>
              <a:t>! </a:t>
            </a:r>
          </a:p>
          <a:p>
            <a:pPr algn="just"/>
            <a:r>
              <a:rPr lang="en-US" sz="3200" b="1" dirty="0" err="1">
                <a:solidFill>
                  <a:srgbClr val="C00000"/>
                </a:solidFill>
              </a:rPr>
              <a:t>Sotuvchi</a:t>
            </a:r>
            <a:r>
              <a:rPr lang="en-US" sz="3200" b="1" dirty="0">
                <a:solidFill>
                  <a:srgbClr val="C00000"/>
                </a:solidFill>
              </a:rPr>
              <a:t>: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Aksincha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r>
              <a:rPr lang="en-US" sz="3200" dirty="0" err="1">
                <a:solidFill>
                  <a:srgbClr val="000066"/>
                </a:solidFill>
              </a:rPr>
              <a:t>tartib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saqlansa</a:t>
            </a:r>
            <a:r>
              <a:rPr lang="en-US" sz="3200" dirty="0">
                <a:solidFill>
                  <a:srgbClr val="000066"/>
                </a:solidFill>
              </a:rPr>
              <a:t>, </a:t>
            </a:r>
            <a:r>
              <a:rPr lang="en-US" sz="3200" dirty="0" err="1">
                <a:solidFill>
                  <a:srgbClr val="000066"/>
                </a:solidFill>
              </a:rPr>
              <a:t>hech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kim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darsga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kechik-maydi</a:t>
            </a:r>
            <a:r>
              <a:rPr lang="en-US" sz="3200" dirty="0">
                <a:solidFill>
                  <a:srgbClr val="000066"/>
                </a:solidFill>
              </a:rPr>
              <a:t>. </a:t>
            </a:r>
          </a:p>
          <a:p>
            <a:pPr algn="just"/>
            <a:r>
              <a:rPr lang="en-US" sz="3200" b="1" dirty="0">
                <a:solidFill>
                  <a:srgbClr val="7030A0"/>
                </a:solidFill>
              </a:rPr>
              <a:t>3-qiz:</a:t>
            </a:r>
            <a:r>
              <a:rPr lang="en-US" sz="3200" dirty="0">
                <a:solidFill>
                  <a:srgbClr val="000066"/>
                </a:solidFill>
              </a:rPr>
              <a:t> </a:t>
            </a:r>
            <a:r>
              <a:rPr lang="en-US" sz="3200" dirty="0" err="1">
                <a:solidFill>
                  <a:srgbClr val="000066"/>
                </a:solidFill>
              </a:rPr>
              <a:t>Uzr</a:t>
            </a:r>
            <a:r>
              <a:rPr lang="en-US" sz="3200" dirty="0">
                <a:solidFill>
                  <a:srgbClr val="000066"/>
                </a:solidFill>
              </a:rPr>
              <a:t>, men </a:t>
            </a:r>
            <a:r>
              <a:rPr lang="en-US" sz="3200" dirty="0" err="1">
                <a:solidFill>
                  <a:srgbClr val="000066"/>
                </a:solidFill>
              </a:rPr>
              <a:t>bilmovdim</a:t>
            </a:r>
            <a:r>
              <a:rPr lang="en-US" sz="3200" dirty="0">
                <a:solidFill>
                  <a:srgbClr val="000066"/>
                </a:solidFill>
              </a:rPr>
              <a:t>.</a:t>
            </a:r>
          </a:p>
          <a:p>
            <a:pPr algn="just"/>
            <a:r>
              <a:rPr lang="en-US" sz="3200" dirty="0">
                <a:solidFill>
                  <a:srgbClr val="000066"/>
                </a:solidFill>
              </a:rPr>
              <a:t> </a:t>
            </a:r>
          </a:p>
          <a:p>
            <a:pPr algn="just"/>
            <a:r>
              <a:rPr lang="en-US" sz="3200" dirty="0">
                <a:solidFill>
                  <a:srgbClr val="00006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455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>
              <a:gd name="adj" fmla="val 7817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6971"/>
          <a:stretch/>
        </p:blipFill>
        <p:spPr bwMode="auto">
          <a:xfrm>
            <a:off x="7663544" y="587233"/>
            <a:ext cx="3589532" cy="5501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0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20811</TotalTime>
  <Words>309</Words>
  <Application>Microsoft Office PowerPoint</Application>
  <PresentationFormat>Широкоэкранный</PresentationFormat>
  <Paragraphs>43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 - User</cp:lastModifiedBy>
  <cp:revision>1846</cp:revision>
  <dcterms:created xsi:type="dcterms:W3CDTF">2020-04-19T11:34:46Z</dcterms:created>
  <dcterms:modified xsi:type="dcterms:W3CDTF">2022-01-14T15:28:16Z</dcterms:modified>
</cp:coreProperties>
</file>