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93" r:id="rId2"/>
    <p:sldId id="568" r:id="rId3"/>
    <p:sldId id="590" r:id="rId4"/>
    <p:sldId id="588" r:id="rId5"/>
    <p:sldId id="589" r:id="rId6"/>
    <p:sldId id="591" r:id="rId7"/>
    <p:sldId id="579" r:id="rId8"/>
    <p:sldId id="567" r:id="rId9"/>
    <p:sldId id="593" r:id="rId10"/>
    <p:sldId id="572" r:id="rId11"/>
    <p:sldId id="571" r:id="rId12"/>
    <p:sldId id="570" r:id="rId13"/>
    <p:sldId id="578" r:id="rId14"/>
    <p:sldId id="577" r:id="rId15"/>
    <p:sldId id="51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/>
    <p:restoredTop sz="94541"/>
  </p:normalViewPr>
  <p:slideViewPr>
    <p:cSldViewPr snapToGrid="0" snapToObjects="1">
      <p:cViewPr varScale="1">
        <p:scale>
          <a:sx n="93" d="100"/>
          <a:sy n="93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59A51-D55A-6B4C-8ED1-8EDDBF367B2D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AF73-4D27-5E49-A3F8-9098E0ADAB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0AF73-4D27-5E49-A3F8-9098E0ADAB9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0B30C-0A7C-5244-975E-206D933E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0287-D805-724A-BF27-CF2E794EF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E61A-9A75-9047-8EA2-D43168E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74DFF-AB76-7A48-83A0-9C2DA59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A3291-022C-7F45-8E89-8F60704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11CA-E1CB-634D-8A93-F0ADCFE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2D91A-C7A4-8B4C-A0E9-B3098550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60C1-5917-634B-838C-E099AEEC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958E8-ECAC-5B42-BF70-4305B4D8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A72D-ABCE-FD42-A2AB-135C8C0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B4B5-A492-7E4D-A543-B1BB16FC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A53FC-9036-C04F-8F1C-B1AFE493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20A94-0B7A-E743-B027-96FA507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EF6-44EE-4B44-86A8-0B59151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674B9-A6B7-9D49-BB00-6A15B9B3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406CD-C9E7-D04A-8F0D-698689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2C3E0-8881-2D46-9851-ABC59251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D03F-56E1-DB4B-ABC7-038DF79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57CD-6FB7-2A4C-8BF9-95825BD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24044-9550-4D4B-814B-70A103AC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3828-8D78-7140-A614-86F6D85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DA983-8E7C-9949-90C6-DD37936A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5F848-D734-4E44-AD0A-C226EC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7E282-EA9F-6E4D-86A8-90B73C4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C245A-0EA2-374A-B336-2B17715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6C045-791F-B74B-B840-86DE632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D7B51-42D5-3D44-926A-C4B0B8C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A882-4C41-E142-837D-ED2D6729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F9AEA-AF26-9F4B-AC41-4F4044A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B722B-91B9-D14E-BD65-759CBA2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07A35-C65C-8F46-9003-BD0B720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68E-9F03-874F-A0DE-187DACE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8D5EC-7DDE-764C-A1FB-38781A45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42A11-A79B-8144-82F2-753B7CF5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AFA6F-0B96-4E48-9C15-10354F4B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C17C-03EB-7646-A389-1CA158BD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B9CFA-C9BF-C04C-AD36-BE6B4B59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6EB8-9B50-9645-9484-0263432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4A74-F965-694B-8849-CBCAE74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6DD13-D713-574F-87CA-B69B335F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EB32-DFB0-654D-B903-0AD8A70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2EEED-4265-994E-9322-3E204BAE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8EB03-C506-5F47-9BCA-10FA892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DEE05-F4B6-0B4F-B6D8-247DE0E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FEA2F-5D9B-5746-A6B6-3A6DBE1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28F63-35C9-FD4F-A199-68A579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9832-5C56-8443-9D2B-AA150E3D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E8551-E6FD-044D-A091-98948F02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0B29F-2B7D-2D41-8EC1-05E9F0C9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51EF8-66EB-5F49-A2FD-1BA82E80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1C2D-5D0D-B34B-9FD2-7A9EFE7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49288-1D8F-7A40-A103-D83FA763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9AA-B3E2-AA4C-8E79-13942F0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C555D3-671A-FB4F-AFA3-B38D98011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2865F-5BA0-B44F-B0FA-8CF153D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89C6E-0D68-BA46-A597-594A3E2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AC2D8-1E62-754D-B541-94F568F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1C84-3DEB-0748-ABF6-32C891E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114D-DE18-C04D-96FF-FEC64E4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191FC-BCB8-D44C-B19A-7D7A4A9D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0152-C6D6-F147-A76F-E0384C049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CD35-7399-A645-AC27-54542F1F9951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A89D-6F9C-B149-B7F1-F18A38AA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56ED7-54CA-7D43-960B-3DC68042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70" y="-3294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416551"/>
            <a:ext cx="11480651" cy="6219776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656FD2D-FDFF-7549-8194-7C9D0AB0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85" y="1351400"/>
            <a:ext cx="4289563" cy="25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23D105D-BC02-8C43-92DF-946709A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56" y="1369738"/>
            <a:ext cx="4332805" cy="24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89C46C93-2EE9-1344-945A-8980B9D4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56" y="3963603"/>
            <a:ext cx="4302718" cy="24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3907B293-D0FF-3648-B357-A27019C8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90" y="3947706"/>
            <a:ext cx="4473099" cy="25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9B0EC308-B924-CF4A-94A5-6777CBD577DC}"/>
              </a:ext>
            </a:extLst>
          </p:cNvPr>
          <p:cNvSpPr/>
          <p:nvPr/>
        </p:nvSpPr>
        <p:spPr>
          <a:xfrm>
            <a:off x="1991874" y="446973"/>
            <a:ext cx="8352223" cy="785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Rasmlardan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bolalar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o‘ynayotgan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joyni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aniqlang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6627" y="359706"/>
            <a:ext cx="11269703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EF7DC43-4E1F-584A-89CB-414424C74C5D}"/>
              </a:ext>
            </a:extLst>
          </p:cNvPr>
          <p:cNvSpPr/>
          <p:nvPr/>
        </p:nvSpPr>
        <p:spPr>
          <a:xfrm>
            <a:off x="1879600" y="650173"/>
            <a:ext cx="8817011" cy="12564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Ayting</a:t>
            </a:r>
            <a:r>
              <a:rPr lang="en-GB" sz="3600" b="1" dirty="0">
                <a:solidFill>
                  <a:srgbClr val="7030A0"/>
                </a:solidFill>
              </a:rPr>
              <a:t>-chi, </a:t>
            </a:r>
            <a:r>
              <a:rPr lang="en-GB" sz="3600" b="1" dirty="0" err="1">
                <a:solidFill>
                  <a:srgbClr val="7030A0"/>
                </a:solidFill>
              </a:rPr>
              <a:t>lolalar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bolani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nima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imlab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chaqirishdi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DB3C08B-778D-E046-A8E9-650BDC3BB8BA}"/>
              </a:ext>
            </a:extLst>
          </p:cNvPr>
          <p:cNvSpPr/>
          <p:nvPr/>
        </p:nvSpPr>
        <p:spPr>
          <a:xfrm>
            <a:off x="635566" y="3061795"/>
            <a:ext cx="5450439" cy="1521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708BF2-FD53-5648-AB66-E45F0F90D52C}"/>
              </a:ext>
            </a:extLst>
          </p:cNvPr>
          <p:cNvSpPr txBox="1"/>
          <p:nvPr/>
        </p:nvSpPr>
        <p:spPr>
          <a:xfrm>
            <a:off x="931335" y="3122768"/>
            <a:ext cx="4918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Deydi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: “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Kelaqol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o‘g‘lon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Bizning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makonga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bekin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”.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 descr="Tulip гифки, анимированные GIF изображения tulip - скачать гиф картинки на  GIFER">
            <a:extLst>
              <a:ext uri="{FF2B5EF4-FFF2-40B4-BE49-F238E27FC236}">
                <a16:creationId xmlns:a16="http://schemas.microsoft.com/office/drawing/2014/main" id="{1282D690-A3C4-B243-92F4-6CEB232B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69" y="2210615"/>
            <a:ext cx="5214465" cy="32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2774" y="347583"/>
            <a:ext cx="11646452" cy="637081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A47C9BF-A2BA-4046-A9AB-DD52C1C467EF}"/>
              </a:ext>
            </a:extLst>
          </p:cNvPr>
          <p:cNvSpPr/>
          <p:nvPr/>
        </p:nvSpPr>
        <p:spPr>
          <a:xfrm>
            <a:off x="2267120" y="641707"/>
            <a:ext cx="9409191" cy="120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chemeClr val="accent1"/>
                </a:solidFill>
              </a:rPr>
              <a:t>She’rdagi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bolalarning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ismini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yozing</a:t>
            </a:r>
            <a:r>
              <a:rPr lang="en-GB" sz="3200" b="1" dirty="0">
                <a:solidFill>
                  <a:schemeClr val="accent1"/>
                </a:solidFill>
              </a:rPr>
              <a:t>. </a:t>
            </a:r>
            <a:r>
              <a:rPr lang="en-GB" sz="3200" b="1" dirty="0" err="1">
                <a:solidFill>
                  <a:schemeClr val="accent1"/>
                </a:solidFill>
              </a:rPr>
              <a:t>Bittasiga</a:t>
            </a:r>
            <a:r>
              <a:rPr lang="en-GB" sz="3200" b="1" dirty="0">
                <a:solidFill>
                  <a:schemeClr val="accent1"/>
                </a:solidFill>
              </a:rPr>
              <a:t> </a:t>
            </a:r>
            <a:r>
              <a:rPr lang="en-GB" sz="3200" b="1" dirty="0" err="1">
                <a:solidFill>
                  <a:schemeClr val="accent1"/>
                </a:solidFill>
              </a:rPr>
              <a:t>o‘zingiz</a:t>
            </a:r>
            <a:r>
              <a:rPr lang="en-GB" sz="3200" b="1" dirty="0">
                <a:solidFill>
                  <a:schemeClr val="accent1"/>
                </a:solidFill>
              </a:rPr>
              <a:t> ism </a:t>
            </a:r>
            <a:r>
              <a:rPr lang="en-GB" sz="3200" b="1" dirty="0" err="1">
                <a:solidFill>
                  <a:schemeClr val="accent1"/>
                </a:solidFill>
              </a:rPr>
              <a:t>qo‘ying</a:t>
            </a:r>
            <a:r>
              <a:rPr lang="en-GB" sz="3200" b="1" dirty="0">
                <a:solidFill>
                  <a:schemeClr val="accent1"/>
                </a:solidFill>
              </a:rPr>
              <a:t>.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599BC38-E288-F349-B77C-9647559F4040}"/>
              </a:ext>
            </a:extLst>
          </p:cNvPr>
          <p:cNvSpPr/>
          <p:nvPr/>
        </p:nvSpPr>
        <p:spPr>
          <a:xfrm>
            <a:off x="754381" y="3363191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Men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FD6A631-08B9-7145-9A03-2C4ED7A185F2}"/>
              </a:ext>
            </a:extLst>
          </p:cNvPr>
          <p:cNvSpPr/>
          <p:nvPr/>
        </p:nvSpPr>
        <p:spPr>
          <a:xfrm>
            <a:off x="4566997" y="2033149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C00000"/>
                </a:solidFill>
              </a:rPr>
              <a:t>Aziza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67504EF-124E-324F-8B23-4779530FC362}"/>
              </a:ext>
            </a:extLst>
          </p:cNvPr>
          <p:cNvSpPr/>
          <p:nvPr/>
        </p:nvSpPr>
        <p:spPr>
          <a:xfrm>
            <a:off x="8324193" y="3362686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</a:rPr>
              <a:t>Qo‘shoq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" name="Picture 4" descr="Cute Little Girl Two Funny Boys Stock Vector (Royalty Free) 1315525874">
            <a:extLst>
              <a:ext uri="{FF2B5EF4-FFF2-40B4-BE49-F238E27FC236}">
                <a16:creationId xmlns:a16="http://schemas.microsoft.com/office/drawing/2014/main" id="{6B096D4B-D017-2E47-B981-C10460D98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483" r="5041" b="8896"/>
          <a:stretch/>
        </p:blipFill>
        <p:spPr bwMode="auto">
          <a:xfrm>
            <a:off x="4018174" y="3404844"/>
            <a:ext cx="4135662" cy="31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A0B3F56-C71D-5F45-A698-9816B3837836}"/>
              </a:ext>
            </a:extLst>
          </p:cNvPr>
          <p:cNvSpPr/>
          <p:nvPr/>
        </p:nvSpPr>
        <p:spPr>
          <a:xfrm>
            <a:off x="768231" y="3363186"/>
            <a:ext cx="3115733" cy="1256451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Kamol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93E94393-4E14-7845-93ED-BAB2AE49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89502" b="55344"/>
          <a:stretch/>
        </p:blipFill>
        <p:spPr bwMode="auto">
          <a:xfrm>
            <a:off x="610233" y="653551"/>
            <a:ext cx="1384190" cy="1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439" y="328432"/>
            <a:ext cx="11643121" cy="634946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    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CD1CFEC-2337-7D46-BC15-C79EE06E2209}"/>
              </a:ext>
            </a:extLst>
          </p:cNvPr>
          <p:cNvSpPr/>
          <p:nvPr/>
        </p:nvSpPr>
        <p:spPr>
          <a:xfrm>
            <a:off x="2211699" y="564733"/>
            <a:ext cx="8677973" cy="8654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C00000"/>
                </a:solidFill>
              </a:rPr>
              <a:t>Imlab</a:t>
            </a:r>
            <a:r>
              <a:rPr lang="en-GB" sz="3600" b="1" dirty="0">
                <a:solidFill>
                  <a:srgbClr val="C00000"/>
                </a:solidFill>
              </a:rPr>
              <a:t>, </a:t>
            </a:r>
            <a:r>
              <a:rPr lang="en-GB" sz="3600" b="1" dirty="0" err="1">
                <a:solidFill>
                  <a:srgbClr val="C00000"/>
                </a:solidFill>
              </a:rPr>
              <a:t>makon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so‘zlarining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ma’nosini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yozing</a:t>
            </a:r>
            <a:r>
              <a:rPr lang="en-GB" sz="3600" b="1" dirty="0">
                <a:solidFill>
                  <a:schemeClr val="accent1"/>
                </a:solidFill>
              </a:rPr>
              <a:t>.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B4990590-7571-0B4C-98C5-EECE49FF4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89502" b="55344"/>
          <a:stretch/>
        </p:blipFill>
        <p:spPr bwMode="auto">
          <a:xfrm>
            <a:off x="610233" y="653551"/>
            <a:ext cx="1384190" cy="1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598DC-A64D-7E4A-8EA3-2C156413B761}"/>
              </a:ext>
            </a:extLst>
          </p:cNvPr>
          <p:cNvSpPr txBox="1"/>
          <p:nvPr/>
        </p:nvSpPr>
        <p:spPr>
          <a:xfrm>
            <a:off x="1510147" y="2133598"/>
            <a:ext cx="593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Makon</a:t>
            </a:r>
            <a:r>
              <a:rPr lang="en-GB" sz="3600" b="1" dirty="0"/>
              <a:t> – </a:t>
            </a:r>
            <a:r>
              <a:rPr lang="en-GB" sz="3600" b="1" dirty="0" err="1"/>
              <a:t>vatan</a:t>
            </a:r>
            <a:r>
              <a:rPr lang="en-GB" sz="3600" b="1" dirty="0"/>
              <a:t>, </a:t>
            </a:r>
            <a:r>
              <a:rPr lang="en-GB" sz="3600" b="1" dirty="0" err="1"/>
              <a:t>maskan</a:t>
            </a:r>
            <a:r>
              <a:rPr lang="en-GB" sz="3600" b="1" dirty="0"/>
              <a:t>, joy.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E9109-DC87-2A4C-9D2A-16F4CEC7AC49}"/>
              </a:ext>
            </a:extLst>
          </p:cNvPr>
          <p:cNvSpPr txBox="1"/>
          <p:nvPr/>
        </p:nvSpPr>
        <p:spPr>
          <a:xfrm>
            <a:off x="1468576" y="3172691"/>
            <a:ext cx="910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Imlamoq</a:t>
            </a:r>
            <a:r>
              <a:rPr lang="en-GB" sz="3600" b="1" dirty="0"/>
              <a:t> – </a:t>
            </a:r>
            <a:r>
              <a:rPr lang="en-GB" sz="3600" b="1" dirty="0" err="1"/>
              <a:t>imo</a:t>
            </a:r>
            <a:r>
              <a:rPr lang="en-GB" sz="3600" b="1" dirty="0"/>
              <a:t> </a:t>
            </a:r>
            <a:r>
              <a:rPr lang="en-GB" sz="3600" b="1" dirty="0" err="1"/>
              <a:t>bilan</a:t>
            </a:r>
            <a:r>
              <a:rPr lang="en-GB" sz="3600" b="1" dirty="0"/>
              <a:t> </a:t>
            </a:r>
            <a:r>
              <a:rPr lang="en-GB" sz="3600" b="1" dirty="0" err="1"/>
              <a:t>chaqirmoq</a:t>
            </a:r>
            <a:r>
              <a:rPr lang="en-GB" sz="3600" b="1" dirty="0"/>
              <a:t>, </a:t>
            </a:r>
            <a:r>
              <a:rPr lang="en-GB" sz="3600" b="1" dirty="0" err="1"/>
              <a:t>ko‘rsatmoq</a:t>
            </a:r>
            <a:r>
              <a:rPr lang="en-GB" sz="3600" b="1" dirty="0"/>
              <a:t>. 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3690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9679658-E46A-9248-83FF-35D172FE9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56024"/>
          <a:stretch/>
        </p:blipFill>
        <p:spPr bwMode="auto">
          <a:xfrm>
            <a:off x="752182" y="2180151"/>
            <a:ext cx="10687635" cy="13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78337B3-274A-7A45-9DD4-D817820F2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89502" b="55344"/>
          <a:stretch/>
        </p:blipFill>
        <p:spPr bwMode="auto">
          <a:xfrm>
            <a:off x="610233" y="653551"/>
            <a:ext cx="1384190" cy="13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82C4AC3-1C86-6842-9CE1-45A7FCE9D018}"/>
              </a:ext>
            </a:extLst>
          </p:cNvPr>
          <p:cNvSpPr/>
          <p:nvPr/>
        </p:nvSpPr>
        <p:spPr>
          <a:xfrm>
            <a:off x="3117957" y="599375"/>
            <a:ext cx="6022471" cy="785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Mustaqil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topshiriq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704B1E4-1064-1649-85EA-6FC1DDCF2F2D}"/>
              </a:ext>
            </a:extLst>
          </p:cNvPr>
          <p:cNvSpPr/>
          <p:nvPr/>
        </p:nvSpPr>
        <p:spPr>
          <a:xfrm>
            <a:off x="2117181" y="555667"/>
            <a:ext cx="8881407" cy="7877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Nonushtada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mahsulotlarni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yeng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ute Happy Kid Eat Salad Vegetable Fruits Stock Vector - Illustration of  character, lunch: 159774400">
            <a:extLst>
              <a:ext uri="{FF2B5EF4-FFF2-40B4-BE49-F238E27FC236}">
                <a16:creationId xmlns:a16="http://schemas.microsoft.com/office/drawing/2014/main" id="{5847B37E-E6B2-BA4F-812F-44F1D2EE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00" y="1886426"/>
            <a:ext cx="4617168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0AA76-1585-EE4A-A971-B7350D8F9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0163" y="213810"/>
            <a:ext cx="11651673" cy="648777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6C097E0-81A3-004B-88FA-B8C15CC0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733151"/>
            <a:ext cx="5106204" cy="50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7B52E-2941-234F-89F7-447A0FAD021F}"/>
              </a:ext>
            </a:extLst>
          </p:cNvPr>
          <p:cNvSpPr txBox="1"/>
          <p:nvPr/>
        </p:nvSpPr>
        <p:spPr>
          <a:xfrm>
            <a:off x="892810" y="2050475"/>
            <a:ext cx="5466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BEKINMACHOQ</a:t>
            </a:r>
          </a:p>
          <a:p>
            <a:r>
              <a:rPr lang="en-GB" sz="4800" b="1" dirty="0">
                <a:solidFill>
                  <a:schemeClr val="accent1"/>
                </a:solidFill>
              </a:rPr>
              <a:t>            </a:t>
            </a:r>
            <a:r>
              <a:rPr lang="en-GB" sz="3600" b="1" dirty="0" err="1">
                <a:solidFill>
                  <a:srgbClr val="7030A0"/>
                </a:solidFill>
              </a:rPr>
              <a:t>Anvar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Obidjon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4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F810772-6727-6F4E-9C94-CEA1F84C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4" y="4340859"/>
            <a:ext cx="1853744" cy="22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8C6FE5-2FB9-BC49-9F39-13BEC1381E6A}"/>
              </a:ext>
            </a:extLst>
          </p:cNvPr>
          <p:cNvSpPr/>
          <p:nvPr/>
        </p:nvSpPr>
        <p:spPr>
          <a:xfrm>
            <a:off x="476707" y="5509062"/>
            <a:ext cx="20707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228-dars</a:t>
            </a: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89626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D943D66-07C8-024E-B1D4-97C3D43C2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8" y="3982984"/>
            <a:ext cx="10094753" cy="12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FE9EF897-74D8-954C-9E01-6DA1272B7917}"/>
              </a:ext>
            </a:extLst>
          </p:cNvPr>
          <p:cNvSpPr/>
          <p:nvPr/>
        </p:nvSpPr>
        <p:spPr>
          <a:xfrm>
            <a:off x="2507673" y="419517"/>
            <a:ext cx="6116540" cy="79968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Mustaqil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topshiriqni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tekshirish</a:t>
            </a:r>
            <a:r>
              <a:rPr lang="en-GB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352AD-78AC-324E-9D2C-921A7F4B2D06}"/>
              </a:ext>
            </a:extLst>
          </p:cNvPr>
          <p:cNvSpPr txBox="1"/>
          <p:nvPr/>
        </p:nvSpPr>
        <p:spPr>
          <a:xfrm>
            <a:off x="1028913" y="3041838"/>
            <a:ext cx="10427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Oila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a’zolaringiz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bilan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shukr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qilish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va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matonat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haqida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suhbatlashing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Kichik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hikoya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yozing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40652-25AC-DF4A-B2B2-0B3F087CBA70}"/>
              </a:ext>
            </a:extLst>
          </p:cNvPr>
          <p:cNvSpPr txBox="1"/>
          <p:nvPr/>
        </p:nvSpPr>
        <p:spPr>
          <a:xfrm>
            <a:off x="1032923" y="1473201"/>
            <a:ext cx="10888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GB" sz="2800" b="1" dirty="0">
                <a:solidFill>
                  <a:srgbClr val="C00000"/>
                </a:solidFill>
              </a:rPr>
              <a:t>“</a:t>
            </a:r>
            <a:r>
              <a:rPr lang="en-GB" sz="2800" b="1" dirty="0" err="1">
                <a:solidFill>
                  <a:srgbClr val="C00000"/>
                </a:solidFill>
              </a:rPr>
              <a:t>Salomatligi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tufayli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imkoniyati</a:t>
            </a:r>
            <a:r>
              <a:rPr lang="en-GB" sz="2800" b="1" dirty="0">
                <a:solidFill>
                  <a:srgbClr val="C00000"/>
                </a:solidFill>
              </a:rPr>
              <a:t>  </a:t>
            </a:r>
            <a:r>
              <a:rPr lang="en-GB" sz="2800" b="1" dirty="0" err="1">
                <a:solidFill>
                  <a:srgbClr val="C00000"/>
                </a:solidFill>
              </a:rPr>
              <a:t>cheklangan</a:t>
            </a:r>
            <a:r>
              <a:rPr lang="en-GB" sz="2800" b="1" dirty="0">
                <a:solidFill>
                  <a:srgbClr val="C00000"/>
                </a:solidFill>
              </a:rPr>
              <a:t>”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deganda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nimani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tushunasiz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37DA5C-65D1-A446-A7FC-3B8BAA38F63A}"/>
              </a:ext>
            </a:extLst>
          </p:cNvPr>
          <p:cNvSpPr txBox="1"/>
          <p:nvPr/>
        </p:nvSpPr>
        <p:spPr>
          <a:xfrm>
            <a:off x="1021694" y="2472256"/>
            <a:ext cx="1069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Yaxshilik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qilish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bu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93020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73721C5-B7E7-2743-B6CB-B0087CC2D7D3}"/>
              </a:ext>
            </a:extLst>
          </p:cNvPr>
          <p:cNvSpPr/>
          <p:nvPr/>
        </p:nvSpPr>
        <p:spPr>
          <a:xfrm>
            <a:off x="810507" y="1695921"/>
            <a:ext cx="6237386" cy="424078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Bilasizmi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>
                <a:solidFill>
                  <a:srgbClr val="C00000"/>
                </a:solidFill>
              </a:rPr>
              <a:t>“</a:t>
            </a:r>
            <a:r>
              <a:rPr lang="en-GB" sz="3600" b="1" dirty="0" err="1">
                <a:solidFill>
                  <a:srgbClr val="C00000"/>
                </a:solidFill>
              </a:rPr>
              <a:t>salomatligi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tufayli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imkoniyati</a:t>
            </a:r>
            <a:r>
              <a:rPr lang="en-GB" sz="3600" b="1" dirty="0">
                <a:solidFill>
                  <a:srgbClr val="C00000"/>
                </a:solidFill>
              </a:rPr>
              <a:t>  </a:t>
            </a:r>
            <a:r>
              <a:rPr lang="en-GB" sz="3600" b="1" dirty="0" err="1">
                <a:solidFill>
                  <a:srgbClr val="C00000"/>
                </a:solidFill>
              </a:rPr>
              <a:t>cheklangan</a:t>
            </a:r>
            <a:r>
              <a:rPr lang="en-GB" sz="3600" b="1" dirty="0"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degan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so‘z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ko‘pincha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tug‘ma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nogiron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yoki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baxtsiz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hodisa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tufayli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biror</a:t>
            </a:r>
            <a:r>
              <a:rPr lang="en-GB" sz="3600" b="1" dirty="0">
                <a:solidFill>
                  <a:srgbClr val="7030A0"/>
                </a:solidFill>
              </a:rPr>
              <a:t> tana </a:t>
            </a:r>
            <a:r>
              <a:rPr lang="en-GB" sz="3600" b="1" dirty="0" err="1">
                <a:solidFill>
                  <a:srgbClr val="7030A0"/>
                </a:solidFill>
              </a:rPr>
              <a:t>a’zosini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yo‘qotgan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xastalanib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insonlarga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ishlatiladi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Льготы родителям детей инвалидов в 2019 году — Новости — НОВОСТИ — Главная  — Официальный сайт Муниципального образования Алапаевское">
            <a:extLst>
              <a:ext uri="{FF2B5EF4-FFF2-40B4-BE49-F238E27FC236}">
                <a16:creationId xmlns:a16="http://schemas.microsoft.com/office/drawing/2014/main" id="{EB9AFBA6-F455-AF4D-8C44-EA6B292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04" y="2017625"/>
            <a:ext cx="4245279" cy="31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25E3FE1-1C1E-6748-AB4F-1891BFAB2EB9}"/>
              </a:ext>
            </a:extLst>
          </p:cNvPr>
          <p:cNvSpPr/>
          <p:nvPr/>
        </p:nvSpPr>
        <p:spPr>
          <a:xfrm>
            <a:off x="3532905" y="457676"/>
            <a:ext cx="5503569" cy="100658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Bilasizmi</a:t>
            </a:r>
            <a:r>
              <a:rPr lang="en-GB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FAB69DD-F7DE-CE43-9A95-40C62FC3FC96}"/>
              </a:ext>
            </a:extLst>
          </p:cNvPr>
          <p:cNvSpPr/>
          <p:nvPr/>
        </p:nvSpPr>
        <p:spPr>
          <a:xfrm>
            <a:off x="702751" y="682758"/>
            <a:ext cx="4241783" cy="102909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Yaxshilik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qilish</a:t>
            </a:r>
            <a:r>
              <a:rPr lang="en-GB" sz="3200" b="1" dirty="0">
                <a:solidFill>
                  <a:srgbClr val="7030A0"/>
                </a:solidFill>
              </a:rPr>
              <a:t> – </a:t>
            </a:r>
            <a:r>
              <a:rPr lang="en-GB" sz="3200" b="1" dirty="0" err="1">
                <a:solidFill>
                  <a:srgbClr val="7030A0"/>
                </a:solidFill>
              </a:rPr>
              <a:t>bu</a:t>
            </a:r>
            <a:r>
              <a:rPr lang="en-GB" sz="32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074328E-0CD5-504A-BC79-01B578DBE371}"/>
              </a:ext>
            </a:extLst>
          </p:cNvPr>
          <p:cNvSpPr/>
          <p:nvPr/>
        </p:nvSpPr>
        <p:spPr>
          <a:xfrm>
            <a:off x="5833547" y="615025"/>
            <a:ext cx="4114495" cy="102909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do‘stlikni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taklif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qilish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5A49D86-0BB5-2F45-B09F-61ADF0C2EE5A}"/>
              </a:ext>
            </a:extLst>
          </p:cNvPr>
          <p:cNvSpPr/>
          <p:nvPr/>
        </p:nvSpPr>
        <p:spPr>
          <a:xfrm>
            <a:off x="4749817" y="2934892"/>
            <a:ext cx="3042435" cy="83356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e’tiborli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9B067F5-0A93-4449-9B17-F34B295A863F}"/>
              </a:ext>
            </a:extLst>
          </p:cNvPr>
          <p:cNvSpPr/>
          <p:nvPr/>
        </p:nvSpPr>
        <p:spPr>
          <a:xfrm>
            <a:off x="4546615" y="4154088"/>
            <a:ext cx="6993432" cy="79294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darslarni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tayyorlashda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6674781-CD51-FB4A-AEA9-CE3ADEEBD88D}"/>
              </a:ext>
            </a:extLst>
          </p:cNvPr>
          <p:cNvSpPr/>
          <p:nvPr/>
        </p:nvSpPr>
        <p:spPr>
          <a:xfrm>
            <a:off x="6612479" y="1851158"/>
            <a:ext cx="4495788" cy="83356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mehr-oqibat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ko‘rsatish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8168FB7A-C689-484B-B603-EA94FF7E85D7}"/>
              </a:ext>
            </a:extLst>
          </p:cNvPr>
          <p:cNvSpPr/>
          <p:nvPr/>
        </p:nvSpPr>
        <p:spPr>
          <a:xfrm>
            <a:off x="4848549" y="5305556"/>
            <a:ext cx="6691498" cy="93742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yo‘lni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kesib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o‘tishda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yordam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berish</a:t>
            </a:r>
            <a:r>
              <a:rPr lang="en-GB" sz="3200" b="1" dirty="0">
                <a:solidFill>
                  <a:srgbClr val="7030A0"/>
                </a:solidFill>
              </a:rPr>
              <a:t>;</a:t>
            </a:r>
          </a:p>
        </p:txBody>
      </p:sp>
      <p:pic>
        <p:nvPicPr>
          <p:cNvPr id="19" name="Picture 2" descr="Дети-инвалиды в России: пресс-конференция к Дню защиты детей | Русская  Православная Церковь, Синодальный отдел по церковной благотворительности и  социальному служению">
            <a:extLst>
              <a:ext uri="{FF2B5EF4-FFF2-40B4-BE49-F238E27FC236}">
                <a16:creationId xmlns:a16="http://schemas.microsoft.com/office/drawing/2014/main" id="{1D84468D-8C1D-094C-8108-689ACADB6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8" r="22410"/>
          <a:stretch/>
        </p:blipFill>
        <p:spPr bwMode="auto">
          <a:xfrm>
            <a:off x="777579" y="2038217"/>
            <a:ext cx="3649064" cy="40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2"/>
            <a:ext cx="11660054" cy="64592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Дети инвалиды арт - 55 фото - картинки и рисунки: скачать бесплатно">
            <a:extLst>
              <a:ext uri="{FF2B5EF4-FFF2-40B4-BE49-F238E27FC236}">
                <a16:creationId xmlns:a16="http://schemas.microsoft.com/office/drawing/2014/main" id="{81D8E929-2FA9-1745-B7F7-56BCBB0EF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6888849" y="2284491"/>
            <a:ext cx="4530436" cy="35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8CEEE7B-6C10-9E49-9800-C226952D051B}"/>
              </a:ext>
            </a:extLst>
          </p:cNvPr>
          <p:cNvSpPr/>
          <p:nvPr/>
        </p:nvSpPr>
        <p:spPr>
          <a:xfrm>
            <a:off x="702751" y="682758"/>
            <a:ext cx="11018194" cy="11730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 </a:t>
            </a:r>
            <a:r>
              <a:rPr lang="en-GB" sz="3200" b="1" dirty="0" err="1">
                <a:solidFill>
                  <a:srgbClr val="7030A0"/>
                </a:solidFill>
              </a:rPr>
              <a:t>Odobli</a:t>
            </a:r>
            <a:r>
              <a:rPr lang="en-GB" sz="3200" b="1" dirty="0">
                <a:solidFill>
                  <a:srgbClr val="7030A0"/>
                </a:solidFill>
              </a:rPr>
              <a:t> bola </a:t>
            </a:r>
            <a:r>
              <a:rPr lang="en-GB" sz="3200" b="1" dirty="0" err="1">
                <a:solidFill>
                  <a:srgbClr val="7030A0"/>
                </a:solidFill>
              </a:rPr>
              <a:t>jismoniy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imkoniyati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cheklangan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insonlar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suhbatda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quyidagi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qoidalarni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unutmasligi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lozim</a:t>
            </a:r>
            <a:r>
              <a:rPr lang="en-GB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ED82A7E-6404-144C-8C28-929B82FA85BE}"/>
              </a:ext>
            </a:extLst>
          </p:cNvPr>
          <p:cNvSpPr/>
          <p:nvPr/>
        </p:nvSpPr>
        <p:spPr>
          <a:xfrm>
            <a:off x="772022" y="2068213"/>
            <a:ext cx="5767324" cy="21712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1. </a:t>
            </a:r>
            <a:r>
              <a:rPr lang="en-GB" sz="3200" b="1" dirty="0" err="1">
                <a:solidFill>
                  <a:srgbClr val="7030A0"/>
                </a:solidFill>
              </a:rPr>
              <a:t>Nogironlik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aravachasidagi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insonlar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bilan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suhbatlashganda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ularga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ehgashibgapirish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bu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o‘z-aro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hurmatni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anglatadi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6791770-0FC3-6147-B391-BE046EA88F72}"/>
              </a:ext>
            </a:extLst>
          </p:cNvPr>
          <p:cNvSpPr/>
          <p:nvPr/>
        </p:nvSpPr>
        <p:spPr>
          <a:xfrm>
            <a:off x="924421" y="4409633"/>
            <a:ext cx="5964428" cy="20327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rgbClr val="7030A0"/>
                </a:solidFill>
              </a:rPr>
              <a:t> 2. </a:t>
            </a:r>
            <a:r>
              <a:rPr lang="en-GB" sz="3200" b="1" dirty="0" err="1">
                <a:solidFill>
                  <a:srgbClr val="7030A0"/>
                </a:solidFill>
              </a:rPr>
              <a:t>Gapirishda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nuqsoni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insonlarga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qisqa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javob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qaytarish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oson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bo‘lgan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savollarni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kerak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9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165218"/>
            <a:ext cx="11480651" cy="65275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B4EFB9-B562-D64D-B7EC-C274A09326DD}"/>
              </a:ext>
            </a:extLst>
          </p:cNvPr>
          <p:cNvSpPr txBox="1"/>
          <p:nvPr/>
        </p:nvSpPr>
        <p:spPr>
          <a:xfrm>
            <a:off x="4232261" y="568028"/>
            <a:ext cx="7460974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     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Anvar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Obidjon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1947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yil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8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yanvarda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Farg‘ona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viloyatining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Oltiariq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tumanidagi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Poloson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qishlog‘ida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tug‘ilgan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.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O’zbekiston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xalq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shoiri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(1998).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ToshDUning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jurnalistika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fakultetini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tamomlagan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(1979).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Qissa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va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hikoyalari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—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Usta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Gulmat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g‘azallari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(1974),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Eng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yorug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‘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kun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(1983),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Akang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q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arag‘ay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Gulmat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(1987)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va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boshqalar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.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Masxaraboz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bola» (1986),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Tanlangan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she’rlar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(2006),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O’g‘irlangan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pahlavon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(2006),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Bahromning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hikoyasi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(2007)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kabi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doston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,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qissalar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,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she’rlar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,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pesalar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va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hajviy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asarlardan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iborat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to‘plamlar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muallifi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. «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Shuhrat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»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medali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bilan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</a:t>
            </a:r>
            <a:r>
              <a:rPr lang="en-GB" sz="2800" b="1" i="0" u="none" strike="noStrike" dirty="0" err="1">
                <a:solidFill>
                  <a:srgbClr val="7030A0"/>
                </a:solidFill>
                <a:effectLst/>
              </a:rPr>
              <a:t>taqdirlangan</a:t>
            </a:r>
            <a:r>
              <a:rPr lang="en-GB" sz="2800" b="1" i="0" u="none" strike="noStrike" dirty="0">
                <a:solidFill>
                  <a:srgbClr val="7030A0"/>
                </a:solidFill>
                <a:effectLst/>
              </a:rPr>
              <a:t> (1997).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Anvar Obidjon асарлари, китоблари">
            <a:extLst>
              <a:ext uri="{FF2B5EF4-FFF2-40B4-BE49-F238E27FC236}">
                <a16:creationId xmlns:a16="http://schemas.microsoft.com/office/drawing/2014/main" id="{69364A12-B506-6840-9BE4-25EF9118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2" y="683872"/>
            <a:ext cx="3113064" cy="46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494A4-FF58-EE4D-AACB-BD90289AE098}"/>
              </a:ext>
            </a:extLst>
          </p:cNvPr>
          <p:cNvSpPr txBox="1"/>
          <p:nvPr/>
        </p:nvSpPr>
        <p:spPr>
          <a:xfrm>
            <a:off x="1490155" y="5434595"/>
            <a:ext cx="222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1947-2020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E0104AC-B753-F146-AE0D-BB28F032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5" y="374382"/>
            <a:ext cx="10538437" cy="12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386CC285-AC43-B343-A24A-595363C55BBB}"/>
              </a:ext>
            </a:extLst>
          </p:cNvPr>
          <p:cNvSpPr txBox="1">
            <a:spLocks/>
          </p:cNvSpPr>
          <p:nvPr/>
        </p:nvSpPr>
        <p:spPr>
          <a:xfrm>
            <a:off x="692728" y="1825624"/>
            <a:ext cx="4613564" cy="467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7030A0"/>
                </a:solidFill>
              </a:rPr>
              <a:t>       BEKINMACHOQ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Birgalashib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uch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o‘rtoq</a:t>
            </a:r>
            <a:r>
              <a:rPr lang="en-US" sz="3200" dirty="0">
                <a:solidFill>
                  <a:srgbClr val="7030A0"/>
                </a:solidFill>
              </a:rPr>
              <a:t> —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Men, Aziza </a:t>
            </a:r>
            <a:r>
              <a:rPr lang="en-US" sz="3200" dirty="0" err="1">
                <a:solidFill>
                  <a:srgbClr val="7030A0"/>
                </a:solidFill>
              </a:rPr>
              <a:t>va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Qo‘shoq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Keng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lolazor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qo‘ynida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O‘ynardik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bekinmachoq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Bekinmoqchi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bo‘lsam</a:t>
            </a:r>
            <a:r>
              <a:rPr lang="en-US" sz="3200" dirty="0">
                <a:solidFill>
                  <a:srgbClr val="7030A0"/>
                </a:solidFill>
              </a:rPr>
              <a:t> men,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Har </a:t>
            </a:r>
            <a:r>
              <a:rPr lang="en-US" sz="3200" dirty="0" err="1">
                <a:solidFill>
                  <a:srgbClr val="7030A0"/>
                </a:solidFill>
              </a:rPr>
              <a:t>lola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imlab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sekin</a:t>
            </a:r>
            <a:r>
              <a:rPr lang="en-US" sz="3200" dirty="0">
                <a:solidFill>
                  <a:srgbClr val="7030A0"/>
                </a:solidFill>
              </a:rPr>
              <a:t>,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Deydi</a:t>
            </a:r>
            <a:r>
              <a:rPr lang="en-US" sz="3200" dirty="0">
                <a:solidFill>
                  <a:srgbClr val="7030A0"/>
                </a:solidFill>
              </a:rPr>
              <a:t>: “</a:t>
            </a:r>
            <a:r>
              <a:rPr lang="en-US" sz="3200" dirty="0" err="1">
                <a:solidFill>
                  <a:srgbClr val="7030A0"/>
                </a:solidFill>
              </a:rPr>
              <a:t>Kelaqol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o‘g‘lon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Bizning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makon</a:t>
            </a:r>
            <a:r>
              <a:rPr lang="en-US" sz="3200" dirty="0" err="1">
                <a:solidFill>
                  <a:srgbClr val="7030A0"/>
                </a:solidFill>
              </a:rPr>
              <a:t>ga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bekin</a:t>
            </a:r>
            <a:r>
              <a:rPr lang="en-US" sz="3200" dirty="0">
                <a:solidFill>
                  <a:srgbClr val="7030A0"/>
                </a:solidFill>
              </a:rPr>
              <a:t>”.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128192A-78CE-0249-B8FD-2E1C37D2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4" y="1432005"/>
            <a:ext cx="5106204" cy="50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4439" y="328432"/>
            <a:ext cx="11643121" cy="634946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    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5757C-F00F-A846-A4BA-64BE44D13EA2}"/>
              </a:ext>
            </a:extLst>
          </p:cNvPr>
          <p:cNvSpPr txBox="1"/>
          <p:nvPr/>
        </p:nvSpPr>
        <p:spPr>
          <a:xfrm>
            <a:off x="1787247" y="651158"/>
            <a:ext cx="961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</a:rPr>
              <a:t>She’rdagi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qiz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va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o‘g‘il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bolalar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soni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nechta</a:t>
            </a:r>
            <a:r>
              <a:rPr lang="en-GB" sz="3600" b="1" dirty="0">
                <a:solidFill>
                  <a:schemeClr val="accent1"/>
                </a:solidFill>
              </a:rPr>
              <a:t>?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0F12C0B-009D-E24B-8814-75A3095A9DFA}"/>
              </a:ext>
            </a:extLst>
          </p:cNvPr>
          <p:cNvSpPr/>
          <p:nvPr/>
        </p:nvSpPr>
        <p:spPr>
          <a:xfrm>
            <a:off x="4566997" y="1631360"/>
            <a:ext cx="3316239" cy="125645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B. 3 ta: 2 ta </a:t>
            </a:r>
            <a:r>
              <a:rPr lang="en-GB" sz="2800" b="1" dirty="0" err="1">
                <a:solidFill>
                  <a:schemeClr val="accent1"/>
                </a:solidFill>
              </a:rPr>
              <a:t>qiz</a:t>
            </a:r>
            <a:r>
              <a:rPr lang="en-GB" sz="2800" b="1" dirty="0">
                <a:solidFill>
                  <a:schemeClr val="accent1"/>
                </a:solidFill>
              </a:rPr>
              <a:t> bola,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1 ta </a:t>
            </a:r>
            <a:r>
              <a:rPr lang="en-GB" sz="2800" b="1" dirty="0" err="1">
                <a:solidFill>
                  <a:schemeClr val="accent1"/>
                </a:solidFill>
              </a:rPr>
              <a:t>o‘g‘il</a:t>
            </a:r>
            <a:r>
              <a:rPr lang="en-GB" sz="2800" b="1" dirty="0">
                <a:solidFill>
                  <a:schemeClr val="accent1"/>
                </a:solidFill>
              </a:rPr>
              <a:t> bola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F05E956-E5BC-DB45-A993-B5CDF082CA6E}"/>
              </a:ext>
            </a:extLst>
          </p:cNvPr>
          <p:cNvSpPr/>
          <p:nvPr/>
        </p:nvSpPr>
        <p:spPr>
          <a:xfrm>
            <a:off x="8153837" y="2960897"/>
            <a:ext cx="3644110" cy="125645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C. 4 ta: 2 ta </a:t>
            </a:r>
            <a:r>
              <a:rPr lang="en-GB" sz="2800" b="1" dirty="0" err="1">
                <a:solidFill>
                  <a:schemeClr val="accent1"/>
                </a:solidFill>
              </a:rPr>
              <a:t>qiz</a:t>
            </a:r>
            <a:r>
              <a:rPr lang="en-GB" sz="2800" b="1" dirty="0">
                <a:solidFill>
                  <a:schemeClr val="accent1"/>
                </a:solidFill>
              </a:rPr>
              <a:t> bola,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2 ta </a:t>
            </a:r>
            <a:r>
              <a:rPr lang="en-GB" sz="2800" b="1" dirty="0" err="1">
                <a:solidFill>
                  <a:schemeClr val="accent1"/>
                </a:solidFill>
              </a:rPr>
              <a:t>o‘g‘il</a:t>
            </a:r>
            <a:r>
              <a:rPr lang="en-GB" sz="2800" b="1" dirty="0">
                <a:solidFill>
                  <a:schemeClr val="accent1"/>
                </a:solidFill>
              </a:rPr>
              <a:t> bola 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23" name="Picture 4" descr="Cute Little Girl Two Funny Boys Stock Vector (Royalty Free) 1315525874">
            <a:extLst>
              <a:ext uri="{FF2B5EF4-FFF2-40B4-BE49-F238E27FC236}">
                <a16:creationId xmlns:a16="http://schemas.microsoft.com/office/drawing/2014/main" id="{0AA73AA6-BC92-7B4B-870F-8674AB93D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3483" r="5041" b="8896"/>
          <a:stretch/>
        </p:blipFill>
        <p:spPr bwMode="auto">
          <a:xfrm>
            <a:off x="5003403" y="1827797"/>
            <a:ext cx="5314926" cy="39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BF168D45-B925-F84F-B0F4-C61BF04A3CE1}"/>
              </a:ext>
            </a:extLst>
          </p:cNvPr>
          <p:cNvSpPr/>
          <p:nvPr/>
        </p:nvSpPr>
        <p:spPr>
          <a:xfrm>
            <a:off x="374064" y="2961397"/>
            <a:ext cx="3726873" cy="112375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lphaUcPeriod"/>
            </a:pPr>
            <a:r>
              <a:rPr lang="en-GB" sz="2800" b="1" dirty="0">
                <a:solidFill>
                  <a:srgbClr val="7030A0"/>
                </a:solidFill>
              </a:rPr>
              <a:t>3 ta: 2 ta </a:t>
            </a:r>
            <a:r>
              <a:rPr lang="en-GB" sz="2800" b="1" dirty="0" err="1">
                <a:solidFill>
                  <a:srgbClr val="7030A0"/>
                </a:solidFill>
              </a:rPr>
              <a:t>o‘g‘il</a:t>
            </a:r>
            <a:r>
              <a:rPr lang="en-GB" sz="2800" b="1" dirty="0">
                <a:solidFill>
                  <a:srgbClr val="7030A0"/>
                </a:solidFill>
              </a:rPr>
              <a:t> bola,</a:t>
            </a:r>
          </a:p>
          <a:p>
            <a:pPr algn="ctr"/>
            <a:r>
              <a:rPr lang="en-GB" sz="2800" b="1" dirty="0">
                <a:solidFill>
                  <a:srgbClr val="7030A0"/>
                </a:solidFill>
              </a:rPr>
              <a:t>1 ta </a:t>
            </a:r>
            <a:r>
              <a:rPr lang="en-GB" sz="2800" b="1" dirty="0" err="1">
                <a:solidFill>
                  <a:srgbClr val="7030A0"/>
                </a:solidFill>
              </a:rPr>
              <a:t>qiz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14170</TotalTime>
  <Words>509</Words>
  <Application>Microsoft Macintosh PowerPoint</Application>
  <PresentationFormat>Широкоэкранный</PresentationFormat>
  <Paragraphs>57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2022-01-16T11:54:43Z</dcterms:created>
  <dcterms:modified xsi:type="dcterms:W3CDTF">2022-02-05T06:30:45Z</dcterms:modified>
</cp:coreProperties>
</file>