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493" r:id="rId2"/>
    <p:sldId id="567" r:id="rId3"/>
    <p:sldId id="585" r:id="rId4"/>
    <p:sldId id="593" r:id="rId5"/>
    <p:sldId id="586" r:id="rId6"/>
    <p:sldId id="594" r:id="rId7"/>
    <p:sldId id="572" r:id="rId8"/>
    <p:sldId id="565" r:id="rId9"/>
    <p:sldId id="582" r:id="rId10"/>
    <p:sldId id="581" r:id="rId11"/>
    <p:sldId id="578" r:id="rId12"/>
    <p:sldId id="597" r:id="rId13"/>
    <p:sldId id="579" r:id="rId14"/>
    <p:sldId id="580" r:id="rId15"/>
    <p:sldId id="51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5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C6ACE-F04A-5E48-971B-7AA10C2E59E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BC2D6-9A26-4248-9743-65D4F9B20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BC2D6-9A26-4248-9743-65D4F9B2048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7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0B30C-0A7C-5244-975E-206D933E9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E0287-D805-724A-BF27-CF2E794EF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7E61A-9A75-9047-8EA2-D43168EC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74DFF-AB76-7A48-83A0-9C2DA591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A3291-022C-7F45-8E89-8F607049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8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C11CA-E1CB-634D-8A93-F0ADCFED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B2D91A-C7A4-8B4C-A0E9-B3098550D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C60C1-5917-634B-838C-E099AEEC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958E8-ECAC-5B42-BF70-4305B4D8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AA72D-ABCE-FD42-A2AB-135C8C0E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F2B4B5-A492-7E4D-A543-B1BB16FC9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9A53FC-9036-C04F-8F1C-B1AFE4933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A20A94-0B7A-E743-B027-96FA507E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8DBEF6-44EE-4B44-86A8-0B59151A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9674B9-A6B7-9D49-BB00-6A15B9B3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43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406CD-C9E7-D04A-8F0D-698689AF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2C3E0-8881-2D46-9851-ABC592513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5ED03F-56E1-DB4B-ABC7-038DF794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857CD-6FB7-2A4C-8BF9-95825BD5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24044-9550-4D4B-814B-70A103AC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4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F3828-8D78-7140-A614-86F6D857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BDA983-8E7C-9949-90C6-DD37936A6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5F848-D734-4E44-AD0A-C226ECCD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27E282-EA9F-6E4D-86A8-90B73C48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3C245A-0EA2-374A-B336-2B177157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5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6C045-791F-B74B-B840-86DE6324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D7B51-42D5-3D44-926A-C4B0B8C33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50A882-4C41-E142-837D-ED2D6729A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6F9AEA-AF26-9F4B-AC41-4F4044A3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4B722B-91B9-D14E-BD65-759CBA2F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F07A35-C65C-8F46-9003-BD0B7207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8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0868E-9F03-874F-A0DE-187DACEC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C8D5EC-7DDE-764C-A1FB-38781A45C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D42A11-A79B-8144-82F2-753B7CF51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1AFA6F-0B96-4E48-9C15-10354F4B7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FDC17C-03EB-7646-A389-1CA158BD3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CB9CFA-C9BF-C04C-AD36-BE6B4B59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FE6EB8-9B50-9645-9484-02634328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DB4A74-F965-694B-8849-CBCAE744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1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6DD13-D713-574F-87CA-B69B335F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8DEB32-DFB0-654D-B903-0AD8A70E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62EEED-4265-994E-9322-3E204BAE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28EB03-C506-5F47-9BCA-10FA892D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4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DDEE05-F4B6-0B4F-B6D8-247DE0E1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FEA2F-5D9B-5746-A6B6-3A6DBE15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C28F63-35C9-FD4F-A199-68A5795A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5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79832-5C56-8443-9D2B-AA150E3D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E8551-E6FD-044D-A091-98948F02D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E0B29F-2B7D-2D41-8EC1-05E9F0C9B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D51EF8-66EB-5F49-A2FD-1BA82E80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811C2D-5D0D-B34B-9FD2-7A9EFE75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D49288-1D8F-7A40-A103-D83FA763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3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A9AA-B3E2-AA4C-8E79-13942F02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C555D3-671A-FB4F-AFA3-B38D98011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C2865F-5BA0-B44F-B0FA-8CF153D2C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89C6E-0D68-BA46-A597-594A3E219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8AC2D8-1E62-754D-B541-94F568F5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EA1C84-3DEB-0748-ABF6-32C891EC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0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A114D-DE18-C04D-96FF-FEC64E41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5191FC-BCB8-D44C-B19A-7D7A4A9D1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690152-C6D6-F147-A76F-E0384C049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CD35-7399-A645-AC27-54542F1F9951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6A89D-6F9C-B149-B7F1-F18A38AAC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E56ED7-54CA-7D43-960B-3DC68042A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070" y="-32942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84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5637" y="300238"/>
            <a:ext cx="11637819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Voqeani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eshitgan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bir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odam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ularni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yetaklab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do‘konga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olib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boribdi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Ularga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uzumni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ko‘rsatibdi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Har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biridan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alohida-alohida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Shuni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xohlaysanmi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? – deb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so‘rabdi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Ishchilarning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ham-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masi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– Ha, – deb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javob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berishibdi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Aslida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ishchilarning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hammasi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bir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narsani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xohlashayotgan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edi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Ular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har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xil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tilda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so‘zlaganlari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uchun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bir-birlarini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tushunishmagandi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Aqlli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odam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sotuvchidan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ishchilarga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uzum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berishini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so‘rabdi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Ishchilar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orasidagi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janjal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ham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shu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tarzda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barham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topibdi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        </a:t>
            </a:r>
            <a:r>
              <a:rPr lang="en-GB" sz="3600" b="1" dirty="0" err="1">
                <a:solidFill>
                  <a:srgbClr val="7030A0"/>
                </a:solidFill>
              </a:rPr>
              <a:t>Jaloliddin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Rumiy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6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14280"/>
            <a:ext cx="11569230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9968B5-08EC-8F40-85F9-D760B6B7F3E0}"/>
              </a:ext>
            </a:extLst>
          </p:cNvPr>
          <p:cNvSpPr txBox="1"/>
          <p:nvPr/>
        </p:nvSpPr>
        <p:spPr>
          <a:xfrm>
            <a:off x="1025235" y="1581870"/>
            <a:ext cx="103354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C00000"/>
                </a:solidFill>
                <a:effectLst/>
                <a:latin typeface="ArialRoundedMT"/>
              </a:rPr>
              <a:t>Mardikor</a:t>
            </a:r>
            <a:r>
              <a:rPr lang="en-GB" sz="3200" b="1" dirty="0">
                <a:solidFill>
                  <a:schemeClr val="accent1"/>
                </a:solidFill>
                <a:effectLst/>
                <a:latin typeface="ArialRoundedMT"/>
              </a:rPr>
              <a:t> – </a:t>
            </a:r>
            <a:r>
              <a:rPr lang="en-GB" sz="3200" b="1" dirty="0" err="1">
                <a:solidFill>
                  <a:schemeClr val="accent1"/>
                </a:solidFill>
                <a:effectLst/>
                <a:latin typeface="ArialRoundedMT"/>
              </a:rPr>
              <a:t>vaqtincha</a:t>
            </a:r>
            <a:r>
              <a:rPr lang="en-GB" sz="3200" b="1" dirty="0">
                <a:solidFill>
                  <a:schemeClr val="accent1"/>
                </a:solidFill>
                <a:effectLst/>
                <a:latin typeface="ArialRoundedMT"/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  <a:effectLst/>
                <a:latin typeface="ArialRoundedMT"/>
              </a:rPr>
              <a:t>yoki</a:t>
            </a:r>
            <a:r>
              <a:rPr lang="en-GB" sz="3200" b="1" dirty="0">
                <a:solidFill>
                  <a:schemeClr val="accent1"/>
                </a:solidFill>
                <a:effectLst/>
                <a:latin typeface="ArialRoundedMT"/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  <a:effectLst/>
                <a:latin typeface="ArialRoundedMT"/>
              </a:rPr>
              <a:t>kundalik</a:t>
            </a:r>
            <a:r>
              <a:rPr lang="en-GB" sz="3200" b="1" dirty="0">
                <a:solidFill>
                  <a:schemeClr val="accent1"/>
                </a:solidFill>
                <a:effectLst/>
                <a:latin typeface="ArialRoundedMT"/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  <a:effectLst/>
                <a:latin typeface="ArialRoundedMT"/>
              </a:rPr>
              <a:t>yollanib</a:t>
            </a:r>
            <a:r>
              <a:rPr lang="en-GB" sz="3200" b="1" dirty="0">
                <a:solidFill>
                  <a:schemeClr val="accent1"/>
                </a:solidFill>
                <a:effectLst/>
                <a:latin typeface="ArialRoundedMT"/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  <a:effectLst/>
                <a:latin typeface="ArialRoundedMT"/>
              </a:rPr>
              <a:t>ishlovchi</a:t>
            </a:r>
            <a:r>
              <a:rPr lang="en-GB" sz="3200" b="1" dirty="0">
                <a:solidFill>
                  <a:schemeClr val="accent1"/>
                </a:solidFill>
                <a:effectLst/>
                <a:latin typeface="ArialRoundedMT"/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  <a:effectLst/>
                <a:latin typeface="ArialRoundedMT"/>
              </a:rPr>
              <a:t>ishchi</a:t>
            </a:r>
            <a:r>
              <a:rPr lang="en-GB" sz="3200" b="1" dirty="0">
                <a:solidFill>
                  <a:schemeClr val="accent1"/>
                </a:solidFill>
                <a:effectLst/>
                <a:latin typeface="ArialRoundedMT"/>
              </a:rPr>
              <a:t>.</a:t>
            </a:r>
            <a:br>
              <a:rPr lang="en-GB" sz="3200" b="1" dirty="0">
                <a:solidFill>
                  <a:schemeClr val="accent1"/>
                </a:solidFill>
                <a:effectLst/>
                <a:latin typeface="ArialRoundedMT"/>
              </a:rPr>
            </a:b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359FEC8D-41CC-A54D-B89F-5EFF287637CB}"/>
              </a:ext>
            </a:extLst>
          </p:cNvPr>
          <p:cNvSpPr/>
          <p:nvPr/>
        </p:nvSpPr>
        <p:spPr>
          <a:xfrm>
            <a:off x="1801091" y="460825"/>
            <a:ext cx="8454879" cy="8407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Ayting</a:t>
            </a:r>
            <a:r>
              <a:rPr lang="en-GB" sz="3600" b="1" dirty="0">
                <a:solidFill>
                  <a:srgbClr val="7030A0"/>
                </a:solidFill>
              </a:rPr>
              <a:t>-chi, </a:t>
            </a:r>
            <a:r>
              <a:rPr lang="en-GB" sz="3600" b="1" dirty="0" err="1">
                <a:solidFill>
                  <a:srgbClr val="7030A0"/>
                </a:solidFill>
              </a:rPr>
              <a:t>mardikorlar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nima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ish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qilishadi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2" name="Picture 2" descr="Мардикор - Бизнес и услуги в Ташкент - OLX.uz">
            <a:extLst>
              <a:ext uri="{FF2B5EF4-FFF2-40B4-BE49-F238E27FC236}">
                <a16:creationId xmlns:a16="http://schemas.microsoft.com/office/drawing/2014/main" id="{74F2AE33-88E7-3A4D-A7A3-987BD5411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5867" r="3983" b="6103"/>
          <a:stretch/>
        </p:blipFill>
        <p:spPr bwMode="auto">
          <a:xfrm>
            <a:off x="5159133" y="2366700"/>
            <a:ext cx="5569527" cy="407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24891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E775DD7-7057-2C4A-BA82-59BD2DBB2D05}"/>
              </a:ext>
            </a:extLst>
          </p:cNvPr>
          <p:cNvSpPr/>
          <p:nvPr/>
        </p:nvSpPr>
        <p:spPr>
          <a:xfrm>
            <a:off x="1801091" y="460825"/>
            <a:ext cx="8454879" cy="8407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Mardikorlar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qaysi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millat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vakillari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edi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3756B15-8C20-6B44-8E52-E3301D242175}"/>
              </a:ext>
            </a:extLst>
          </p:cNvPr>
          <p:cNvSpPr/>
          <p:nvPr/>
        </p:nvSpPr>
        <p:spPr>
          <a:xfrm>
            <a:off x="8635478" y="1733520"/>
            <a:ext cx="1865584" cy="11952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turk</a:t>
            </a:r>
            <a:endParaRPr lang="ru-RU" sz="320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63A5238-6183-8A4E-B185-488F60832694}"/>
              </a:ext>
            </a:extLst>
          </p:cNvPr>
          <p:cNvSpPr/>
          <p:nvPr/>
        </p:nvSpPr>
        <p:spPr>
          <a:xfrm>
            <a:off x="1739373" y="1709713"/>
            <a:ext cx="1865584" cy="11952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fors</a:t>
            </a:r>
            <a:endParaRPr lang="ru-RU" sz="320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55C0B2A-FFB6-A74A-8CBD-5F8DFF81B042}"/>
              </a:ext>
            </a:extLst>
          </p:cNvPr>
          <p:cNvSpPr/>
          <p:nvPr/>
        </p:nvSpPr>
        <p:spPr>
          <a:xfrm>
            <a:off x="6435208" y="1747813"/>
            <a:ext cx="1849393" cy="11952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rimlik</a:t>
            </a:r>
            <a:endParaRPr lang="ru-RU" sz="32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F216313-2A43-5B4F-B150-D990A7DCFF02}"/>
              </a:ext>
            </a:extLst>
          </p:cNvPr>
          <p:cNvSpPr/>
          <p:nvPr/>
        </p:nvSpPr>
        <p:spPr>
          <a:xfrm>
            <a:off x="4101571" y="1743039"/>
            <a:ext cx="1865584" cy="11952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arab</a:t>
            </a:r>
            <a:endParaRPr lang="ru-RU" sz="3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0996453-BD5C-4542-916C-091B872E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69" b="99292" l="10000" r="90000">
                        <a14:foregroundMark x1="35000" y1="13208" x2="59722" y2="1769"/>
                        <a14:foregroundMark x1="59722" y1="1769" x2="62222" y2="15094"/>
                        <a14:foregroundMark x1="21667" y1="90448" x2="36944" y2="90920"/>
                        <a14:foregroundMark x1="45833" y1="91392" x2="80833" y2="96344"/>
                        <a14:foregroundMark x1="80833" y1="96344" x2="64444" y2="89976"/>
                        <a14:foregroundMark x1="30556" y1="97877" x2="35833" y2="99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26" y="3416511"/>
            <a:ext cx="1181805" cy="278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Плебей — кто это такой (значение слова) | KtoNaNovenkogo.ru | Древний рим,  Старички, Отцы">
            <a:extLst>
              <a:ext uri="{FF2B5EF4-FFF2-40B4-BE49-F238E27FC236}">
                <a16:creationId xmlns:a16="http://schemas.microsoft.com/office/drawing/2014/main" id="{97A9DB30-496C-D140-BC10-1FE569CC7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6" b="7053"/>
          <a:stretch/>
        </p:blipFill>
        <p:spPr bwMode="auto">
          <a:xfrm>
            <a:off x="6885662" y="3220903"/>
            <a:ext cx="1181804" cy="30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Turkish Couple Man and Woman in Traditional Clothes Vector Illustration Eps  10 Stock Vector - Illustration of adult, national: 127578517">
            <a:extLst>
              <a:ext uri="{FF2B5EF4-FFF2-40B4-BE49-F238E27FC236}">
                <a16:creationId xmlns:a16="http://schemas.microsoft.com/office/drawing/2014/main" id="{704FBE7D-8607-4746-AFAD-FEA83C388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18" b="96616" l="10000" r="90000">
                        <a14:foregroundMark x1="41000" y1="17036" x2="55625" y2="12135"/>
                        <a14:foregroundMark x1="44000" y1="5018" x2="53375" y2="5018"/>
                        <a14:foregroundMark x1="38125" y1="31855" x2="37500" y2="64294"/>
                        <a14:foregroundMark x1="40375" y1="93349" x2="44000" y2="96149"/>
                        <a14:foregroundMark x1="53375" y1="91715" x2="59750" y2="96616"/>
                        <a14:foregroundMark x1="44000" y1="94399" x2="44000" y2="94399"/>
                        <a14:foregroundMark x1="45125" y1="93349" x2="45750" y2="96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601" y="3214242"/>
            <a:ext cx="2865701" cy="30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FC1172C5-3CD8-4543-8703-19E6176FD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08" y="3305926"/>
            <a:ext cx="1631913" cy="298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76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14280"/>
            <a:ext cx="11480651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Лечебные свойства винограда - 2 Жовтня 2012 - КОРЮКІВКА НАШЕ МІСТО">
            <a:extLst>
              <a:ext uri="{FF2B5EF4-FFF2-40B4-BE49-F238E27FC236}">
                <a16:creationId xmlns:a16="http://schemas.microsoft.com/office/drawing/2014/main" id="{B16C5AA4-96ED-6543-938C-FBC77F186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88" y="1755559"/>
            <a:ext cx="3441700" cy="43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A6F85B2B-28C0-4D43-BE5C-E508D7868C81}"/>
              </a:ext>
            </a:extLst>
          </p:cNvPr>
          <p:cNvSpPr/>
          <p:nvPr/>
        </p:nvSpPr>
        <p:spPr>
          <a:xfrm>
            <a:off x="2549004" y="1704947"/>
            <a:ext cx="1915749" cy="11952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angur</a:t>
            </a:r>
            <a:endParaRPr lang="ru-RU" sz="3200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833C9EB-D1FC-8549-9FD8-DC61ABC055A9}"/>
              </a:ext>
            </a:extLst>
          </p:cNvPr>
          <p:cNvSpPr/>
          <p:nvPr/>
        </p:nvSpPr>
        <p:spPr>
          <a:xfrm>
            <a:off x="2930002" y="5049520"/>
            <a:ext cx="1915749" cy="11952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stafil</a:t>
            </a:r>
            <a:endParaRPr lang="ru-RU" sz="320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3B0D084-3917-FA4B-A397-B00514F09866}"/>
              </a:ext>
            </a:extLst>
          </p:cNvPr>
          <p:cNvSpPr/>
          <p:nvPr/>
        </p:nvSpPr>
        <p:spPr>
          <a:xfrm>
            <a:off x="8367925" y="3328575"/>
            <a:ext cx="2577166" cy="134927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uzum</a:t>
            </a:r>
            <a:endParaRPr lang="ru-RU" sz="320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9B42B43-A9AF-FC40-ABFA-D14B22A44A60}"/>
              </a:ext>
            </a:extLst>
          </p:cNvPr>
          <p:cNvSpPr/>
          <p:nvPr/>
        </p:nvSpPr>
        <p:spPr>
          <a:xfrm>
            <a:off x="1698729" y="3344279"/>
            <a:ext cx="1915749" cy="11952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eynab</a:t>
            </a:r>
            <a:endParaRPr lang="ru-RU" sz="3200" dirty="0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490F4E8A-4E87-8E42-8A73-BCDDAE726B3C}"/>
              </a:ext>
            </a:extLst>
          </p:cNvPr>
          <p:cNvSpPr/>
          <p:nvPr/>
        </p:nvSpPr>
        <p:spPr>
          <a:xfrm>
            <a:off x="2105896" y="460825"/>
            <a:ext cx="8150074" cy="8407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7030A0"/>
                </a:solidFill>
              </a:rPr>
              <a:t>Ushbu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so‘zlar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qanday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ma’noni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anglatadi</a:t>
            </a:r>
            <a:r>
              <a:rPr lang="en-GB" sz="3200" b="1" dirty="0">
                <a:solidFill>
                  <a:srgbClr val="7030A0"/>
                </a:solidFill>
              </a:rPr>
              <a:t>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12531"/>
            <a:ext cx="11480651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A03C78A-F06B-374D-816F-02CD745DB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2" y="1528753"/>
            <a:ext cx="10652089" cy="380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8C24861-90AA-FA40-A8C8-C67A45AEA528}"/>
              </a:ext>
            </a:extLst>
          </p:cNvPr>
          <p:cNvSpPr/>
          <p:nvPr/>
        </p:nvSpPr>
        <p:spPr>
          <a:xfrm>
            <a:off x="3117957" y="599375"/>
            <a:ext cx="6022471" cy="7850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Mustaqil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topshiriq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232830" cy="6832600"/>
          </a:xfrm>
          <a:prstGeom prst="rect">
            <a:avLst/>
          </a:prstGeom>
        </p:spPr>
      </p:pic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id="{9704B1E4-1064-1649-85EA-6FC1DDCF2F2D}"/>
              </a:ext>
            </a:extLst>
          </p:cNvPr>
          <p:cNvSpPr/>
          <p:nvPr/>
        </p:nvSpPr>
        <p:spPr>
          <a:xfrm>
            <a:off x="2117181" y="555667"/>
            <a:ext cx="8881407" cy="78779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Nonushtada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foydali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mahsulotlarni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yeng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ute Happy Kid Eat Salad Vegetable Fruits Stock Vector - Illustration of  character, lunch: 159774400">
            <a:extLst>
              <a:ext uri="{FF2B5EF4-FFF2-40B4-BE49-F238E27FC236}">
                <a16:creationId xmlns:a16="http://schemas.microsoft.com/office/drawing/2014/main" id="{5847B37E-E6B2-BA4F-812F-44F1D2EE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00" y="1886426"/>
            <a:ext cx="4617168" cy="36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30AA76-1585-EE4A-A971-B7350D8F9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7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A6B3F67E-BB73-DF4C-A84F-D9CA8DEC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41" y="4050951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CC209BC-5D32-C044-8A39-563F28FFBFA6}"/>
              </a:ext>
            </a:extLst>
          </p:cNvPr>
          <p:cNvSpPr/>
          <p:nvPr/>
        </p:nvSpPr>
        <p:spPr>
          <a:xfrm>
            <a:off x="8241391" y="5286964"/>
            <a:ext cx="23781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229-dars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D1BB85-408D-D44A-9BAE-B883E3BC3FB7}"/>
              </a:ext>
            </a:extLst>
          </p:cNvPr>
          <p:cNvSpPr txBox="1"/>
          <p:nvPr/>
        </p:nvSpPr>
        <p:spPr>
          <a:xfrm>
            <a:off x="4253350" y="1066795"/>
            <a:ext cx="73089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7030A0"/>
                </a:solidFill>
              </a:rPr>
              <a:t>UZUM</a:t>
            </a:r>
          </a:p>
          <a:p>
            <a:r>
              <a:rPr lang="en-GB" sz="6600" b="1" dirty="0">
                <a:solidFill>
                  <a:srgbClr val="7030A0"/>
                </a:solidFill>
              </a:rPr>
              <a:t>         </a:t>
            </a:r>
            <a:r>
              <a:rPr lang="en-GB" sz="4400" b="1" dirty="0">
                <a:solidFill>
                  <a:schemeClr val="accent1"/>
                </a:solidFill>
              </a:rPr>
              <a:t>      </a:t>
            </a:r>
            <a:r>
              <a:rPr lang="en-GB" sz="4400" b="1" dirty="0" err="1">
                <a:solidFill>
                  <a:schemeClr val="accent1"/>
                </a:solidFill>
              </a:rPr>
              <a:t>Jaloliddin</a:t>
            </a:r>
            <a:r>
              <a:rPr lang="en-GB" sz="4400" b="1" dirty="0">
                <a:solidFill>
                  <a:schemeClr val="accent1"/>
                </a:solidFill>
              </a:rPr>
              <a:t> </a:t>
            </a:r>
            <a:r>
              <a:rPr lang="en-GB" sz="4400" b="1" dirty="0" err="1">
                <a:solidFill>
                  <a:schemeClr val="accent1"/>
                </a:solidFill>
              </a:rPr>
              <a:t>Rumiy</a:t>
            </a:r>
            <a:endParaRPr lang="ru-RU" sz="6600" b="1" dirty="0">
              <a:solidFill>
                <a:schemeClr val="accent1"/>
              </a:solidFill>
            </a:endParaRPr>
          </a:p>
        </p:txBody>
      </p:sp>
      <p:pic>
        <p:nvPicPr>
          <p:cNvPr id="14" name="Picture 16" descr="Виноград белый и черный - анимационная картинка">
            <a:extLst>
              <a:ext uri="{FF2B5EF4-FFF2-40B4-BE49-F238E27FC236}">
                <a16:creationId xmlns:a16="http://schemas.microsoft.com/office/drawing/2014/main" id="{16EFA486-C684-6F4B-ADCF-1071BAFBA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92" y="1324410"/>
            <a:ext cx="4018702" cy="502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416551"/>
            <a:ext cx="11480651" cy="6219776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F656FD2D-FDFF-7549-8194-7C9D0AB0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53" y="1863361"/>
            <a:ext cx="3949288" cy="23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23D105D-BC02-8C43-92DF-946709AD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43" y="1900446"/>
            <a:ext cx="3989101" cy="228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89C46C93-2EE9-1344-945A-8980B9D4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00" y="4340181"/>
            <a:ext cx="3961400" cy="22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3907B293-D0FF-3648-B357-A27019C8D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87" y="4245433"/>
            <a:ext cx="4118265" cy="231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9B0EC308-B924-CF4A-94A5-6777CBD577DC}"/>
              </a:ext>
            </a:extLst>
          </p:cNvPr>
          <p:cNvSpPr/>
          <p:nvPr/>
        </p:nvSpPr>
        <p:spPr>
          <a:xfrm>
            <a:off x="1991874" y="1139706"/>
            <a:ext cx="8352223" cy="643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7030A0"/>
                </a:solidFill>
              </a:rPr>
              <a:t>Qaysi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joyda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bolalar</a:t>
            </a:r>
            <a:r>
              <a:rPr lang="en-GB" sz="3200" b="1" dirty="0">
                <a:solidFill>
                  <a:srgbClr val="7030A0"/>
                </a:solidFill>
              </a:rPr>
              <a:t> “</a:t>
            </a:r>
            <a:r>
              <a:rPr lang="en-GB" sz="3200" b="1" dirty="0" err="1">
                <a:solidFill>
                  <a:srgbClr val="7030A0"/>
                </a:solidFill>
              </a:rPr>
              <a:t>bekinmachoq</a:t>
            </a:r>
            <a:r>
              <a:rPr lang="en-GB" sz="3200" b="1" dirty="0">
                <a:solidFill>
                  <a:srgbClr val="7030A0"/>
                </a:solidFill>
              </a:rPr>
              <a:t>” </a:t>
            </a:r>
            <a:r>
              <a:rPr lang="en-GB" sz="3200" b="1" dirty="0" err="1">
                <a:solidFill>
                  <a:srgbClr val="7030A0"/>
                </a:solidFill>
              </a:rPr>
              <a:t>o‘ynashdi</a:t>
            </a:r>
            <a:r>
              <a:rPr lang="en-GB" sz="3200" b="1" dirty="0">
                <a:solidFill>
                  <a:srgbClr val="7030A0"/>
                </a:solidFill>
              </a:rPr>
              <a:t>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4E6F55EB-FCA5-C946-AB7A-277DB23D3856}"/>
              </a:ext>
            </a:extLst>
          </p:cNvPr>
          <p:cNvSpPr/>
          <p:nvPr/>
        </p:nvSpPr>
        <p:spPr>
          <a:xfrm>
            <a:off x="2494506" y="502390"/>
            <a:ext cx="6881451" cy="5157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7030A0"/>
                </a:solidFill>
              </a:rPr>
              <a:t>Mustaqil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topshiriqni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tekshirish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4439" y="328432"/>
            <a:ext cx="11643121" cy="634946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     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A5757C-F00F-A846-A4BA-64BE44D13EA2}"/>
              </a:ext>
            </a:extLst>
          </p:cNvPr>
          <p:cNvSpPr txBox="1"/>
          <p:nvPr/>
        </p:nvSpPr>
        <p:spPr>
          <a:xfrm>
            <a:off x="1787247" y="651158"/>
            <a:ext cx="961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1"/>
                </a:solidFill>
              </a:rPr>
              <a:t>She’rdagi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qiz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va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o‘g‘il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bolalar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soni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nechta</a:t>
            </a:r>
            <a:r>
              <a:rPr lang="en-GB" sz="3600" b="1" dirty="0">
                <a:solidFill>
                  <a:schemeClr val="accent1"/>
                </a:solidFill>
              </a:rPr>
              <a:t>?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E0F12C0B-009D-E24B-8814-75A3095A9DFA}"/>
              </a:ext>
            </a:extLst>
          </p:cNvPr>
          <p:cNvSpPr/>
          <p:nvPr/>
        </p:nvSpPr>
        <p:spPr>
          <a:xfrm>
            <a:off x="4566997" y="1631360"/>
            <a:ext cx="3316239" cy="1256451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B. 3 ta: 2 ta </a:t>
            </a:r>
            <a:r>
              <a:rPr lang="en-GB" sz="2800" b="1" dirty="0" err="1">
                <a:solidFill>
                  <a:schemeClr val="accent1"/>
                </a:solidFill>
              </a:rPr>
              <a:t>qiz</a:t>
            </a:r>
            <a:r>
              <a:rPr lang="en-GB" sz="2800" b="1" dirty="0">
                <a:solidFill>
                  <a:schemeClr val="accent1"/>
                </a:solidFill>
              </a:rPr>
              <a:t> bola,</a:t>
            </a:r>
          </a:p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 ta </a:t>
            </a:r>
            <a:r>
              <a:rPr lang="en-GB" sz="2800" b="1" dirty="0" err="1">
                <a:solidFill>
                  <a:schemeClr val="accent1"/>
                </a:solidFill>
              </a:rPr>
              <a:t>o‘g‘il</a:t>
            </a:r>
            <a:r>
              <a:rPr lang="en-GB" sz="2800" b="1" dirty="0">
                <a:solidFill>
                  <a:schemeClr val="accent1"/>
                </a:solidFill>
              </a:rPr>
              <a:t> bola 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6F05E956-E5BC-DB45-A993-B5CDF082CA6E}"/>
              </a:ext>
            </a:extLst>
          </p:cNvPr>
          <p:cNvSpPr/>
          <p:nvPr/>
        </p:nvSpPr>
        <p:spPr>
          <a:xfrm>
            <a:off x="8153837" y="2960897"/>
            <a:ext cx="3644110" cy="125645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C. 4 ta: 2 ta </a:t>
            </a:r>
            <a:r>
              <a:rPr lang="en-GB" sz="2800" b="1" dirty="0" err="1">
                <a:solidFill>
                  <a:schemeClr val="accent1"/>
                </a:solidFill>
              </a:rPr>
              <a:t>qiz</a:t>
            </a:r>
            <a:r>
              <a:rPr lang="en-GB" sz="2800" b="1" dirty="0">
                <a:solidFill>
                  <a:schemeClr val="accent1"/>
                </a:solidFill>
              </a:rPr>
              <a:t> bola,</a:t>
            </a:r>
          </a:p>
          <a:p>
            <a:pPr algn="ctr"/>
            <a:r>
              <a:rPr lang="en-GB" sz="2800" b="1" dirty="0">
                <a:solidFill>
                  <a:schemeClr val="accent1"/>
                </a:solidFill>
              </a:rPr>
              <a:t>2 ta </a:t>
            </a:r>
            <a:r>
              <a:rPr lang="en-GB" sz="2800" b="1" dirty="0" err="1">
                <a:solidFill>
                  <a:schemeClr val="accent1"/>
                </a:solidFill>
              </a:rPr>
              <a:t>o‘g‘il</a:t>
            </a:r>
            <a:r>
              <a:rPr lang="en-GB" sz="2800" b="1" dirty="0">
                <a:solidFill>
                  <a:schemeClr val="accent1"/>
                </a:solidFill>
              </a:rPr>
              <a:t> bola 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23" name="Picture 4" descr="Cute Little Girl Two Funny Boys Stock Vector (Royalty Free) 1315525874">
            <a:extLst>
              <a:ext uri="{FF2B5EF4-FFF2-40B4-BE49-F238E27FC236}">
                <a16:creationId xmlns:a16="http://schemas.microsoft.com/office/drawing/2014/main" id="{0AA73AA6-BC92-7B4B-870F-8674AB93D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3483" r="5041" b="8896"/>
          <a:stretch/>
        </p:blipFill>
        <p:spPr bwMode="auto">
          <a:xfrm>
            <a:off x="5003403" y="1827797"/>
            <a:ext cx="5314926" cy="39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BF168D45-B925-F84F-B0F4-C61BF04A3CE1}"/>
              </a:ext>
            </a:extLst>
          </p:cNvPr>
          <p:cNvSpPr/>
          <p:nvPr/>
        </p:nvSpPr>
        <p:spPr>
          <a:xfrm>
            <a:off x="374064" y="2961397"/>
            <a:ext cx="3726873" cy="112375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lphaUcPeriod"/>
            </a:pPr>
            <a:r>
              <a:rPr lang="en-GB" sz="2800" b="1" dirty="0">
                <a:solidFill>
                  <a:srgbClr val="7030A0"/>
                </a:solidFill>
              </a:rPr>
              <a:t>3 ta: 2 ta </a:t>
            </a:r>
            <a:r>
              <a:rPr lang="en-GB" sz="2800" b="1" dirty="0" err="1">
                <a:solidFill>
                  <a:srgbClr val="7030A0"/>
                </a:solidFill>
              </a:rPr>
              <a:t>o‘g‘il</a:t>
            </a:r>
            <a:r>
              <a:rPr lang="en-GB" sz="2800" b="1" dirty="0">
                <a:solidFill>
                  <a:srgbClr val="7030A0"/>
                </a:solidFill>
              </a:rPr>
              <a:t> bola,</a:t>
            </a:r>
          </a:p>
          <a:p>
            <a:pPr algn="ctr"/>
            <a:r>
              <a:rPr lang="en-GB" sz="2800" b="1" dirty="0">
                <a:solidFill>
                  <a:srgbClr val="7030A0"/>
                </a:solidFill>
              </a:rPr>
              <a:t>1 ta </a:t>
            </a:r>
            <a:r>
              <a:rPr lang="en-GB" sz="2800" b="1" dirty="0" err="1">
                <a:solidFill>
                  <a:srgbClr val="7030A0"/>
                </a:solidFill>
              </a:rPr>
              <a:t>qiz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2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2774" y="347583"/>
            <a:ext cx="11646452" cy="637081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6A47C9BF-A2BA-4046-A9AB-DD52C1C467EF}"/>
              </a:ext>
            </a:extLst>
          </p:cNvPr>
          <p:cNvSpPr/>
          <p:nvPr/>
        </p:nvSpPr>
        <p:spPr>
          <a:xfrm>
            <a:off x="2267120" y="641707"/>
            <a:ext cx="9409191" cy="12032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chemeClr val="accent1"/>
                </a:solidFill>
              </a:rPr>
              <a:t>She’rdagi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bolalarning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ismini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yozing</a:t>
            </a:r>
            <a:r>
              <a:rPr lang="en-GB" sz="3200" b="1" dirty="0">
                <a:solidFill>
                  <a:schemeClr val="accent1"/>
                </a:solidFill>
              </a:rPr>
              <a:t>. </a:t>
            </a:r>
            <a:r>
              <a:rPr lang="en-GB" sz="3200" b="1" dirty="0" err="1">
                <a:solidFill>
                  <a:schemeClr val="accent1"/>
                </a:solidFill>
              </a:rPr>
              <a:t>Bittasiga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o‘zingiz</a:t>
            </a:r>
            <a:r>
              <a:rPr lang="en-GB" sz="3200" b="1" dirty="0">
                <a:solidFill>
                  <a:schemeClr val="accent1"/>
                </a:solidFill>
              </a:rPr>
              <a:t> ism </a:t>
            </a:r>
            <a:r>
              <a:rPr lang="en-GB" sz="3200" b="1" dirty="0" err="1">
                <a:solidFill>
                  <a:schemeClr val="accent1"/>
                </a:solidFill>
              </a:rPr>
              <a:t>qo‘ying</a:t>
            </a:r>
            <a:r>
              <a:rPr lang="en-GB" sz="3200" b="1" dirty="0">
                <a:solidFill>
                  <a:schemeClr val="accent1"/>
                </a:solidFill>
              </a:rPr>
              <a:t>.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599BC38-E288-F349-B77C-9647559F4040}"/>
              </a:ext>
            </a:extLst>
          </p:cNvPr>
          <p:cNvSpPr/>
          <p:nvPr/>
        </p:nvSpPr>
        <p:spPr>
          <a:xfrm>
            <a:off x="754381" y="3363191"/>
            <a:ext cx="3115733" cy="1256451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Men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4FD6A631-08B9-7145-9A03-2C4ED7A185F2}"/>
              </a:ext>
            </a:extLst>
          </p:cNvPr>
          <p:cNvSpPr/>
          <p:nvPr/>
        </p:nvSpPr>
        <p:spPr>
          <a:xfrm>
            <a:off x="4566997" y="2033149"/>
            <a:ext cx="3115733" cy="1256451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</a:rPr>
              <a:t>Aziza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67504EF-124E-324F-8B23-4779530FC362}"/>
              </a:ext>
            </a:extLst>
          </p:cNvPr>
          <p:cNvSpPr/>
          <p:nvPr/>
        </p:nvSpPr>
        <p:spPr>
          <a:xfrm>
            <a:off x="8324193" y="3362686"/>
            <a:ext cx="3115733" cy="125645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</a:rPr>
              <a:t>Qo‘shoq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" name="Picture 4" descr="Cute Little Girl Two Funny Boys Stock Vector (Royalty Free) 1315525874">
            <a:extLst>
              <a:ext uri="{FF2B5EF4-FFF2-40B4-BE49-F238E27FC236}">
                <a16:creationId xmlns:a16="http://schemas.microsoft.com/office/drawing/2014/main" id="{6B096D4B-D017-2E47-B981-C10460D98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3483" r="5041" b="8896"/>
          <a:stretch/>
        </p:blipFill>
        <p:spPr bwMode="auto">
          <a:xfrm>
            <a:off x="4018174" y="3404844"/>
            <a:ext cx="4135662" cy="310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3A0B3F56-C71D-5F45-A698-9816B3837836}"/>
              </a:ext>
            </a:extLst>
          </p:cNvPr>
          <p:cNvSpPr/>
          <p:nvPr/>
        </p:nvSpPr>
        <p:spPr>
          <a:xfrm>
            <a:off x="768231" y="3363186"/>
            <a:ext cx="3115733" cy="1256451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Kamol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93E94393-4E14-7845-93ED-BAB2AE49A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" r="89502" b="55344"/>
          <a:stretch/>
        </p:blipFill>
        <p:spPr bwMode="auto">
          <a:xfrm>
            <a:off x="610233" y="653551"/>
            <a:ext cx="1384190" cy="13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D1BB85-408D-D44A-9BAE-B883E3BC3FB7}"/>
              </a:ext>
            </a:extLst>
          </p:cNvPr>
          <p:cNvSpPr txBox="1"/>
          <p:nvPr/>
        </p:nvSpPr>
        <p:spPr>
          <a:xfrm>
            <a:off x="4253350" y="1066795"/>
            <a:ext cx="73089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7030A0"/>
                </a:solidFill>
              </a:rPr>
              <a:t>UZUM</a:t>
            </a:r>
          </a:p>
          <a:p>
            <a:r>
              <a:rPr lang="en-GB" sz="6600" b="1" dirty="0">
                <a:solidFill>
                  <a:srgbClr val="7030A0"/>
                </a:solidFill>
              </a:rPr>
              <a:t>         </a:t>
            </a:r>
            <a:r>
              <a:rPr lang="en-GB" sz="4400" b="1" dirty="0">
                <a:solidFill>
                  <a:schemeClr val="accent1"/>
                </a:solidFill>
              </a:rPr>
              <a:t>      </a:t>
            </a:r>
            <a:r>
              <a:rPr lang="en-GB" sz="4400" b="1" dirty="0" err="1">
                <a:solidFill>
                  <a:schemeClr val="accent1"/>
                </a:solidFill>
              </a:rPr>
              <a:t>Jaloliddin</a:t>
            </a:r>
            <a:r>
              <a:rPr lang="en-GB" sz="4400" b="1" dirty="0">
                <a:solidFill>
                  <a:schemeClr val="accent1"/>
                </a:solidFill>
              </a:rPr>
              <a:t> </a:t>
            </a:r>
            <a:r>
              <a:rPr lang="en-GB" sz="4400" b="1" dirty="0" err="1">
                <a:solidFill>
                  <a:schemeClr val="accent1"/>
                </a:solidFill>
              </a:rPr>
              <a:t>Rumiy</a:t>
            </a:r>
            <a:endParaRPr lang="ru-RU" sz="6600" b="1" dirty="0">
              <a:solidFill>
                <a:schemeClr val="accent1"/>
              </a:solidFill>
            </a:endParaRPr>
          </a:p>
        </p:txBody>
      </p:sp>
      <p:pic>
        <p:nvPicPr>
          <p:cNvPr id="14" name="Picture 16" descr="Виноград белый и черный - анимационная картинка">
            <a:extLst>
              <a:ext uri="{FF2B5EF4-FFF2-40B4-BE49-F238E27FC236}">
                <a16:creationId xmlns:a16="http://schemas.microsoft.com/office/drawing/2014/main" id="{16EFA486-C684-6F4B-ADCF-1071BAFBA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92" y="1324410"/>
            <a:ext cx="4018702" cy="502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24891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8A97F48-5D16-364A-AE30-16A25B71A051}"/>
              </a:ext>
            </a:extLst>
          </p:cNvPr>
          <p:cNvSpPr txBox="1">
            <a:spLocks/>
          </p:cNvSpPr>
          <p:nvPr/>
        </p:nvSpPr>
        <p:spPr>
          <a:xfrm>
            <a:off x="838200" y="1057282"/>
            <a:ext cx="7293743" cy="5576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Jaloliddin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Rumiy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1207-yilning 30-sentabrida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Xorazmshohlar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impe-riyasiga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qarashli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xudud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Balx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-(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Afg'oniston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) da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dunyoga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kelgan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Jaloliddin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yoki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Mavlono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va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yana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bir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qancha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taxalluslar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bilan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mashhur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bo'lgan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bu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zot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dunyoning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ulug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'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donishmandlaridan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biri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benazir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shoir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va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betakror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bir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mutafakkir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valiy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insondir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2" descr="Jaloliddin Rumiy - Wikiwand">
            <a:extLst>
              <a:ext uri="{FF2B5EF4-FFF2-40B4-BE49-F238E27FC236}">
                <a16:creationId xmlns:a16="http://schemas.microsoft.com/office/drawing/2014/main" id="{6A4A9AEF-52E3-C246-B6F8-1B1E6D6C5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7483" y="1212264"/>
            <a:ext cx="3396317" cy="401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CC1826-4DD1-C745-AAED-C4AD2F7738B7}"/>
              </a:ext>
            </a:extLst>
          </p:cNvPr>
          <p:cNvSpPr txBox="1"/>
          <p:nvPr/>
        </p:nvSpPr>
        <p:spPr>
          <a:xfrm>
            <a:off x="8899641" y="5466133"/>
            <a:ext cx="225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1207-1273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31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12531"/>
            <a:ext cx="11480651" cy="648393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4B1731F1-842D-E945-BCB1-C666F4878489}"/>
              </a:ext>
            </a:extLst>
          </p:cNvPr>
          <p:cNvSpPr txBox="1">
            <a:spLocks/>
          </p:cNvSpPr>
          <p:nvPr/>
        </p:nvSpPr>
        <p:spPr>
          <a:xfrm>
            <a:off x="512618" y="734290"/>
            <a:ext cx="11313712" cy="6123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  Bir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kishi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to‘rt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mardikorni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ishlatibdi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Ularga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ozgina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pul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berib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algn="l"/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Bu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pulga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biror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narsa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olib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qorningizni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to‘ydiring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, –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debdi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l"/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Ishchilar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pulni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olishibdi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Fors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ishchi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– Men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bu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pulga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angur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olmoqchiman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, –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debdi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Ikkinchi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ishchi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arab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ekan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 U:</a:t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– Men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bu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pulga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eynab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olishni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xohlayman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debdi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Uchinchi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ishchi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turk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ekan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 U:</a:t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– Men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siz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aytganlarning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hech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birini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xohlamayman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 Men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uzum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olmoqchiman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debdi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53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12531"/>
            <a:ext cx="11480651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ABAE83B-1EB0-DC4C-805C-206DA6E22685}"/>
              </a:ext>
            </a:extLst>
          </p:cNvPr>
          <p:cNvSpPr txBox="1">
            <a:spLocks/>
          </p:cNvSpPr>
          <p:nvPr/>
        </p:nvSpPr>
        <p:spPr>
          <a:xfrm>
            <a:off x="692727" y="365125"/>
            <a:ext cx="11014364" cy="61049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To‘rtinchi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ishchi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esa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rimlik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ekan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 U:</a:t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–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Bekorchi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gaplarni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yig‘ishtiringlar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debdi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 Men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bu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pulga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“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stafil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”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olmoqchiman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...</a:t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Shunday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qilib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ishchilar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bir-birini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tushunmay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baqirib-chaqirishibdi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Oxiri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janjal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chiqibdi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va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bir-birlarini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do‘pposlay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boshlashibdi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 U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yerdan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o‘tib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ketayotgan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bir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odam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bu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janjalni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ko‘rib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qolibdi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Ularni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to‘xtatibdi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 U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odam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aqlli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ekan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Janjalning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sababini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so‘rabdi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va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har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birini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eshitibdi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951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20148</TotalTime>
  <Words>466</Words>
  <Application>Microsoft Macintosh PowerPoint</Application>
  <PresentationFormat>Широкоэкранный</PresentationFormat>
  <Paragraphs>51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ArialRoundedMT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8</cp:revision>
  <dcterms:created xsi:type="dcterms:W3CDTF">2022-01-16T11:54:43Z</dcterms:created>
  <dcterms:modified xsi:type="dcterms:W3CDTF">2022-02-14T08:16:52Z</dcterms:modified>
</cp:coreProperties>
</file>