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493" r:id="rId2"/>
    <p:sldId id="567" r:id="rId3"/>
    <p:sldId id="582" r:id="rId4"/>
    <p:sldId id="588" r:id="rId5"/>
    <p:sldId id="589" r:id="rId6"/>
    <p:sldId id="590" r:id="rId7"/>
    <p:sldId id="587" r:id="rId8"/>
    <p:sldId id="577" r:id="rId9"/>
    <p:sldId id="580" r:id="rId10"/>
    <p:sldId id="579" r:id="rId11"/>
    <p:sldId id="581" r:id="rId12"/>
    <p:sldId id="584" r:id="rId13"/>
    <p:sldId id="51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/>
    <p:restoredTop sz="94696"/>
  </p:normalViewPr>
  <p:slideViewPr>
    <p:cSldViewPr snapToGrid="0" snapToObjects="1">
      <p:cViewPr varScale="1">
        <p:scale>
          <a:sx n="76" d="100"/>
          <a:sy n="76" d="100"/>
        </p:scale>
        <p:origin x="232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0B30C-0A7C-5244-975E-206D933E9C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3E0287-D805-724A-BF27-CF2E794EF6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17E61A-9A75-9047-8EA2-D43168EC2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574DFF-AB76-7A48-83A0-9C2DA591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A3291-022C-7F45-8E89-8F6070491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580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7C11CA-E1CB-634D-8A93-F0ADCFED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5B2D91A-C7A4-8B4C-A0E9-B3098550D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2C60C1-5917-634B-838C-E099AEEC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5958E8-ECAC-5B42-BF70-4305B4D8B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4AA72D-ABCE-FD42-A2AB-135C8C0E1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19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F2B4B5-A492-7E4D-A543-B1BB16FC9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9A53FC-9036-C04F-8F1C-B1AFE49334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A20A94-0B7A-E743-B027-96FA507E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8DBEF6-44EE-4B44-86A8-0B59151A8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674B9-A6B7-9D49-BB00-6A15B9B39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433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D406CD-C9E7-D04A-8F0D-698689AF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62C3E0-8881-2D46-9851-ABC5925131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5ED03F-56E1-DB4B-ABC7-038DF7942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4857CD-6FB7-2A4C-8BF9-95825BD5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524044-9550-4D4B-814B-70A103ACB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34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F3828-8D78-7140-A614-86F6D8578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BDA983-8E7C-9949-90C6-DD37936A6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75F848-D734-4E44-AD0A-C226ECCD4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27E282-EA9F-6E4D-86A8-90B73C487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3C245A-0EA2-374A-B336-2B177157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354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6C045-791F-B74B-B840-86DE6324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D7B51-42D5-3D44-926A-C4B0B8C33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50A882-4C41-E142-837D-ED2D6729A5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6F9AEA-AF26-9F4B-AC41-4F4044A32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4B722B-91B9-D14E-BD65-759CBA2F4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F07A35-C65C-8F46-9003-BD0B72075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8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0868E-9F03-874F-A0DE-187DACEC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CC8D5EC-7DDE-764C-A1FB-38781A45C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D42A11-A79B-8144-82F2-753B7CF511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1AFA6F-0B96-4E48-9C15-10354F4B70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FDC17C-03EB-7646-A389-1CA158BD3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CB9CFA-C9BF-C04C-AD36-BE6B4B594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8FE6EB8-9B50-9645-9484-02634328E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3DB4A74-F965-694B-8849-CBCAE744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1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6DD13-D713-574F-87CA-B69B335FB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8DEB32-DFB0-654D-B903-0AD8A70E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B62EEED-4265-994E-9322-3E204BAEA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A28EB03-C506-5F47-9BCA-10FA892DE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94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0DDEE05-F4B6-0B4F-B6D8-247DE0E1D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4FEA2F-5D9B-5746-A6B6-3A6DBE15D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7C28F63-35C9-FD4F-A199-68A5795A8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05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579832-5C56-8443-9D2B-AA150E3D1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FE8551-E6FD-044D-A091-98948F02D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2E0B29F-2B7D-2D41-8EC1-05E9F0C9B4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D51EF8-66EB-5F49-A2FD-1BA82E80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811C2D-5D0D-B34B-9FD2-7A9EFE75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D49288-1D8F-7A40-A103-D83FA763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530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0A9AA-B3E2-AA4C-8E79-13942F02A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C555D3-671A-FB4F-AFA3-B38D98011C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C2865F-5BA0-B44F-B0FA-8CF153D2C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0B89C6E-0D68-BA46-A597-594A3E219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8AC2D8-1E62-754D-B541-94F568F5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EA1C84-3DEB-0748-ABF6-32C891EC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20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AA114D-DE18-C04D-96FF-FEC64E411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5191FC-BCB8-D44C-B19A-7D7A4A9D1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690152-C6D6-F147-A76F-E0384C049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CD35-7399-A645-AC27-54542F1F9951}" type="datetimeFigureOut">
              <a:rPr lang="ru-RU" smtClean="0"/>
              <a:t>18.02.2022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66A89D-6F9C-B149-B7F1-F18A38AAC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56ED7-54CA-7D43-960B-3DC68042AA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254E-3D15-944E-B18F-31ECBDF38A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0070" y="-32942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2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258462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AEC7B75-4D1A-1149-BED2-5887F1E585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17819" b="75498"/>
          <a:stretch/>
        </p:blipFill>
        <p:spPr bwMode="auto">
          <a:xfrm>
            <a:off x="365670" y="276091"/>
            <a:ext cx="11480650" cy="1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95789279-6843-AF4F-88BA-F2DF53D8C730}"/>
              </a:ext>
            </a:extLst>
          </p:cNvPr>
          <p:cNvSpPr/>
          <p:nvPr/>
        </p:nvSpPr>
        <p:spPr>
          <a:xfrm>
            <a:off x="1829620" y="1693726"/>
            <a:ext cx="8382001" cy="6936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 Tez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aytishlarni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yaxshilab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o‘qib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chiqing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C027AE7C-27F1-0C41-8DCB-DA365C55FB5F}"/>
              </a:ext>
            </a:extLst>
          </p:cNvPr>
          <p:cNvSpPr/>
          <p:nvPr/>
        </p:nvSpPr>
        <p:spPr>
          <a:xfrm>
            <a:off x="1882005" y="2560503"/>
            <a:ext cx="5325082" cy="6936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Ovoz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chiqarmay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ayting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A68B9935-6CB6-1146-8F6D-FB903666397A}"/>
              </a:ext>
            </a:extLst>
          </p:cNvPr>
          <p:cNvSpPr/>
          <p:nvPr/>
        </p:nvSpPr>
        <p:spPr>
          <a:xfrm>
            <a:off x="1920118" y="3398708"/>
            <a:ext cx="4094924" cy="6936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To‘g‘ri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nafas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oling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Скругленный прямоугольник 17">
            <a:extLst>
              <a:ext uri="{FF2B5EF4-FFF2-40B4-BE49-F238E27FC236}">
                <a16:creationId xmlns:a16="http://schemas.microsoft.com/office/drawing/2014/main" id="{A1857F5B-EB41-B345-9F2C-A0A9EFF3E156}"/>
              </a:ext>
            </a:extLst>
          </p:cNvPr>
          <p:cNvSpPr/>
          <p:nvPr/>
        </p:nvSpPr>
        <p:spPr>
          <a:xfrm>
            <a:off x="1958203" y="4222610"/>
            <a:ext cx="7061047" cy="6936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  Tez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aytishlarni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nafasda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ayting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7074E40-395F-1E4C-9873-7D438EFF18EB}"/>
              </a:ext>
            </a:extLst>
          </p:cNvPr>
          <p:cNvSpPr/>
          <p:nvPr/>
        </p:nvSpPr>
        <p:spPr>
          <a:xfrm>
            <a:off x="1861347" y="5024058"/>
            <a:ext cx="7996539" cy="113133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   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Partadoshingiz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nafasda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aytgan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tez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aytishlaringizni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hisoblab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2">
                    <a:lumMod val="75000"/>
                  </a:schemeClr>
                </a:solidFill>
              </a:rPr>
              <a:t>tursin</a:t>
            </a:r>
            <a:r>
              <a:rPr lang="en-GB" sz="3600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ятно 1 3">
            <a:extLst>
              <a:ext uri="{FF2B5EF4-FFF2-40B4-BE49-F238E27FC236}">
                <a16:creationId xmlns:a16="http://schemas.microsoft.com/office/drawing/2014/main" id="{1D50992E-8E50-C54E-BACD-CBE06C0CCC57}"/>
              </a:ext>
            </a:extLst>
          </p:cNvPr>
          <p:cNvSpPr/>
          <p:nvPr/>
        </p:nvSpPr>
        <p:spPr>
          <a:xfrm>
            <a:off x="1895824" y="1808120"/>
            <a:ext cx="477192" cy="536028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но 1 19">
            <a:extLst>
              <a:ext uri="{FF2B5EF4-FFF2-40B4-BE49-F238E27FC236}">
                <a16:creationId xmlns:a16="http://schemas.microsoft.com/office/drawing/2014/main" id="{7C8B9B63-AC6D-6B43-89B0-6FB59E15D84F}"/>
              </a:ext>
            </a:extLst>
          </p:cNvPr>
          <p:cNvSpPr/>
          <p:nvPr/>
        </p:nvSpPr>
        <p:spPr>
          <a:xfrm>
            <a:off x="1948208" y="2660615"/>
            <a:ext cx="477192" cy="536028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ятно 1 21">
            <a:extLst>
              <a:ext uri="{FF2B5EF4-FFF2-40B4-BE49-F238E27FC236}">
                <a16:creationId xmlns:a16="http://schemas.microsoft.com/office/drawing/2014/main" id="{535800AB-ADB7-6944-8535-861820C7F047}"/>
              </a:ext>
            </a:extLst>
          </p:cNvPr>
          <p:cNvSpPr/>
          <p:nvPr/>
        </p:nvSpPr>
        <p:spPr>
          <a:xfrm>
            <a:off x="1943445" y="3498812"/>
            <a:ext cx="477192" cy="536028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но 1 22">
            <a:extLst>
              <a:ext uri="{FF2B5EF4-FFF2-40B4-BE49-F238E27FC236}">
                <a16:creationId xmlns:a16="http://schemas.microsoft.com/office/drawing/2014/main" id="{2B88B6BE-7F54-B245-AE0B-8C43A63A3735}"/>
              </a:ext>
            </a:extLst>
          </p:cNvPr>
          <p:cNvSpPr/>
          <p:nvPr/>
        </p:nvSpPr>
        <p:spPr>
          <a:xfrm>
            <a:off x="2010118" y="4322727"/>
            <a:ext cx="477192" cy="536028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но 1 25">
            <a:extLst>
              <a:ext uri="{FF2B5EF4-FFF2-40B4-BE49-F238E27FC236}">
                <a16:creationId xmlns:a16="http://schemas.microsoft.com/office/drawing/2014/main" id="{E95C98E8-85A8-1C43-8761-54A8ADC231BF}"/>
              </a:ext>
            </a:extLst>
          </p:cNvPr>
          <p:cNvSpPr/>
          <p:nvPr/>
        </p:nvSpPr>
        <p:spPr>
          <a:xfrm>
            <a:off x="1948207" y="5075206"/>
            <a:ext cx="477192" cy="536028"/>
          </a:xfrm>
          <a:prstGeom prst="irregularSeal1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09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17" grpId="0" animBg="1"/>
      <p:bldP spid="18" grpId="0" animBg="1"/>
      <p:bldP spid="19" grpId="0" animBg="1"/>
      <p:bldP spid="4" grpId="0" animBg="1"/>
      <p:bldP spid="20" grpId="0" animBg="1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5729" y="272721"/>
            <a:ext cx="11480651" cy="6312557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90380E4F-1C18-804C-9D28-4D65071803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r="17819" b="75498"/>
          <a:stretch/>
        </p:blipFill>
        <p:spPr bwMode="auto">
          <a:xfrm>
            <a:off x="430314" y="272721"/>
            <a:ext cx="11480650" cy="139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5AACF60-8FDC-B349-8416-AA4197750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287" y="3636000"/>
            <a:ext cx="10044068" cy="8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DA849310-961C-814D-BEF4-59A1CCA4A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51" y="4884302"/>
            <a:ext cx="7286639" cy="85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9776523A-25DD-C446-9BF3-F0C8A59A1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321" y="2224294"/>
            <a:ext cx="5954514" cy="1306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852F6C8A-549F-6F44-B03B-CDE00D1D3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r="2028"/>
          <a:stretch/>
        </p:blipFill>
        <p:spPr bwMode="auto">
          <a:xfrm>
            <a:off x="595018" y="1566324"/>
            <a:ext cx="5426345" cy="148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6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EC54075C-5BDD-E34D-8114-70C1E74852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5" r="1944"/>
          <a:stretch/>
        </p:blipFill>
        <p:spPr bwMode="auto">
          <a:xfrm>
            <a:off x="335682" y="1900644"/>
            <a:ext cx="11500642" cy="1234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2F6CC92B-22DF-A64B-8DA0-EA32BA9ECC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49" b="3149"/>
          <a:stretch/>
        </p:blipFill>
        <p:spPr bwMode="auto">
          <a:xfrm>
            <a:off x="585749" y="3449094"/>
            <a:ext cx="11000509" cy="220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AF563AF-965C-A84B-B000-A5F795A18088}"/>
              </a:ext>
            </a:extLst>
          </p:cNvPr>
          <p:cNvSpPr/>
          <p:nvPr/>
        </p:nvSpPr>
        <p:spPr>
          <a:xfrm>
            <a:off x="3616035" y="710466"/>
            <a:ext cx="5008178" cy="799683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Mustaqil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topshiriq</a:t>
            </a:r>
            <a:endParaRPr lang="en-GB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42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29AC7E-DD3C-2740-B9A2-2181B3EF6D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232830" cy="6832600"/>
          </a:xfrm>
          <a:prstGeom prst="rect">
            <a:avLst/>
          </a:prstGeom>
        </p:spPr>
      </p:pic>
      <p:sp>
        <p:nvSpPr>
          <p:cNvPr id="5" name="Пятиугольник 4">
            <a:extLst>
              <a:ext uri="{FF2B5EF4-FFF2-40B4-BE49-F238E27FC236}">
                <a16:creationId xmlns:a16="http://schemas.microsoft.com/office/drawing/2014/main" id="{9704B1E4-1064-1649-85EA-6FC1DDCF2F2D}"/>
              </a:ext>
            </a:extLst>
          </p:cNvPr>
          <p:cNvSpPr/>
          <p:nvPr/>
        </p:nvSpPr>
        <p:spPr>
          <a:xfrm>
            <a:off x="2117181" y="555667"/>
            <a:ext cx="8881407" cy="78779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Nonushtada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foydali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mahsulotlarni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yeng</a:t>
            </a:r>
            <a:r>
              <a:rPr lang="en-GB" sz="4000" b="1" dirty="0">
                <a:solidFill>
                  <a:srgbClr val="7030A0"/>
                </a:solidFill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8" name="Picture 2" descr="Cute Happy Kid Eat Salad Vegetable Fruits Stock Vector - Illustration of  character, lunch: 159774400">
            <a:extLst>
              <a:ext uri="{FF2B5EF4-FFF2-40B4-BE49-F238E27FC236}">
                <a16:creationId xmlns:a16="http://schemas.microsoft.com/office/drawing/2014/main" id="{5847B37E-E6B2-BA4F-812F-44F1D2EEE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300" y="1886426"/>
            <a:ext cx="4617168" cy="3693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B30AA76-1585-EE4A-A971-B7350D8F9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2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185739"/>
            <a:ext cx="11598671" cy="648652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C:\Users\OTABEK\Desktop\расм 2-синф\photo_2021-08-16_16-46-19.jpg">
            <a:extLst>
              <a:ext uri="{FF2B5EF4-FFF2-40B4-BE49-F238E27FC236}">
                <a16:creationId xmlns:a16="http://schemas.microsoft.com/office/drawing/2014/main" id="{A6B3F67E-BB73-DF4C-A84F-D9CA8DEC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1" b="98438" l="2198" r="97253">
                        <a14:foregroundMark x1="31664" y1="24878" x2="41209" y2="9766"/>
                        <a14:foregroundMark x1="14973" y1="51302" x2="16277" y2="49237"/>
                        <a14:foregroundMark x1="41209" y1="9766" x2="64423" y2="28776"/>
                        <a14:foregroundMark x1="64423" y1="28776" x2="77198" y2="48307"/>
                        <a14:foregroundMark x1="77198" y1="48307" x2="97253" y2="58203"/>
                        <a14:foregroundMark x1="82967" y1="61979" x2="51923" y2="56901"/>
                        <a14:foregroundMark x1="51923" y1="56901" x2="22527" y2="58854"/>
                        <a14:foregroundMark x1="22527" y1="58854" x2="9753" y2="70833"/>
                        <a14:foregroundMark x1="38187" y1="36198" x2="40385" y2="39323"/>
                        <a14:foregroundMark x1="52335" y1="38672" x2="50137" y2="43750"/>
                        <a14:foregroundMark x1="52335" y1="38021" x2="53159" y2="44922"/>
                        <a14:foregroundMark x1="52335" y1="38672" x2="57555" y2="44271"/>
                        <a14:foregroundMark x1="34478" y1="39323" x2="36676" y2="47526"/>
                        <a14:foregroundMark x1="38874" y1="39323" x2="41209" y2="46875"/>
                        <a14:foregroundMark x1="30632" y1="51302" x2="30632" y2="51302"/>
                        <a14:foregroundMark x1="31456" y1="49349" x2="31456" y2="49349"/>
                        <a14:foregroundMark x1="31456" y1="49349" x2="31456" y2="49349"/>
                        <a14:foregroundMark x1="39698" y1="4036" x2="35852" y2="2214"/>
                        <a14:foregroundMark x1="35852" y1="1563" x2="35852" y2="1563"/>
                        <a14:foregroundMark x1="37363" y1="2214" x2="37363" y2="2214"/>
                        <a14:foregroundMark x1="3709" y1="60026" x2="3709" y2="60026"/>
                        <a14:foregroundMark x1="3709" y1="60026" x2="2335" y2="67578"/>
                        <a14:foregroundMark x1="29945" y1="91536" x2="41896" y2="92188"/>
                        <a14:foregroundMark x1="41896" y1="93490" x2="24725" y2="98438"/>
                        <a14:foregroundMark x1="24725" y1="97266" x2="24725" y2="97266"/>
                        <a14:foregroundMark x1="41896" y1="88411" x2="41896" y2="88411"/>
                        <a14:foregroundMark x1="51648" y1="87109" x2="51648" y2="87109"/>
                        <a14:foregroundMark x1="49313" y1="87760" x2="53159" y2="93490"/>
                        <a14:foregroundMark x1="53159" y1="92188" x2="64286" y2="96615"/>
                        <a14:foregroundMark x1="30618" y1="29467" x2="35165" y2="24219"/>
                        <a14:foregroundMark x1="30040" y1="30134" x2="30495" y2="29609"/>
                        <a14:foregroundMark x1="33654" y1="4688" x2="33328" y2="6212"/>
                        <a14:foregroundMark x1="37363" y1="1563" x2="40385" y2="5990"/>
                        <a14:foregroundMark x1="40385" y1="5339" x2="40385" y2="5339"/>
                        <a14:foregroundMark x1="36676" y1="911" x2="74038" y2="44922"/>
                        <a14:foregroundMark x1="77747" y1="49349" x2="77747" y2="49349"/>
                        <a14:foregroundMark x1="74725" y1="46875" x2="64560" y2="26172"/>
                        <a14:foregroundMark x1="64560" y1="26172" x2="39698" y2="1563"/>
                        <a14:backgroundMark x1="33516" y1="6250" x2="28297" y2="29167"/>
                        <a14:backgroundMark x1="28297" y1="29167" x2="14835" y2="484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841" y="4050951"/>
            <a:ext cx="1911196" cy="226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6CC209BC-5D32-C044-8A39-563F28FFBFA6}"/>
              </a:ext>
            </a:extLst>
          </p:cNvPr>
          <p:cNvSpPr/>
          <p:nvPr/>
        </p:nvSpPr>
        <p:spPr>
          <a:xfrm>
            <a:off x="8241391" y="5286964"/>
            <a:ext cx="23781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231-dars</a:t>
            </a:r>
            <a:endParaRPr lang="en-US" sz="36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AA39491F-F762-364B-AE0F-3660410D42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09699" y="701669"/>
            <a:ext cx="9144000" cy="1655762"/>
          </a:xfrm>
        </p:spPr>
        <p:txBody>
          <a:bodyPr>
            <a:normAutofit/>
          </a:bodyPr>
          <a:lstStyle/>
          <a:p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“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Menga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yoqqan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she’r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hikoya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GB" sz="4800" b="1" dirty="0" err="1">
                <a:solidFill>
                  <a:schemeClr val="accent1">
                    <a:lumMod val="75000"/>
                  </a:schemeClr>
                </a:solidFill>
              </a:rPr>
              <a:t>ertak</a:t>
            </a:r>
            <a:r>
              <a:rPr lang="en-GB" sz="4800" b="1" dirty="0">
                <a:solidFill>
                  <a:schemeClr val="accent1">
                    <a:lumMod val="75000"/>
                  </a:schemeClr>
                </a:solidFill>
              </a:rPr>
              <a:t>” </a:t>
            </a:r>
            <a:endParaRPr lang="ru-RU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2C5485D2-0EFA-3146-8E8A-19FC76BF13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01" b="97525" l="1595" r="98246">
                        <a14:foregroundMark x1="22807" y1="21535" x2="18900" y2="17946"/>
                        <a14:foregroundMark x1="18900" y1="17946" x2="13636" y2="17203"/>
                        <a14:foregroundMark x1="13636" y1="17203" x2="8692" y2="19554"/>
                        <a14:foregroundMark x1="8692" y1="19554" x2="1116" y2="27847"/>
                        <a14:foregroundMark x1="1116" y1="27847" x2="718" y2="45668"/>
                        <a14:foregroundMark x1="718" y1="45668" x2="6140" y2="51733"/>
                        <a14:foregroundMark x1="6140" y1="51733" x2="10526" y2="53094"/>
                        <a14:foregroundMark x1="10526" y1="53094" x2="10526" y2="53094"/>
                        <a14:foregroundMark x1="2073" y1="28589" x2="399" y2="35767"/>
                        <a14:foregroundMark x1="399" y1="35767" x2="1595" y2="44554"/>
                        <a14:foregroundMark x1="1595" y1="44554" x2="1754" y2="44926"/>
                        <a14:foregroundMark x1="63557" y1="28837" x2="64354" y2="30322"/>
                        <a14:foregroundMark x1="56539" y1="30569" x2="55423" y2="31312"/>
                        <a14:foregroundMark x1="89155" y1="23020" x2="91866" y2="30322"/>
                        <a14:foregroundMark x1="91866" y1="30322" x2="92663" y2="37500"/>
                        <a14:foregroundMark x1="92663" y1="37500" x2="91707" y2="29827"/>
                        <a14:foregroundMark x1="91707" y1="29827" x2="93062" y2="37500"/>
                        <a14:foregroundMark x1="93062" y1="37500" x2="97528" y2="38614"/>
                        <a14:foregroundMark x1="97528" y1="38614" x2="98325" y2="49134"/>
                        <a14:foregroundMark x1="98325" y1="49134" x2="88676" y2="61139"/>
                        <a14:foregroundMark x1="88676" y1="61139" x2="85805" y2="51609"/>
                        <a14:foregroundMark x1="73365" y1="52599" x2="69617" y2="46906"/>
                        <a14:foregroundMark x1="69617" y1="46906" x2="57097" y2="52970"/>
                        <a14:foregroundMark x1="57097" y1="52970" x2="37002" y2="47401"/>
                        <a14:foregroundMark x1="37002" y1="47401" x2="35646" y2="48886"/>
                        <a14:foregroundMark x1="33971" y1="40965" x2="35805" y2="41460"/>
                        <a14:foregroundMark x1="24083" y1="39480" x2="22329" y2="46906"/>
                        <a14:foregroundMark x1="22329" y1="46906" x2="25598" y2="42079"/>
                        <a14:foregroundMark x1="25598" y1="42079" x2="29266" y2="47401"/>
                        <a14:foregroundMark x1="29266" y1="47401" x2="30144" y2="46906"/>
                        <a14:foregroundMark x1="34609" y1="42946" x2="37081" y2="42946"/>
                        <a14:foregroundMark x1="31579" y1="90594" x2="48086" y2="97525"/>
                        <a14:foregroundMark x1="48086" y1="97525" x2="65152" y2="89356"/>
                        <a14:foregroundMark x1="17544" y1="37252" x2="18501" y2="36510"/>
                        <a14:foregroundMark x1="40112" y1="31064" x2="40750" y2="33045"/>
                        <a14:foregroundMark x1="55742" y1="49629" x2="60048" y2="488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8"/>
          <a:stretch/>
        </p:blipFill>
        <p:spPr bwMode="auto">
          <a:xfrm>
            <a:off x="1047747" y="2120774"/>
            <a:ext cx="6808060" cy="44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64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5"/>
            <a:ext cx="11480651" cy="618252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D69038FD-8369-D54D-8A3D-3C3A303DC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86" b="67016"/>
          <a:stretch/>
        </p:blipFill>
        <p:spPr bwMode="auto">
          <a:xfrm>
            <a:off x="365670" y="315765"/>
            <a:ext cx="1763168" cy="182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E4B5D210-DD26-CB4E-B224-583513110A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455" y="701669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Menga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yoqqan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she’r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hikoya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ertak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mavzusida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matn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1">
                    <a:lumMod val="75000"/>
                  </a:schemeClr>
                </a:solidFill>
              </a:rPr>
              <a:t>tuzing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.   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6" descr="Виноград белый и черный - анимационная картинка">
            <a:extLst>
              <a:ext uri="{FF2B5EF4-FFF2-40B4-BE49-F238E27FC236}">
                <a16:creationId xmlns:a16="http://schemas.microsoft.com/office/drawing/2014/main" id="{8D83AC78-EF94-C645-BFC3-D1439FF33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82" y="1969536"/>
            <a:ext cx="2519801" cy="314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Дети инвалиды арт - 55 фото - картинки и рисунки: скачать бесплатно">
            <a:extLst>
              <a:ext uri="{FF2B5EF4-FFF2-40B4-BE49-F238E27FC236}">
                <a16:creationId xmlns:a16="http://schemas.microsoft.com/office/drawing/2014/main" id="{3DBCAAC3-B84F-CD48-AC6F-C5BBA4604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33"/>
          <a:stretch/>
        </p:blipFill>
        <p:spPr bwMode="auto">
          <a:xfrm>
            <a:off x="7334805" y="2880550"/>
            <a:ext cx="3805681" cy="2978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EB9F075A-1067-7D4D-8834-6B78DB80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333" y="3086957"/>
            <a:ext cx="3102544" cy="30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39BAFA-8C66-3140-A66A-28A488A232F5}"/>
              </a:ext>
            </a:extLst>
          </p:cNvPr>
          <p:cNvSpPr txBox="1"/>
          <p:nvPr/>
        </p:nvSpPr>
        <p:spPr>
          <a:xfrm>
            <a:off x="1643053" y="2383469"/>
            <a:ext cx="176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Anvar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Obidjon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Bekinmachoq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B06C28-0E26-A048-AC8D-8E89AF3C91BB}"/>
              </a:ext>
            </a:extLst>
          </p:cNvPr>
          <p:cNvSpPr txBox="1"/>
          <p:nvPr/>
        </p:nvSpPr>
        <p:spPr>
          <a:xfrm>
            <a:off x="4881564" y="5221936"/>
            <a:ext cx="1763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Jaloliddin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Rumiy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Uzum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945505-2454-D24B-8385-6B36F9C9D12F}"/>
              </a:ext>
            </a:extLst>
          </p:cNvPr>
          <p:cNvSpPr txBox="1"/>
          <p:nvPr/>
        </p:nvSpPr>
        <p:spPr>
          <a:xfrm>
            <a:off x="7906311" y="2135811"/>
            <a:ext cx="3010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Salomatligi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tufayli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imkoniyati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b="1" dirty="0" err="1">
                <a:solidFill>
                  <a:schemeClr val="accent2">
                    <a:lumMod val="75000"/>
                  </a:schemeClr>
                </a:solidFill>
              </a:rPr>
              <a:t>cheklanganlar</a:t>
            </a: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525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0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5674" y="314280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573721C5-B7E7-2743-B6CB-B0087CC2D7D3}"/>
              </a:ext>
            </a:extLst>
          </p:cNvPr>
          <p:cNvSpPr/>
          <p:nvPr/>
        </p:nvSpPr>
        <p:spPr>
          <a:xfrm>
            <a:off x="810507" y="1695921"/>
            <a:ext cx="6237386" cy="4240789"/>
          </a:xfrm>
          <a:prstGeom prst="round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Bilasizmi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>
                <a:solidFill>
                  <a:srgbClr val="C00000"/>
                </a:solidFill>
              </a:rPr>
              <a:t>“</a:t>
            </a:r>
            <a:r>
              <a:rPr lang="en-GB" sz="3600" b="1" dirty="0" err="1">
                <a:solidFill>
                  <a:srgbClr val="C00000"/>
                </a:solidFill>
              </a:rPr>
              <a:t>salomatligi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tufayli</a:t>
            </a:r>
            <a:r>
              <a:rPr lang="en-GB" sz="3600" b="1" dirty="0">
                <a:solidFill>
                  <a:srgbClr val="C00000"/>
                </a:solidFill>
              </a:rPr>
              <a:t> </a:t>
            </a:r>
            <a:r>
              <a:rPr lang="en-GB" sz="3600" b="1" dirty="0" err="1">
                <a:solidFill>
                  <a:srgbClr val="C00000"/>
                </a:solidFill>
              </a:rPr>
              <a:t>imkoniyati</a:t>
            </a:r>
            <a:r>
              <a:rPr lang="en-GB" sz="3600" b="1" dirty="0">
                <a:solidFill>
                  <a:srgbClr val="C00000"/>
                </a:solidFill>
              </a:rPr>
              <a:t>  </a:t>
            </a:r>
            <a:r>
              <a:rPr lang="en-GB" sz="3600" b="1" dirty="0" err="1">
                <a:solidFill>
                  <a:srgbClr val="C00000"/>
                </a:solidFill>
              </a:rPr>
              <a:t>cheklangan</a:t>
            </a:r>
            <a:r>
              <a:rPr lang="en-GB" sz="3600" b="1" dirty="0">
                <a:solidFill>
                  <a:srgbClr val="C00000"/>
                </a:solidFill>
              </a:rPr>
              <a:t>”</a:t>
            </a:r>
          </a:p>
          <a:p>
            <a:pPr algn="ctr"/>
            <a:r>
              <a:rPr lang="en-GB" sz="3600" b="1" dirty="0" err="1">
                <a:solidFill>
                  <a:srgbClr val="7030A0"/>
                </a:solidFill>
              </a:rPr>
              <a:t>degan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so‘z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ko‘pincha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tug‘ma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nogiron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yoki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baxtsiz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hodisa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tufayli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biror</a:t>
            </a:r>
            <a:r>
              <a:rPr lang="en-GB" sz="3600" b="1" dirty="0">
                <a:solidFill>
                  <a:srgbClr val="7030A0"/>
                </a:solidFill>
              </a:rPr>
              <a:t> tana </a:t>
            </a:r>
            <a:r>
              <a:rPr lang="en-GB" sz="3600" b="1" dirty="0" err="1">
                <a:solidFill>
                  <a:srgbClr val="7030A0"/>
                </a:solidFill>
              </a:rPr>
              <a:t>a’zosini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yo‘qotgan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xastalanib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insonlarga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ishlatiladi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1" name="Picture 2" descr="Льготы родителям детей инвалидов в 2019 году — Новости — НОВОСТИ — Главная  — Официальный сайт Муниципального образования Алапаевское">
            <a:extLst>
              <a:ext uri="{FF2B5EF4-FFF2-40B4-BE49-F238E27FC236}">
                <a16:creationId xmlns:a16="http://schemas.microsoft.com/office/drawing/2014/main" id="{EB9AFBA6-F455-AF4D-8C44-EA6B29277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904" y="2017625"/>
            <a:ext cx="4245279" cy="319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E25E3FE1-1C1E-6748-AB4F-1891BFAB2EB9}"/>
              </a:ext>
            </a:extLst>
          </p:cNvPr>
          <p:cNvSpPr/>
          <p:nvPr/>
        </p:nvSpPr>
        <p:spPr>
          <a:xfrm>
            <a:off x="3532905" y="457676"/>
            <a:ext cx="5503569" cy="1006580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C00000"/>
                </a:solidFill>
              </a:rPr>
              <a:t>Bilasizmi</a:t>
            </a:r>
            <a:r>
              <a:rPr lang="en-GB" sz="4000" b="1" dirty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34589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EE0104AC-B753-F146-AE0D-BB28F032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5" y="374382"/>
            <a:ext cx="10538437" cy="128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>
            <a:extLst>
              <a:ext uri="{FF2B5EF4-FFF2-40B4-BE49-F238E27FC236}">
                <a16:creationId xmlns:a16="http://schemas.microsoft.com/office/drawing/2014/main" id="{386CC285-AC43-B343-A24A-595363C55BBB}"/>
              </a:ext>
            </a:extLst>
          </p:cNvPr>
          <p:cNvSpPr txBox="1">
            <a:spLocks/>
          </p:cNvSpPr>
          <p:nvPr/>
        </p:nvSpPr>
        <p:spPr>
          <a:xfrm>
            <a:off x="692728" y="1825624"/>
            <a:ext cx="4613564" cy="46726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b="1" dirty="0">
                <a:solidFill>
                  <a:srgbClr val="7030A0"/>
                </a:solidFill>
              </a:rPr>
              <a:t>       BEKINMACHOQ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Birgalashib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uch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o‘rtoq</a:t>
            </a:r>
            <a:r>
              <a:rPr lang="en-US" sz="3200" dirty="0">
                <a:solidFill>
                  <a:srgbClr val="7030A0"/>
                </a:solidFill>
              </a:rPr>
              <a:t> —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Men, Aziza </a:t>
            </a:r>
            <a:r>
              <a:rPr lang="en-US" sz="3200" dirty="0" err="1">
                <a:solidFill>
                  <a:srgbClr val="7030A0"/>
                </a:solidFill>
              </a:rPr>
              <a:t>va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Qo‘shoq</a:t>
            </a:r>
            <a:r>
              <a:rPr lang="en-US" sz="3200" dirty="0">
                <a:solidFill>
                  <a:srgbClr val="7030A0"/>
                </a:solidFill>
              </a:rPr>
              <a:t>.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Keng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500" dirty="0" err="1">
                <a:solidFill>
                  <a:srgbClr val="7030A0"/>
                </a:solidFill>
              </a:rPr>
              <a:t>lolazor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qo‘ynida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O‘ynardik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bekinmachoq</a:t>
            </a:r>
            <a:r>
              <a:rPr lang="en-US" sz="3200" dirty="0">
                <a:solidFill>
                  <a:srgbClr val="7030A0"/>
                </a:solidFill>
              </a:rPr>
              <a:t>.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Bekinmoqchi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bo‘lsam</a:t>
            </a:r>
            <a:r>
              <a:rPr lang="en-US" sz="3200" dirty="0">
                <a:solidFill>
                  <a:srgbClr val="7030A0"/>
                </a:solidFill>
              </a:rPr>
              <a:t> men,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>
                <a:solidFill>
                  <a:srgbClr val="7030A0"/>
                </a:solidFill>
              </a:rPr>
              <a:t>Har </a:t>
            </a:r>
            <a:r>
              <a:rPr lang="en-US" sz="3200" dirty="0" err="1">
                <a:solidFill>
                  <a:srgbClr val="7030A0"/>
                </a:solidFill>
              </a:rPr>
              <a:t>lola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imlab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sekin</a:t>
            </a:r>
            <a:r>
              <a:rPr lang="en-US" sz="3200" dirty="0">
                <a:solidFill>
                  <a:srgbClr val="7030A0"/>
                </a:solidFill>
              </a:rPr>
              <a:t>,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Deydi</a:t>
            </a:r>
            <a:r>
              <a:rPr lang="en-US" sz="3200" dirty="0">
                <a:solidFill>
                  <a:srgbClr val="7030A0"/>
                </a:solidFill>
              </a:rPr>
              <a:t>: “</a:t>
            </a:r>
            <a:r>
              <a:rPr lang="en-US" sz="3200" dirty="0" err="1">
                <a:solidFill>
                  <a:srgbClr val="7030A0"/>
                </a:solidFill>
              </a:rPr>
              <a:t>Kelaqol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r>
              <a:rPr lang="en-US" sz="3200" dirty="0" err="1">
                <a:solidFill>
                  <a:srgbClr val="7030A0"/>
                </a:solidFill>
              </a:rPr>
              <a:t>o‘g‘lon</a:t>
            </a:r>
            <a:r>
              <a:rPr lang="en-US" sz="3200" dirty="0">
                <a:solidFill>
                  <a:srgbClr val="7030A0"/>
                </a:solidFill>
              </a:rPr>
              <a:t>, 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r>
              <a:rPr lang="en-US" sz="3200" dirty="0" err="1">
                <a:solidFill>
                  <a:srgbClr val="7030A0"/>
                </a:solidFill>
              </a:rPr>
              <a:t>Bizning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makon</a:t>
            </a:r>
            <a:r>
              <a:rPr lang="en-US" sz="3200" dirty="0" err="1">
                <a:solidFill>
                  <a:srgbClr val="7030A0"/>
                </a:solidFill>
              </a:rPr>
              <a:t>ga</a:t>
            </a:r>
            <a:r>
              <a:rPr lang="en-US" sz="3200" dirty="0">
                <a:solidFill>
                  <a:srgbClr val="7030A0"/>
                </a:solidFill>
              </a:rPr>
              <a:t> </a:t>
            </a:r>
            <a:r>
              <a:rPr lang="en-US" sz="3200" dirty="0" err="1">
                <a:solidFill>
                  <a:srgbClr val="7030A0"/>
                </a:solidFill>
              </a:rPr>
              <a:t>bekin</a:t>
            </a:r>
            <a:r>
              <a:rPr lang="en-US" sz="3200" dirty="0">
                <a:solidFill>
                  <a:srgbClr val="7030A0"/>
                </a:solidFill>
              </a:rPr>
              <a:t>”.</a:t>
            </a:r>
            <a:endParaRPr lang="ru-RU" sz="3200" dirty="0">
              <a:solidFill>
                <a:srgbClr val="7030A0"/>
              </a:solidFill>
            </a:endParaRPr>
          </a:p>
          <a:p>
            <a:pPr algn="l"/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3128192A-78CE-0249-B8FD-2E1C37D25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794" y="1432005"/>
            <a:ext cx="5106204" cy="505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93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49306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C06601D3-F259-E546-B5BE-E255EAD4A8B7}"/>
              </a:ext>
            </a:extLst>
          </p:cNvPr>
          <p:cNvSpPr/>
          <p:nvPr/>
        </p:nvSpPr>
        <p:spPr>
          <a:xfrm>
            <a:off x="773468" y="397225"/>
            <a:ext cx="4255733" cy="226131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Ishchilar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nima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sababdan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janjallashishdi</a:t>
            </a:r>
            <a:r>
              <a:rPr lang="en-GB" sz="4000" b="1" dirty="0">
                <a:solidFill>
                  <a:srgbClr val="7030A0"/>
                </a:solidFill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C036903-B1D1-C844-A845-17D638D32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63" b="97297" l="9933" r="89899">
                        <a14:foregroundMark x1="39226" y1="12355" x2="43687" y2="6178"/>
                        <a14:foregroundMark x1="43687" y1="6178" x2="51431" y2="9459"/>
                        <a14:foregroundMark x1="51431" y1="9459" x2="51936" y2="10618"/>
                        <a14:foregroundMark x1="33165" y1="66892" x2="28956" y2="86197"/>
                        <a14:foregroundMark x1="28956" y1="86197" x2="30808" y2="97297"/>
                        <a14:foregroundMark x1="17256" y1="33784" x2="17929" y2="33301"/>
                        <a14:foregroundMark x1="38384" y1="33784" x2="44613" y2="33880"/>
                        <a14:foregroundMark x1="44613" y1="33880" x2="46801" y2="33784"/>
                        <a14:foregroundMark x1="46801" y1="33591" x2="43519" y2="34846"/>
                        <a14:foregroundMark x1="58586" y1="45174" x2="58165" y2="54344"/>
                        <a14:foregroundMark x1="61448" y1="44208" x2="66835" y2="48552"/>
                        <a14:foregroundMark x1="66835" y1="48552" x2="69360" y2="55309"/>
                        <a14:foregroundMark x1="68098" y1="63224" x2="68519" y2="65927"/>
                        <a14:foregroundMark x1="56229" y1="56564" x2="56818" y2="64575"/>
                        <a14:foregroundMark x1="56818" y1="64575" x2="57912" y2="54826"/>
                        <a14:foregroundMark x1="57912" y1="54826" x2="53788" y2="72394"/>
                        <a14:foregroundMark x1="53788" y1="72394" x2="53872" y2="73359"/>
                        <a14:foregroundMark x1="30640" y1="54054" x2="31902" y2="548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495" y="894823"/>
            <a:ext cx="5808663" cy="506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CF56DC-8D7B-284A-87A1-7007CD2CB102}"/>
              </a:ext>
            </a:extLst>
          </p:cNvPr>
          <p:cNvSpPr/>
          <p:nvPr/>
        </p:nvSpPr>
        <p:spPr>
          <a:xfrm>
            <a:off x="787323" y="3061597"/>
            <a:ext cx="6178842" cy="300962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 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Aslida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ishchilarning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hammasi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narsani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xohlashayotgan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edi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Ular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har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xil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tilda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so‘zlaganlari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uchun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bir-birlarini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3600" b="1" dirty="0" err="1">
                <a:solidFill>
                  <a:schemeClr val="accent1">
                    <a:lumMod val="75000"/>
                  </a:schemeClr>
                </a:solidFill>
              </a:rPr>
              <a:t>tushunish-magandi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511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212531"/>
            <a:ext cx="11480651" cy="622943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576917" y="961155"/>
            <a:ext cx="884358" cy="32936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6A00785C-F619-7D48-BD9D-78F0728939B1}"/>
              </a:ext>
            </a:extLst>
          </p:cNvPr>
          <p:cNvSpPr/>
          <p:nvPr/>
        </p:nvSpPr>
        <p:spPr>
          <a:xfrm>
            <a:off x="824267" y="918625"/>
            <a:ext cx="5195172" cy="146162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err="1">
                <a:solidFill>
                  <a:srgbClr val="7030A0"/>
                </a:solidFill>
              </a:rPr>
              <a:t>Hikoyadan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siz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qanday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hulosa</a:t>
            </a:r>
            <a:r>
              <a:rPr lang="en-GB" sz="4000" b="1" dirty="0">
                <a:solidFill>
                  <a:srgbClr val="7030A0"/>
                </a:solidFill>
              </a:rPr>
              <a:t> </a:t>
            </a:r>
            <a:r>
              <a:rPr lang="en-GB" sz="4000" b="1" dirty="0" err="1">
                <a:solidFill>
                  <a:srgbClr val="7030A0"/>
                </a:solidFill>
              </a:rPr>
              <a:t>oldingiz</a:t>
            </a:r>
            <a:r>
              <a:rPr lang="en-GB" sz="4000" b="1" dirty="0">
                <a:solidFill>
                  <a:srgbClr val="7030A0"/>
                </a:solidFill>
              </a:rPr>
              <a:t>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3F8620-73CB-A046-AC59-9338710B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060" y="1322049"/>
            <a:ext cx="4642119" cy="421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1D6E144B-739E-2B45-B2D7-2335280A089F}"/>
              </a:ext>
            </a:extLst>
          </p:cNvPr>
          <p:cNvSpPr/>
          <p:nvPr/>
        </p:nvSpPr>
        <p:spPr>
          <a:xfrm>
            <a:off x="762350" y="3127724"/>
            <a:ext cx="5438421" cy="26158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Kimki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ko‘p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o‘rgansa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o‘ziga</a:t>
            </a:r>
            <a:r>
              <a:rPr lang="en-GB" sz="3600" b="1" dirty="0">
                <a:solidFill>
                  <a:srgbClr val="7030A0"/>
                </a:solidFill>
              </a:rPr>
              <a:t> ham </a:t>
            </a:r>
            <a:r>
              <a:rPr lang="en-GB" sz="3600" b="1" dirty="0" err="1">
                <a:solidFill>
                  <a:srgbClr val="7030A0"/>
                </a:solidFill>
              </a:rPr>
              <a:t>foyda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boshqa-larga</a:t>
            </a:r>
            <a:r>
              <a:rPr lang="en-GB" sz="3600" b="1" dirty="0">
                <a:solidFill>
                  <a:srgbClr val="7030A0"/>
                </a:solidFill>
              </a:rPr>
              <a:t> ham </a:t>
            </a:r>
            <a:r>
              <a:rPr lang="en-GB" sz="3600" b="1" dirty="0" err="1">
                <a:solidFill>
                  <a:srgbClr val="7030A0"/>
                </a:solidFill>
              </a:rPr>
              <a:t>yordam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berar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ekan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дзаголовок 4">
            <a:extLst>
              <a:ext uri="{FF2B5EF4-FFF2-40B4-BE49-F238E27FC236}">
                <a16:creationId xmlns:a16="http://schemas.microsoft.com/office/drawing/2014/main" id="{C7D38CAD-2F3A-5A4C-B76D-00515EFB5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5455" y="701669"/>
            <a:ext cx="9144000" cy="93075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Menga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yoqqan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she’r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hikoya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ertak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C084583-67DC-FC42-A072-A72D00085433}"/>
              </a:ext>
            </a:extLst>
          </p:cNvPr>
          <p:cNvSpPr/>
          <p:nvPr/>
        </p:nvSpPr>
        <p:spPr>
          <a:xfrm>
            <a:off x="957530" y="1711257"/>
            <a:ext cx="9463476" cy="568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1. </a:t>
            </a:r>
            <a:r>
              <a:rPr lang="en-GB" sz="3600" b="1" dirty="0" err="1">
                <a:solidFill>
                  <a:srgbClr val="7030A0"/>
                </a:solidFill>
              </a:rPr>
              <a:t>Sizga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qaysi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she’r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hikoya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ertak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ko‘proq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yoqdi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C8C8F131-D1A7-BB42-9F92-1696EE8BC754}"/>
              </a:ext>
            </a:extLst>
          </p:cNvPr>
          <p:cNvSpPr/>
          <p:nvPr/>
        </p:nvSpPr>
        <p:spPr>
          <a:xfrm>
            <a:off x="957526" y="3623186"/>
            <a:ext cx="5831201" cy="568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3. </a:t>
            </a:r>
            <a:r>
              <a:rPr lang="en-GB" sz="3600" b="1" dirty="0" err="1">
                <a:solidFill>
                  <a:srgbClr val="7030A0"/>
                </a:solidFill>
              </a:rPr>
              <a:t>Qanday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taassurot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oldingiz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20AEAB25-3523-7347-9E9B-BA072CBC5890}"/>
              </a:ext>
            </a:extLst>
          </p:cNvPr>
          <p:cNvSpPr/>
          <p:nvPr/>
        </p:nvSpPr>
        <p:spPr>
          <a:xfrm>
            <a:off x="999091" y="2653371"/>
            <a:ext cx="3572909" cy="5689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7030A0"/>
                </a:solidFill>
              </a:rPr>
              <a:t>2. </a:t>
            </a:r>
            <a:r>
              <a:rPr lang="en-GB" sz="3600" b="1" dirty="0" err="1">
                <a:solidFill>
                  <a:srgbClr val="7030A0"/>
                </a:solidFill>
              </a:rPr>
              <a:t>Nimasi</a:t>
            </a:r>
            <a:r>
              <a:rPr lang="en-GB" sz="3600" b="1" dirty="0">
                <a:solidFill>
                  <a:srgbClr val="7030A0"/>
                </a:solidFill>
              </a:rPr>
              <a:t>  </a:t>
            </a:r>
            <a:r>
              <a:rPr lang="en-GB" sz="3600" b="1" dirty="0" err="1">
                <a:solidFill>
                  <a:srgbClr val="7030A0"/>
                </a:solidFill>
              </a:rPr>
              <a:t>yoqdi</a:t>
            </a:r>
            <a:r>
              <a:rPr lang="en-GB" sz="3600" b="1" dirty="0">
                <a:solidFill>
                  <a:srgbClr val="7030A0"/>
                </a:solidFill>
              </a:rPr>
              <a:t>?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2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8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45679" y="359706"/>
            <a:ext cx="11480651" cy="6082264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232261" y="4677849"/>
            <a:ext cx="1853744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дзаголовок 4">
            <a:extLst>
              <a:ext uri="{FF2B5EF4-FFF2-40B4-BE49-F238E27FC236}">
                <a16:creationId xmlns:a16="http://schemas.microsoft.com/office/drawing/2014/main" id="{A8261C3A-BB1E-E64F-8109-8D09B38A26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51426" y="521557"/>
            <a:ext cx="6686545" cy="930757"/>
          </a:xfrm>
        </p:spPr>
        <p:txBody>
          <a:bodyPr>
            <a:normAutofit/>
          </a:bodyPr>
          <a:lstStyle/>
          <a:p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“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Menga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yoqqan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GB" sz="4000" b="1" dirty="0" err="1">
                <a:solidFill>
                  <a:schemeClr val="accent2">
                    <a:lumMod val="75000"/>
                  </a:schemeClr>
                </a:solidFill>
              </a:rPr>
              <a:t>hikoya</a:t>
            </a:r>
            <a:r>
              <a:rPr lang="en-GB" sz="4000" b="1" dirty="0">
                <a:solidFill>
                  <a:schemeClr val="accent2">
                    <a:lumMod val="75000"/>
                  </a:schemeClr>
                </a:solidFill>
              </a:rPr>
              <a:t>” </a:t>
            </a:r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   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D1465-1E0B-7245-8EF5-CCCC8D82393D}"/>
              </a:ext>
            </a:extLst>
          </p:cNvPr>
          <p:cNvSpPr txBox="1"/>
          <p:nvPr/>
        </p:nvSpPr>
        <p:spPr>
          <a:xfrm>
            <a:off x="568040" y="1330031"/>
            <a:ext cx="1106978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</a:rPr>
              <a:t>     </a:t>
            </a:r>
            <a:r>
              <a:rPr lang="en-GB" sz="3600" b="1" dirty="0" err="1">
                <a:solidFill>
                  <a:srgbClr val="7030A0"/>
                </a:solidFill>
              </a:rPr>
              <a:t>Menga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ushbu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bo‘limda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o‘tilgan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</a:p>
          <a:p>
            <a:r>
              <a:rPr lang="en-GB" sz="3600" b="1" dirty="0" err="1">
                <a:solidFill>
                  <a:srgbClr val="7030A0"/>
                </a:solidFill>
              </a:rPr>
              <a:t>Jaloliddin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Rumiyning</a:t>
            </a:r>
            <a:r>
              <a:rPr lang="en-GB" sz="3600" b="1" dirty="0">
                <a:solidFill>
                  <a:srgbClr val="7030A0"/>
                </a:solidFill>
              </a:rPr>
              <a:t> “</a:t>
            </a:r>
            <a:r>
              <a:rPr lang="en-GB" sz="3600" b="1" dirty="0" err="1">
                <a:solidFill>
                  <a:srgbClr val="7030A0"/>
                </a:solidFill>
              </a:rPr>
              <a:t>Uzum</a:t>
            </a:r>
            <a:r>
              <a:rPr lang="en-GB" sz="3600" b="1" dirty="0">
                <a:solidFill>
                  <a:srgbClr val="7030A0"/>
                </a:solidFill>
              </a:rPr>
              <a:t>” </a:t>
            </a:r>
            <a:r>
              <a:rPr lang="en-GB" sz="3600" b="1" dirty="0" err="1">
                <a:solidFill>
                  <a:srgbClr val="7030A0"/>
                </a:solidFill>
              </a:rPr>
              <a:t>hikoyasi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</a:p>
          <a:p>
            <a:r>
              <a:rPr lang="en-GB" sz="3600" b="1" dirty="0" err="1">
                <a:solidFill>
                  <a:srgbClr val="7030A0"/>
                </a:solidFill>
              </a:rPr>
              <a:t>juda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yoqdi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3600" b="1" dirty="0">
                <a:solidFill>
                  <a:srgbClr val="7030A0"/>
                </a:solidFill>
              </a:rPr>
              <a:t>      </a:t>
            </a:r>
            <a:r>
              <a:rPr lang="en-GB" sz="3600" b="1" dirty="0" err="1">
                <a:solidFill>
                  <a:srgbClr val="7030A0"/>
                </a:solidFill>
              </a:rPr>
              <a:t>Sababi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hikoyada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mardikorlar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bir</a:t>
            </a:r>
            <a:r>
              <a:rPr lang="en-GB" sz="3600" b="1" dirty="0">
                <a:solidFill>
                  <a:srgbClr val="7030A0"/>
                </a:solidFill>
              </a:rPr>
              <a:t>-</a:t>
            </a:r>
          </a:p>
          <a:p>
            <a:r>
              <a:rPr lang="en-GB" sz="3600" b="1" dirty="0" err="1">
                <a:solidFill>
                  <a:srgbClr val="7030A0"/>
                </a:solidFill>
              </a:rPr>
              <a:t>birlarini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tillarini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tushunmaganlari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uchun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tortishib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janjallashib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qolishdi</a:t>
            </a:r>
            <a:r>
              <a:rPr lang="en-GB" sz="3600" b="1" dirty="0">
                <a:solidFill>
                  <a:srgbClr val="7030A0"/>
                </a:solidFill>
              </a:rPr>
              <a:t>.</a:t>
            </a:r>
          </a:p>
          <a:p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Hikoyadan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olgan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taassurotim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shuki</a:t>
            </a:r>
            <a:r>
              <a:rPr lang="en-GB" sz="3600" b="1" dirty="0">
                <a:solidFill>
                  <a:srgbClr val="7030A0"/>
                </a:solidFill>
              </a:rPr>
              <a:t>,  </a:t>
            </a:r>
            <a:r>
              <a:rPr lang="en-GB" sz="3600" b="1" dirty="0" err="1">
                <a:solidFill>
                  <a:srgbClr val="7030A0"/>
                </a:solidFill>
              </a:rPr>
              <a:t>ko‘p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o‘qish</a:t>
            </a:r>
            <a:r>
              <a:rPr lang="en-GB" sz="3600" b="1" dirty="0">
                <a:solidFill>
                  <a:srgbClr val="7030A0"/>
                </a:solidFill>
              </a:rPr>
              <a:t>, </a:t>
            </a:r>
            <a:r>
              <a:rPr lang="en-GB" sz="3600" b="1" dirty="0" err="1">
                <a:solidFill>
                  <a:srgbClr val="7030A0"/>
                </a:solidFill>
              </a:rPr>
              <a:t>jahon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tillarini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o‘rganish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kerak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ekan</a:t>
            </a:r>
            <a:r>
              <a:rPr lang="en-GB" sz="3600" b="1" dirty="0">
                <a:solidFill>
                  <a:srgbClr val="7030A0"/>
                </a:solidFill>
              </a:rPr>
              <a:t>. “</a:t>
            </a:r>
            <a:r>
              <a:rPr lang="en-GB" sz="3600" b="1" dirty="0" err="1">
                <a:solidFill>
                  <a:srgbClr val="7030A0"/>
                </a:solidFill>
              </a:rPr>
              <a:t>Til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bilgan</a:t>
            </a:r>
            <a:r>
              <a:rPr lang="en-GB" sz="3600" b="1" dirty="0">
                <a:solidFill>
                  <a:srgbClr val="7030A0"/>
                </a:solidFill>
              </a:rPr>
              <a:t> – el </a:t>
            </a:r>
            <a:r>
              <a:rPr lang="en-GB" sz="3600" b="1" dirty="0" err="1">
                <a:solidFill>
                  <a:srgbClr val="7030A0"/>
                </a:solidFill>
              </a:rPr>
              <a:t>biladi</a:t>
            </a:r>
            <a:r>
              <a:rPr lang="en-GB" sz="3600" b="1" dirty="0">
                <a:solidFill>
                  <a:srgbClr val="7030A0"/>
                </a:solidFill>
              </a:rPr>
              <a:t>”</a:t>
            </a:r>
          </a:p>
          <a:p>
            <a:r>
              <a:rPr lang="en-GB" sz="3600" b="1" dirty="0">
                <a:solidFill>
                  <a:srgbClr val="7030A0"/>
                </a:solidFill>
              </a:rPr>
              <a:t> – deb </a:t>
            </a:r>
            <a:r>
              <a:rPr lang="en-GB" sz="3600" b="1" dirty="0" err="1">
                <a:solidFill>
                  <a:srgbClr val="7030A0"/>
                </a:solidFill>
              </a:rPr>
              <a:t>bejizga</a:t>
            </a:r>
            <a:r>
              <a:rPr lang="en-GB" sz="3600" b="1" dirty="0">
                <a:solidFill>
                  <a:srgbClr val="7030A0"/>
                </a:solidFill>
              </a:rPr>
              <a:t> </a:t>
            </a:r>
            <a:r>
              <a:rPr lang="en-GB" sz="3600" b="1" dirty="0" err="1">
                <a:solidFill>
                  <a:srgbClr val="7030A0"/>
                </a:solidFill>
              </a:rPr>
              <a:t>aytishmagan</a:t>
            </a:r>
            <a:r>
              <a:rPr lang="en-GB" sz="3600" b="1" dirty="0">
                <a:solidFill>
                  <a:srgbClr val="7030A0"/>
                </a:solidFill>
              </a:rPr>
              <a:t>.  </a:t>
            </a:r>
          </a:p>
          <a:p>
            <a:endParaRPr lang="en-GB" sz="3600" b="1" dirty="0">
              <a:solidFill>
                <a:srgbClr val="7030A0"/>
              </a:solidFill>
            </a:endParaRPr>
          </a:p>
          <a:p>
            <a:endParaRPr lang="en-GB" sz="3600" b="1" dirty="0">
              <a:solidFill>
                <a:srgbClr val="7030A0"/>
              </a:solidFill>
            </a:endParaRPr>
          </a:p>
          <a:p>
            <a:r>
              <a:rPr lang="en-GB" sz="3600" b="1" dirty="0">
                <a:solidFill>
                  <a:srgbClr val="7030A0"/>
                </a:solidFill>
              </a:rPr>
              <a:t>   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12" name="Picture 16" descr="Виноград белый и черный - анимационная картинка">
            <a:extLst>
              <a:ext uri="{FF2B5EF4-FFF2-40B4-BE49-F238E27FC236}">
                <a16:creationId xmlns:a16="http://schemas.microsoft.com/office/drawing/2014/main" id="{2E3B722D-CC3C-8944-A056-E22A75E1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136" y="604594"/>
            <a:ext cx="2879447" cy="359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01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5597</TotalTime>
  <Words>339</Words>
  <Application>Microsoft Macintosh PowerPoint</Application>
  <PresentationFormat>Широкоэкранный</PresentationFormat>
  <Paragraphs>47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6</cp:revision>
  <dcterms:created xsi:type="dcterms:W3CDTF">2022-01-16T11:54:43Z</dcterms:created>
  <dcterms:modified xsi:type="dcterms:W3CDTF">2022-02-21T06:01:21Z</dcterms:modified>
</cp:coreProperties>
</file>