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493" r:id="rId2"/>
    <p:sldId id="577" r:id="rId3"/>
    <p:sldId id="583" r:id="rId4"/>
    <p:sldId id="573" r:id="rId5"/>
    <p:sldId id="585" r:id="rId6"/>
    <p:sldId id="586" r:id="rId7"/>
    <p:sldId id="584" r:id="rId8"/>
    <p:sldId id="581" r:id="rId9"/>
    <p:sldId id="539" r:id="rId10"/>
    <p:sldId id="582" r:id="rId11"/>
    <p:sldId id="567" r:id="rId12"/>
    <p:sldId id="515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57"/>
    <p:restoredTop sz="94592"/>
  </p:normalViewPr>
  <p:slideViewPr>
    <p:cSldViewPr snapToGrid="0" snapToObjects="1">
      <p:cViewPr varScale="1">
        <p:scale>
          <a:sx n="104" d="100"/>
          <a:sy n="104" d="100"/>
        </p:scale>
        <p:origin x="22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C0B30C-0A7C-5244-975E-206D933E9C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F3E0287-D805-724A-BF27-CF2E794EF6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17E61A-9A75-9047-8EA2-D43168EC2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06.03.2022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574DFF-AB76-7A48-83A0-9C2DA5914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3A3291-022C-7F45-8E89-8F6070491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580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7C11CA-E1CB-634D-8A93-F0ADCFEDA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5B2D91A-C7A4-8B4C-A0E9-B3098550DD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2C60C1-5917-634B-838C-E099AEEC8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06.03.2022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25958E8-ECAC-5B42-BF70-4305B4D8B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4AA72D-ABCE-FD42-A2AB-135C8C0E1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19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F2B4B5-A492-7E4D-A543-B1BB16FC91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49A53FC-9036-C04F-8F1C-B1AFE49334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A20A94-0B7A-E743-B027-96FA507E0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06.03.2022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8DBEF6-44EE-4B44-86A8-0B59151A8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D9674B9-A6B7-9D49-BB00-6A15B9B39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433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D406CD-C9E7-D04A-8F0D-698689AFD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62C3E0-8881-2D46-9851-ABC5925131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5ED03F-56E1-DB4B-ABC7-038DF7942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06.03.2022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04857CD-6FB7-2A4C-8BF9-95825BD5E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F524044-9550-4D4B-814B-70A103ACB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349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3F3828-8D78-7140-A614-86F6D8578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0BDA983-8E7C-9949-90C6-DD37936A63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375F848-D734-4E44-AD0A-C226ECCD4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06.03.2022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327E282-EA9F-6E4D-86A8-90B73C487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3C245A-0EA2-374A-B336-2B177157C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354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C6C045-791F-B74B-B840-86DE6324F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2D7B51-42D5-3D44-926A-C4B0B8C339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850A882-4C41-E142-837D-ED2D6729A5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76F9AEA-AF26-9F4B-AC41-4F4044A32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06.03.2022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14B722B-91B9-D14E-BD65-759CBA2F4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0F07A35-C65C-8F46-9003-BD0B72075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886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A0868E-9F03-874F-A0DE-187DACEC1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CC8D5EC-7DDE-764C-A1FB-38781A45CB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1D42A11-A79B-8144-82F2-753B7CF511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41AFA6F-0B96-4E48-9C15-10354F4B70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6FDC17C-03EB-7646-A389-1CA158BD3A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7CB9CFA-C9BF-C04C-AD36-BE6B4B594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06.03.2022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8FE6EB8-9B50-9645-9484-02634328E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3DB4A74-F965-694B-8849-CBCAE7448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412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36DD13-D713-574F-87CA-B69B335FB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8DEB32-DFB0-654D-B903-0AD8A70E4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06.03.2022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B62EEED-4265-994E-9322-3E204BAEA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A28EB03-C506-5F47-9BCA-10FA892DE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946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0DDEE05-F4B6-0B4F-B6D8-247DE0E1D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06.03.2022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A4FEA2F-5D9B-5746-A6B6-3A6DBE15D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7C28F63-35C9-FD4F-A199-68A5795A8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059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579832-5C56-8443-9D2B-AA150E3D1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8FE8551-E6FD-044D-A091-98948F02DC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2E0B29F-2B7D-2D41-8EC1-05E9F0C9B4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0D51EF8-66EB-5F49-A2FD-1BA82E80F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06.03.2022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E811C2D-5D0D-B34B-9FD2-7A9EFE75B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ED49288-1D8F-7A40-A103-D83FA7633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2530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60A9AA-B3E2-AA4C-8E79-13942F02A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EC555D3-671A-FB4F-AFA3-B38D98011C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EC2865F-5BA0-B44F-B0FA-8CF153D2C9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0B89C6E-0D68-BA46-A597-594A3E219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06.03.2022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58AC2D8-1E62-754D-B541-94F568F5E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FEA1C84-3DEB-0748-ABF6-32C891ECB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207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AA114D-DE18-C04D-96FF-FEC64E411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C5191FC-BCB8-D44C-B19A-7D7A4A9D1C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C690152-C6D6-F147-A76F-E0384C0490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3CD35-7399-A645-AC27-54542F1F9951}" type="datetimeFigureOut">
              <a:rPr lang="ru-RU" smtClean="0"/>
              <a:t>06.03.2022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566A89D-6F9C-B149-B7F1-F18A38AACB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AE56ED7-54CA-7D43-960B-3DC68042AA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5302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8.pn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2.png"/><Relationship Id="rId7" Type="http://schemas.microsoft.com/office/2007/relationships/hdphoto" Target="../media/hdphoto3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1.gif"/><Relationship Id="rId4" Type="http://schemas.openxmlformats.org/officeDocument/2006/relationships/image" Target="../media/image10.gif"/><Relationship Id="rId9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0070" y="-32942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229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5"/>
            <a:ext cx="11676988" cy="6312027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CD1C11C7-7B32-DB48-9C21-48B690672C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50" t="16050" r="12314" b="15556"/>
          <a:stretch/>
        </p:blipFill>
        <p:spPr bwMode="auto">
          <a:xfrm>
            <a:off x="2649543" y="2076540"/>
            <a:ext cx="7471334" cy="4130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A45B326A-9080-B246-9C3F-AD29671CAC36}"/>
              </a:ext>
            </a:extLst>
          </p:cNvPr>
          <p:cNvSpPr/>
          <p:nvPr/>
        </p:nvSpPr>
        <p:spPr>
          <a:xfrm>
            <a:off x="3473670" y="945391"/>
            <a:ext cx="5403043" cy="789049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571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>
                <a:solidFill>
                  <a:srgbClr val="C00000"/>
                </a:solidFill>
              </a:rPr>
              <a:t>Ochko‘z</a:t>
            </a:r>
            <a:r>
              <a:rPr lang="en-GB" sz="5400" b="1" dirty="0">
                <a:solidFill>
                  <a:srgbClr val="C00000"/>
                </a:solidFill>
              </a:rPr>
              <a:t> </a:t>
            </a:r>
            <a:r>
              <a:rPr lang="en-GB" sz="5400" b="1" dirty="0" err="1">
                <a:solidFill>
                  <a:srgbClr val="C00000"/>
                </a:solidFill>
              </a:rPr>
              <a:t>xo‘roz</a:t>
            </a:r>
            <a:endParaRPr lang="ru-RU" sz="5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1158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JO'JA - ЖУЖАЛАРИМ - Детские песни - Болалар учун - Bolalar musiqasi - Болалар кушиклари -With Lyrics.mp4" descr="JO'JA - ЖУЖАЛАРИМ - Детские песни - Болалар учун - Bolalar musiqasi - Болалар кушиклари -With Lyrics.mp4">
            <a:hlinkClick r:id="" action="ppaction://media"/>
            <a:extLst>
              <a:ext uri="{FF2B5EF4-FFF2-40B4-BE49-F238E27FC236}">
                <a16:creationId xmlns:a16="http://schemas.microsoft.com/office/drawing/2014/main" id="{201E99DE-18A2-1244-81BF-46F8460D213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643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8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29AC7E-DD3C-2740-B9A2-2181B3EF6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00"/>
            <a:ext cx="12232830" cy="6832600"/>
          </a:xfrm>
          <a:prstGeom prst="rect">
            <a:avLst/>
          </a:prstGeom>
        </p:spPr>
      </p:pic>
      <p:sp>
        <p:nvSpPr>
          <p:cNvPr id="5" name="Пятиугольник 4">
            <a:extLst>
              <a:ext uri="{FF2B5EF4-FFF2-40B4-BE49-F238E27FC236}">
                <a16:creationId xmlns:a16="http://schemas.microsoft.com/office/drawing/2014/main" id="{9704B1E4-1064-1649-85EA-6FC1DDCF2F2D}"/>
              </a:ext>
            </a:extLst>
          </p:cNvPr>
          <p:cNvSpPr/>
          <p:nvPr/>
        </p:nvSpPr>
        <p:spPr>
          <a:xfrm>
            <a:off x="2117181" y="555667"/>
            <a:ext cx="8881407" cy="787792"/>
          </a:xfrm>
          <a:prstGeom prst="homePlat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7030A0"/>
                </a:solidFill>
              </a:rPr>
              <a:t>Nonushtada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foydali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mahsulotlarni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yeng</a:t>
            </a:r>
            <a:r>
              <a:rPr lang="en-GB" sz="4000" b="1" dirty="0">
                <a:solidFill>
                  <a:srgbClr val="7030A0"/>
                </a:solidFill>
              </a:rPr>
              <a:t>.</a:t>
            </a:r>
            <a:endParaRPr lang="ru-RU" sz="4000" b="1" dirty="0">
              <a:solidFill>
                <a:srgbClr val="7030A0"/>
              </a:solidFill>
            </a:endParaRPr>
          </a:p>
        </p:txBody>
      </p:sp>
      <p:pic>
        <p:nvPicPr>
          <p:cNvPr id="8" name="Picture 2" descr="Cute Happy Kid Eat Salad Vegetable Fruits Stock Vector - Illustration of  character, lunch: 159774400">
            <a:extLst>
              <a:ext uri="{FF2B5EF4-FFF2-40B4-BE49-F238E27FC236}">
                <a16:creationId xmlns:a16="http://schemas.microsoft.com/office/drawing/2014/main" id="{5847B37E-E6B2-BA4F-812F-44F1D2EEE3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9300" y="1886426"/>
            <a:ext cx="4617168" cy="369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B30AA76-1585-EE4A-A971-B7350D8F90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426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16757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11DAF39A-BC41-9E4C-81A6-EDF0D81139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11" b="98438" l="2198" r="97253">
                        <a14:foregroundMark x1="31664" y1="24878" x2="41209" y2="9766"/>
                        <a14:foregroundMark x1="14973" y1="51302" x2="16277" y2="49237"/>
                        <a14:foregroundMark x1="41209" y1="9766" x2="64423" y2="28776"/>
                        <a14:foregroundMark x1="64423" y1="28776" x2="77198" y2="48307"/>
                        <a14:foregroundMark x1="77198" y1="48307" x2="97253" y2="58203"/>
                        <a14:foregroundMark x1="82967" y1="61979" x2="51923" y2="56901"/>
                        <a14:foregroundMark x1="51923" y1="56901" x2="22527" y2="58854"/>
                        <a14:foregroundMark x1="22527" y1="58854" x2="9753" y2="70833"/>
                        <a14:foregroundMark x1="38187" y1="36198" x2="40385" y2="39323"/>
                        <a14:foregroundMark x1="52335" y1="38672" x2="50137" y2="43750"/>
                        <a14:foregroundMark x1="52335" y1="38021" x2="53159" y2="44922"/>
                        <a14:foregroundMark x1="52335" y1="38672" x2="57555" y2="44271"/>
                        <a14:foregroundMark x1="34478" y1="39323" x2="36676" y2="47526"/>
                        <a14:foregroundMark x1="38874" y1="39323" x2="41209" y2="46875"/>
                        <a14:foregroundMark x1="30632" y1="51302" x2="30632" y2="51302"/>
                        <a14:foregroundMark x1="31456" y1="49349" x2="31456" y2="49349"/>
                        <a14:foregroundMark x1="31456" y1="49349" x2="31456" y2="49349"/>
                        <a14:foregroundMark x1="39698" y1="4036" x2="35852" y2="2214"/>
                        <a14:foregroundMark x1="35852" y1="1563" x2="35852" y2="1563"/>
                        <a14:foregroundMark x1="37363" y1="2214" x2="37363" y2="2214"/>
                        <a14:foregroundMark x1="3709" y1="60026" x2="3709" y2="60026"/>
                        <a14:foregroundMark x1="3709" y1="60026" x2="2335" y2="67578"/>
                        <a14:foregroundMark x1="29945" y1="91536" x2="41896" y2="92188"/>
                        <a14:foregroundMark x1="41896" y1="93490" x2="24725" y2="98438"/>
                        <a14:foregroundMark x1="24725" y1="97266" x2="24725" y2="97266"/>
                        <a14:foregroundMark x1="41896" y1="88411" x2="41896" y2="88411"/>
                        <a14:foregroundMark x1="51648" y1="87109" x2="51648" y2="87109"/>
                        <a14:foregroundMark x1="49313" y1="87760" x2="53159" y2="93490"/>
                        <a14:foregroundMark x1="53159" y1="92188" x2="64286" y2="96615"/>
                        <a14:foregroundMark x1="30618" y1="29467" x2="35165" y2="24219"/>
                        <a14:foregroundMark x1="30040" y1="30134" x2="30495" y2="29609"/>
                        <a14:foregroundMark x1="33654" y1="4688" x2="33328" y2="6212"/>
                        <a14:foregroundMark x1="37363" y1="1563" x2="40385" y2="5990"/>
                        <a14:foregroundMark x1="40385" y1="5339" x2="40385" y2="5339"/>
                        <a14:foregroundMark x1="36676" y1="911" x2="74038" y2="44922"/>
                        <a14:foregroundMark x1="77747" y1="49349" x2="77747" y2="49349"/>
                        <a14:foregroundMark x1="74725" y1="46875" x2="64560" y2="26172"/>
                        <a14:foregroundMark x1="64560" y1="26172" x2="39698" y2="1563"/>
                        <a14:backgroundMark x1="33516" y1="6250" x2="28297" y2="29167"/>
                        <a14:backgroundMark x1="28297" y1="29167" x2="14835" y2="4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841" y="4050951"/>
            <a:ext cx="1911196" cy="226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17DE6CB-6B5A-9F43-A698-33319021EC68}"/>
              </a:ext>
            </a:extLst>
          </p:cNvPr>
          <p:cNvSpPr/>
          <p:nvPr/>
        </p:nvSpPr>
        <p:spPr>
          <a:xfrm>
            <a:off x="8241391" y="5286964"/>
            <a:ext cx="237816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237-dars</a:t>
            </a:r>
            <a:endParaRPr lang="en-US" sz="36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649B3085-4F9E-A84C-863F-526BD3D43E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020" y="445014"/>
            <a:ext cx="10303055" cy="1698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Учебные детские рисунки (30 фото) » Рисунки для срисовки и не только">
            <a:extLst>
              <a:ext uri="{FF2B5EF4-FFF2-40B4-BE49-F238E27FC236}">
                <a16:creationId xmlns:a16="http://schemas.microsoft.com/office/drawing/2014/main" id="{CBF37BA0-EBE2-504E-98A3-A2EF7661D9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397" b="93750" l="10000" r="97444">
                        <a14:foregroundMark x1="36333" y1="13587" x2="36333" y2="13587"/>
                        <a14:foregroundMark x1="36333" y1="13587" x2="38111" y2="6658"/>
                        <a14:foregroundMark x1="38111" y1="6658" x2="39889" y2="8152"/>
                        <a14:foregroundMark x1="62556" y1="10190" x2="62556" y2="6658"/>
                        <a14:foregroundMark x1="62889" y1="6386" x2="65111" y2="13179"/>
                        <a14:foregroundMark x1="65111" y1="13179" x2="66333" y2="15082"/>
                        <a14:foregroundMark x1="70778" y1="3397" x2="70444" y2="9375"/>
                        <a14:foregroundMark x1="78889" y1="9103" x2="76889" y2="14266"/>
                        <a14:foregroundMark x1="26222" y1="47962" x2="15556" y2="54891"/>
                        <a14:foregroundMark x1="15556" y1="54891" x2="14889" y2="59783"/>
                        <a14:foregroundMark x1="19111" y1="54755" x2="24222" y2="51766"/>
                        <a14:foregroundMark x1="24222" y1="51766" x2="32556" y2="51359"/>
                        <a14:foregroundMark x1="32556" y1="51359" x2="39556" y2="51902"/>
                        <a14:foregroundMark x1="22333" y1="86957" x2="22333" y2="86957"/>
                        <a14:foregroundMark x1="22333" y1="86957" x2="24333" y2="93750"/>
                        <a14:foregroundMark x1="24333" y1="93750" x2="24000" y2="91848"/>
                        <a14:foregroundMark x1="26000" y1="87364" x2="26778" y2="88451"/>
                        <a14:foregroundMark x1="21111" y1="59783" x2="23000" y2="65625"/>
                        <a14:foregroundMark x1="27778" y1="65897" x2="28000" y2="68614"/>
                        <a14:foregroundMark x1="27778" y1="77582" x2="29778" y2="79076"/>
                        <a14:foregroundMark x1="28444" y1="81250" x2="32444" y2="81250"/>
                        <a14:foregroundMark x1="80444" y1="86413" x2="84333" y2="86685"/>
                        <a14:foregroundMark x1="79667" y1="85870" x2="81778" y2="92527"/>
                        <a14:foregroundMark x1="81778" y1="92527" x2="83889" y2="91848"/>
                        <a14:foregroundMark x1="75889" y1="77582" x2="78889" y2="78533"/>
                        <a14:foregroundMark x1="76667" y1="80435" x2="76889" y2="83424"/>
                        <a14:foregroundMark x1="87778" y1="64946" x2="93889" y2="68071"/>
                        <a14:foregroundMark x1="93889" y1="68071" x2="97444" y2="86413"/>
                        <a14:foregroundMark x1="30000" y1="46875" x2="32222" y2="47147"/>
                        <a14:foregroundMark x1="32222" y1="46875" x2="39889" y2="49321"/>
                        <a14:foregroundMark x1="65556" y1="47690" x2="60111" y2="52989"/>
                        <a14:foregroundMark x1="60111" y1="52989" x2="68556" y2="47962"/>
                        <a14:foregroundMark x1="68556" y1="47962" x2="73000" y2="46875"/>
                        <a14:foregroundMark x1="84889" y1="50136" x2="91000" y2="54348"/>
                        <a14:foregroundMark x1="91000" y1="54348" x2="94000" y2="588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950" y="2016502"/>
            <a:ext cx="5516304" cy="4510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0031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EE8D15DF-CB64-6A44-8E9A-4539358D8E3E}"/>
              </a:ext>
            </a:extLst>
          </p:cNvPr>
          <p:cNvSpPr/>
          <p:nvPr/>
        </p:nvSpPr>
        <p:spPr>
          <a:xfrm>
            <a:off x="2403568" y="599375"/>
            <a:ext cx="6819259" cy="87273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7030A0"/>
                </a:solidFill>
              </a:rPr>
              <a:t>Mustaqil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topshiriqni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tekshirish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FFBEDE12-1536-0D44-A636-315250F234D1}"/>
              </a:ext>
            </a:extLst>
          </p:cNvPr>
          <p:cNvSpPr/>
          <p:nvPr/>
        </p:nvSpPr>
        <p:spPr>
          <a:xfrm>
            <a:off x="1064302" y="1743400"/>
            <a:ext cx="10218292" cy="9144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accent1"/>
                </a:solidFill>
              </a:rPr>
              <a:t>1. </a:t>
            </a:r>
            <a:r>
              <a:rPr lang="en-GB" sz="3200" b="1" dirty="0" err="1">
                <a:solidFill>
                  <a:schemeClr val="accent1"/>
                </a:solidFill>
              </a:rPr>
              <a:t>Jo‘jalarning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chiqaradigan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ovozini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yozuvda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qanday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ifodalar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ekanmiz</a:t>
            </a:r>
            <a:r>
              <a:rPr lang="en-GB" sz="3200" b="1" dirty="0">
                <a:solidFill>
                  <a:schemeClr val="accent1"/>
                </a:solidFill>
              </a:rPr>
              <a:t>?</a:t>
            </a:r>
            <a:endParaRPr lang="ru-RU" sz="3200" b="1" dirty="0">
              <a:solidFill>
                <a:schemeClr val="accent1"/>
              </a:solidFill>
            </a:endParaRP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FB052873-3FAD-8749-A662-52D7CFACC6FE}"/>
              </a:ext>
            </a:extLst>
          </p:cNvPr>
          <p:cNvSpPr/>
          <p:nvPr/>
        </p:nvSpPr>
        <p:spPr>
          <a:xfrm>
            <a:off x="1096782" y="2870158"/>
            <a:ext cx="10218292" cy="9144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accent1"/>
                </a:solidFill>
              </a:rPr>
              <a:t>2. </a:t>
            </a:r>
            <a:r>
              <a:rPr lang="en-GB" sz="3200" b="1" dirty="0" err="1">
                <a:solidFill>
                  <a:schemeClr val="accent1"/>
                </a:solidFill>
              </a:rPr>
              <a:t>Tovuqlarning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chiqaradigan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ovozini</a:t>
            </a:r>
            <a:r>
              <a:rPr lang="en-GB" sz="3200" b="1" dirty="0">
                <a:solidFill>
                  <a:schemeClr val="accent1"/>
                </a:solidFill>
              </a:rPr>
              <a:t> ham </a:t>
            </a:r>
            <a:r>
              <a:rPr lang="en-GB" sz="3200" b="1" dirty="0" err="1">
                <a:solidFill>
                  <a:schemeClr val="accent1"/>
                </a:solidFill>
              </a:rPr>
              <a:t>yozuvda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ifodalab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ko‘ring</a:t>
            </a:r>
            <a:r>
              <a:rPr lang="en-GB" sz="3200" b="1" dirty="0">
                <a:solidFill>
                  <a:schemeClr val="accent1"/>
                </a:solidFill>
              </a:rPr>
              <a:t>-chi.</a:t>
            </a:r>
            <a:endParaRPr lang="ru-RU" sz="3200" b="1" dirty="0">
              <a:solidFill>
                <a:schemeClr val="accent1"/>
              </a:solidFill>
            </a:endParaRP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7024554E-9E8A-2141-8E3D-88C48DED8982}"/>
              </a:ext>
            </a:extLst>
          </p:cNvPr>
          <p:cNvSpPr/>
          <p:nvPr/>
        </p:nvSpPr>
        <p:spPr>
          <a:xfrm>
            <a:off x="1099282" y="3966936"/>
            <a:ext cx="10218292" cy="9144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accent1"/>
                </a:solidFill>
              </a:rPr>
              <a:t>3. </a:t>
            </a:r>
            <a:r>
              <a:rPr lang="en-GB" sz="3200" b="1" dirty="0" err="1">
                <a:solidFill>
                  <a:schemeClr val="accent1"/>
                </a:solidFill>
              </a:rPr>
              <a:t>Kuchuk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va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mushukning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chiqaradigan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tovushini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qanday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yozamiz</a:t>
            </a:r>
            <a:r>
              <a:rPr lang="en-GB" sz="3200" b="1" dirty="0">
                <a:solidFill>
                  <a:schemeClr val="accent1"/>
                </a:solidFill>
              </a:rPr>
              <a:t>?</a:t>
            </a:r>
            <a:endParaRPr lang="ru-RU" sz="3200" b="1" dirty="0">
              <a:solidFill>
                <a:schemeClr val="accent1"/>
              </a:solidFill>
            </a:endParaRPr>
          </a:p>
        </p:txBody>
      </p:sp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6CEC474B-83C4-374C-8A59-5033089FDEA4}"/>
              </a:ext>
            </a:extLst>
          </p:cNvPr>
          <p:cNvSpPr/>
          <p:nvPr/>
        </p:nvSpPr>
        <p:spPr>
          <a:xfrm>
            <a:off x="1114272" y="5061213"/>
            <a:ext cx="10218292" cy="9144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accent1"/>
                </a:solidFill>
              </a:rPr>
              <a:t>4. Yana </a:t>
            </a:r>
            <a:r>
              <a:rPr lang="en-GB" sz="3200" b="1" dirty="0" err="1">
                <a:solidFill>
                  <a:schemeClr val="accent1"/>
                </a:solidFill>
              </a:rPr>
              <a:t>qanday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hayvonlarni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bilasiz</a:t>
            </a:r>
            <a:r>
              <a:rPr lang="en-GB" sz="3200" b="1" dirty="0">
                <a:solidFill>
                  <a:schemeClr val="accent1"/>
                </a:solidFill>
              </a:rPr>
              <a:t>, </a:t>
            </a:r>
            <a:r>
              <a:rPr lang="en-GB" sz="3200" b="1" dirty="0" err="1">
                <a:solidFill>
                  <a:schemeClr val="accent1"/>
                </a:solidFill>
              </a:rPr>
              <a:t>ularning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chiqaradigan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tovushini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yozib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bering</a:t>
            </a:r>
            <a:r>
              <a:rPr lang="en-GB" sz="3200" b="1" dirty="0">
                <a:solidFill>
                  <a:schemeClr val="accent1"/>
                </a:solidFill>
              </a:rPr>
              <a:t>.</a:t>
            </a:r>
            <a:endParaRPr lang="ru-RU" sz="32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5109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25083" y="359706"/>
            <a:ext cx="11718388" cy="629431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CB1D7899-6D38-4749-A5A6-5052E7B1AC31}"/>
              </a:ext>
            </a:extLst>
          </p:cNvPr>
          <p:cNvSpPr/>
          <p:nvPr/>
        </p:nvSpPr>
        <p:spPr>
          <a:xfrm>
            <a:off x="1064302" y="547647"/>
            <a:ext cx="10218292" cy="9144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accent1"/>
                </a:solidFill>
              </a:rPr>
              <a:t>1. </a:t>
            </a:r>
            <a:r>
              <a:rPr lang="en-GB" sz="3200" b="1" dirty="0" err="1">
                <a:solidFill>
                  <a:schemeClr val="accent1"/>
                </a:solidFill>
              </a:rPr>
              <a:t>Jo‘jalarning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chiqaradigan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ovozini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yozuvda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qanday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ifodalar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ekanmiz</a:t>
            </a:r>
            <a:r>
              <a:rPr lang="en-GB" sz="3200" b="1" dirty="0">
                <a:solidFill>
                  <a:schemeClr val="accent1"/>
                </a:solidFill>
              </a:rPr>
              <a:t>?</a:t>
            </a:r>
            <a:endParaRPr lang="ru-RU" sz="3200" b="1" dirty="0">
              <a:solidFill>
                <a:schemeClr val="accent1"/>
              </a:solidFill>
            </a:endParaRPr>
          </a:p>
        </p:txBody>
      </p:sp>
      <p:pic>
        <p:nvPicPr>
          <p:cNvPr id="11" name="Picture 4" descr="Цыплята">
            <a:extLst>
              <a:ext uri="{FF2B5EF4-FFF2-40B4-BE49-F238E27FC236}">
                <a16:creationId xmlns:a16="http://schemas.microsoft.com/office/drawing/2014/main" id="{A19C61F8-082E-B047-834A-2E55BF09FA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7425" y="1962169"/>
            <a:ext cx="6531607" cy="2715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82A66EA8-F890-4342-B6BB-74358FA6D592}"/>
              </a:ext>
            </a:extLst>
          </p:cNvPr>
          <p:cNvSpPr/>
          <p:nvPr/>
        </p:nvSpPr>
        <p:spPr>
          <a:xfrm>
            <a:off x="4220307" y="4988792"/>
            <a:ext cx="3404383" cy="9144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rgbClr val="C00000"/>
                </a:solidFill>
              </a:rPr>
              <a:t>Chip-chip</a:t>
            </a:r>
            <a:endParaRPr lang="ru-RU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871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223938"/>
            <a:ext cx="11480651" cy="635367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85D3D85A-F65A-AB4F-B8FD-5C66C886CB26}"/>
              </a:ext>
            </a:extLst>
          </p:cNvPr>
          <p:cNvSpPr/>
          <p:nvPr/>
        </p:nvSpPr>
        <p:spPr>
          <a:xfrm>
            <a:off x="1096782" y="619328"/>
            <a:ext cx="10218292" cy="9144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accent1"/>
                </a:solidFill>
              </a:rPr>
              <a:t>2. </a:t>
            </a:r>
            <a:r>
              <a:rPr lang="en-GB" sz="3200" b="1" dirty="0" err="1">
                <a:solidFill>
                  <a:schemeClr val="accent1"/>
                </a:solidFill>
              </a:rPr>
              <a:t>Tovuqlarning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chiqaradigan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ovozini</a:t>
            </a:r>
            <a:r>
              <a:rPr lang="en-GB" sz="3200" b="1" dirty="0">
                <a:solidFill>
                  <a:schemeClr val="accent1"/>
                </a:solidFill>
              </a:rPr>
              <a:t> ham </a:t>
            </a:r>
            <a:r>
              <a:rPr lang="en-GB" sz="3200" b="1" dirty="0" err="1">
                <a:solidFill>
                  <a:schemeClr val="accent1"/>
                </a:solidFill>
              </a:rPr>
              <a:t>yozuvda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ifodalab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ko‘ring</a:t>
            </a:r>
            <a:r>
              <a:rPr lang="en-GB" sz="3200" b="1" dirty="0">
                <a:solidFill>
                  <a:schemeClr val="accent1"/>
                </a:solidFill>
              </a:rPr>
              <a:t>-chi.</a:t>
            </a:r>
            <a:endParaRPr lang="ru-RU" sz="3200" b="1" dirty="0">
              <a:solidFill>
                <a:schemeClr val="accent1"/>
              </a:solidFill>
            </a:endParaRPr>
          </a:p>
        </p:txBody>
      </p:sp>
      <p:pic>
        <p:nvPicPr>
          <p:cNvPr id="11" name="Picture 2" descr="Pin by Hudrcová Helena on Zvieratká in 2021 | Cute gif, Animation, Animated  smiley faces">
            <a:extLst>
              <a:ext uri="{FF2B5EF4-FFF2-40B4-BE49-F238E27FC236}">
                <a16:creationId xmlns:a16="http://schemas.microsoft.com/office/drawing/2014/main" id="{8E2AC8AB-21B3-F547-834C-4B02761679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0310" y="658349"/>
            <a:ext cx="6350000" cy="635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Chicken | ATOM RPG Wiki | Fandom">
            <a:extLst>
              <a:ext uri="{FF2B5EF4-FFF2-40B4-BE49-F238E27FC236}">
                <a16:creationId xmlns:a16="http://schemas.microsoft.com/office/drawing/2014/main" id="{87FDFA81-4A2D-5641-8A64-34F0CA9679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134" y="1364080"/>
            <a:ext cx="4385531" cy="4385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Pin by Hudrcová Helena on Zvieratká in 2021 | Cute gif, Animation, Animated  smiley faces">
            <a:extLst>
              <a:ext uri="{FF2B5EF4-FFF2-40B4-BE49-F238E27FC236}">
                <a16:creationId xmlns:a16="http://schemas.microsoft.com/office/drawing/2014/main" id="{13628794-12B7-C84F-A6F6-414E116070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389058" y="690322"/>
            <a:ext cx="6350000" cy="635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C6751348-36CD-4B4D-BC86-410A4CCD72A2}"/>
              </a:ext>
            </a:extLst>
          </p:cNvPr>
          <p:cNvSpPr/>
          <p:nvPr/>
        </p:nvSpPr>
        <p:spPr>
          <a:xfrm>
            <a:off x="4290647" y="5199811"/>
            <a:ext cx="3404383" cy="9144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rgbClr val="C00000"/>
                </a:solidFill>
              </a:rPr>
              <a:t>Qu-</a:t>
            </a:r>
            <a:r>
              <a:rPr lang="en-GB" sz="4400" b="1" dirty="0" err="1">
                <a:solidFill>
                  <a:srgbClr val="C00000"/>
                </a:solidFill>
              </a:rPr>
              <a:t>qu</a:t>
            </a:r>
            <a:r>
              <a:rPr lang="en-GB" sz="4400" b="1" dirty="0">
                <a:solidFill>
                  <a:srgbClr val="C00000"/>
                </a:solidFill>
              </a:rPr>
              <a:t>-</a:t>
            </a:r>
            <a:r>
              <a:rPr lang="en-GB" sz="4400" b="1" dirty="0" err="1">
                <a:solidFill>
                  <a:srgbClr val="C00000"/>
                </a:solidFill>
              </a:rPr>
              <a:t>qu</a:t>
            </a:r>
            <a:endParaRPr lang="ru-RU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388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0ACB81FF-65A4-6D4F-9CA1-FB4EA088CBA7}"/>
              </a:ext>
            </a:extLst>
          </p:cNvPr>
          <p:cNvSpPr/>
          <p:nvPr/>
        </p:nvSpPr>
        <p:spPr>
          <a:xfrm>
            <a:off x="1099282" y="632891"/>
            <a:ext cx="10218292" cy="9144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accent1"/>
                </a:solidFill>
              </a:rPr>
              <a:t>3. </a:t>
            </a:r>
            <a:r>
              <a:rPr lang="en-GB" sz="3200" b="1" dirty="0" err="1">
                <a:solidFill>
                  <a:schemeClr val="accent1"/>
                </a:solidFill>
              </a:rPr>
              <a:t>Kuchuk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va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mushukning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chiqaradigan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tovushini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qanday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yozamiz</a:t>
            </a:r>
            <a:r>
              <a:rPr lang="en-GB" sz="3200" b="1" dirty="0">
                <a:solidFill>
                  <a:schemeClr val="accent1"/>
                </a:solidFill>
              </a:rPr>
              <a:t>?</a:t>
            </a:r>
            <a:endParaRPr lang="ru-RU" sz="3200" b="1" dirty="0">
              <a:solidFill>
                <a:schemeClr val="accent1"/>
              </a:solidFill>
            </a:endParaRPr>
          </a:p>
        </p:txBody>
      </p:sp>
      <p:pic>
        <p:nvPicPr>
          <p:cNvPr id="11" name="Picture 6" descr="Щенок">
            <a:extLst>
              <a:ext uri="{FF2B5EF4-FFF2-40B4-BE49-F238E27FC236}">
                <a16:creationId xmlns:a16="http://schemas.microsoft.com/office/drawing/2014/main" id="{9163BD96-5C12-C245-A2F2-C18FB4ABA9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747" y="1746777"/>
            <a:ext cx="3810000" cy="346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 descr="Lucky cat гифки, анимированные GIF изображения lucky cat - скачать гиф  картинки на GIFER">
            <a:extLst>
              <a:ext uri="{FF2B5EF4-FFF2-40B4-BE49-F238E27FC236}">
                <a16:creationId xmlns:a16="http://schemas.microsoft.com/office/drawing/2014/main" id="{87F47F8A-82AF-224B-B3CD-B01DD8E964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3443" y="1604764"/>
            <a:ext cx="4169773" cy="3514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FEC264A8-4E08-7B40-89F7-9A24B1632A56}"/>
              </a:ext>
            </a:extLst>
          </p:cNvPr>
          <p:cNvSpPr/>
          <p:nvPr/>
        </p:nvSpPr>
        <p:spPr>
          <a:xfrm>
            <a:off x="1617783" y="5326422"/>
            <a:ext cx="3404383" cy="9144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 err="1">
                <a:solidFill>
                  <a:srgbClr val="C00000"/>
                </a:solidFill>
              </a:rPr>
              <a:t>Vov-vov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3E3D1776-EB93-2242-8714-A3774914F7AF}"/>
              </a:ext>
            </a:extLst>
          </p:cNvPr>
          <p:cNvSpPr/>
          <p:nvPr/>
        </p:nvSpPr>
        <p:spPr>
          <a:xfrm>
            <a:off x="7340992" y="5352209"/>
            <a:ext cx="3404383" cy="9144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 err="1">
                <a:solidFill>
                  <a:srgbClr val="C00000"/>
                </a:solidFill>
              </a:rPr>
              <a:t>Miyov-miyov</a:t>
            </a:r>
            <a:endParaRPr lang="ru-RU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499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55673" y="485840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AF4B95CD-2CEB-744B-8901-E723BB6F22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81" y="576019"/>
            <a:ext cx="10819437" cy="1865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Щенок">
            <a:extLst>
              <a:ext uri="{FF2B5EF4-FFF2-40B4-BE49-F238E27FC236}">
                <a16:creationId xmlns:a16="http://schemas.microsoft.com/office/drawing/2014/main" id="{84432D08-CDCE-0E49-AD9E-4B3DCAC3DA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968" y="2452022"/>
            <a:ext cx="1630471" cy="1800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 descr="Lucky cat гифки, анимированные GIF изображения lucky cat - скачать гиф  картинки на GIFER">
            <a:extLst>
              <a:ext uri="{FF2B5EF4-FFF2-40B4-BE49-F238E27FC236}">
                <a16:creationId xmlns:a16="http://schemas.microsoft.com/office/drawing/2014/main" id="{68D0059D-07E5-774F-80D1-895BDF4512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1502" y="2344554"/>
            <a:ext cx="1732893" cy="1888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>
            <a:extLst>
              <a:ext uri="{FF2B5EF4-FFF2-40B4-BE49-F238E27FC236}">
                <a16:creationId xmlns:a16="http://schemas.microsoft.com/office/drawing/2014/main" id="{E38E159A-35A9-E041-BAF4-48412ADC5F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9639" y="3675981"/>
            <a:ext cx="2897393" cy="2615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>
            <a:extLst>
              <a:ext uri="{FF2B5EF4-FFF2-40B4-BE49-F238E27FC236}">
                <a16:creationId xmlns:a16="http://schemas.microsoft.com/office/drawing/2014/main" id="{48F73C58-07A3-4848-B1AC-3B9B0C1B13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250" b="93319" l="8150" r="95298">
                        <a14:foregroundMark x1="23354" y1="10991" x2="48589" y2="7112"/>
                        <a14:foregroundMark x1="48589" y1="6250" x2="48589" y2="6250"/>
                        <a14:foregroundMark x1="86207" y1="31034" x2="93730" y2="51509"/>
                        <a14:foregroundMark x1="93730" y1="51509" x2="92947" y2="56466"/>
                        <a14:foregroundMark x1="30721" y1="80388" x2="14107" y2="75862"/>
                        <a14:foregroundMark x1="14107" y1="75862" x2="27586" y2="89655"/>
                        <a14:foregroundMark x1="27586" y1="89655" x2="95298" y2="93534"/>
                        <a14:foregroundMark x1="95298" y1="93534" x2="78056" y2="76509"/>
                        <a14:foregroundMark x1="78056" y1="76509" x2="42476" y2="75000"/>
                        <a14:foregroundMark x1="10972" y1="59698" x2="8150" y2="765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671" y="4229320"/>
            <a:ext cx="3001288" cy="2182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31E3761-8D5A-754E-8A23-3ADA071288B4}"/>
              </a:ext>
            </a:extLst>
          </p:cNvPr>
          <p:cNvSpPr txBox="1"/>
          <p:nvPr/>
        </p:nvSpPr>
        <p:spPr>
          <a:xfrm>
            <a:off x="2405577" y="2929871"/>
            <a:ext cx="24337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i="1" dirty="0"/>
              <a:t>it – </a:t>
            </a:r>
            <a:r>
              <a:rPr lang="en-GB" sz="3600" i="1" dirty="0" err="1"/>
              <a:t>vov-vov</a:t>
            </a:r>
            <a:endParaRPr lang="en-GB" sz="3600" i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7881D40-6132-A440-A8B5-1B34C37F11A8}"/>
              </a:ext>
            </a:extLst>
          </p:cNvPr>
          <p:cNvSpPr txBox="1"/>
          <p:nvPr/>
        </p:nvSpPr>
        <p:spPr>
          <a:xfrm>
            <a:off x="6977201" y="2857186"/>
            <a:ext cx="48591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i="1" dirty="0" err="1"/>
              <a:t>mushuk</a:t>
            </a:r>
            <a:r>
              <a:rPr lang="en-GB" sz="3600" i="1" dirty="0"/>
              <a:t> – </a:t>
            </a:r>
            <a:r>
              <a:rPr lang="en-GB" sz="3600" i="1" dirty="0" err="1"/>
              <a:t>miyov-miyov</a:t>
            </a:r>
            <a:endParaRPr lang="en-GB" sz="3600" i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9D6922D-128C-3241-96C3-72BF37378591}"/>
              </a:ext>
            </a:extLst>
          </p:cNvPr>
          <p:cNvSpPr txBox="1"/>
          <p:nvPr/>
        </p:nvSpPr>
        <p:spPr>
          <a:xfrm>
            <a:off x="3655257" y="4826665"/>
            <a:ext cx="3237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i="1" dirty="0" err="1"/>
              <a:t>sigir</a:t>
            </a:r>
            <a:r>
              <a:rPr lang="en-GB" sz="3600" i="1" dirty="0"/>
              <a:t> – </a:t>
            </a:r>
            <a:r>
              <a:rPr lang="en-GB" sz="3600" i="1" dirty="0" err="1"/>
              <a:t>mo</a:t>
            </a:r>
            <a:r>
              <a:rPr lang="en-GB" sz="3600" i="1" dirty="0"/>
              <a:t>‘- </a:t>
            </a:r>
            <a:r>
              <a:rPr lang="en-GB" sz="3600" i="1" dirty="0" err="1"/>
              <a:t>mo</a:t>
            </a:r>
            <a:r>
              <a:rPr lang="en-GB" sz="3600" i="1" dirty="0"/>
              <a:t>‘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A2D7465-B0B5-6C45-8577-320D4FA857E3}"/>
              </a:ext>
            </a:extLst>
          </p:cNvPr>
          <p:cNvSpPr txBox="1"/>
          <p:nvPr/>
        </p:nvSpPr>
        <p:spPr>
          <a:xfrm>
            <a:off x="8671034" y="4221753"/>
            <a:ext cx="29679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i="1" dirty="0" err="1"/>
              <a:t>qo‘y</a:t>
            </a:r>
            <a:r>
              <a:rPr lang="en-GB" sz="3600" i="1" dirty="0"/>
              <a:t> – </a:t>
            </a:r>
            <a:r>
              <a:rPr lang="en-GB" sz="3600" i="1" dirty="0" err="1"/>
              <a:t>ba-ba</a:t>
            </a:r>
            <a:endParaRPr lang="en-GB" sz="3600" i="1" dirty="0"/>
          </a:p>
        </p:txBody>
      </p:sp>
    </p:spTree>
    <p:extLst>
      <p:ext uri="{BB962C8B-B14F-4D97-AF65-F5344CB8AC3E}">
        <p14:creationId xmlns:p14="http://schemas.microsoft.com/office/powerpoint/2010/main" val="1655402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0" grpId="0"/>
      <p:bldP spid="22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74206D-6008-1B40-A33A-7A70FCBD9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hayvonlar video.mp4" descr="hayvonlar video.mp4">
            <a:hlinkClick r:id="" action="ppaction://media"/>
            <a:extLst>
              <a:ext uri="{FF2B5EF4-FFF2-40B4-BE49-F238E27FC236}">
                <a16:creationId xmlns:a16="http://schemas.microsoft.com/office/drawing/2014/main" id="{AB141C62-09FE-104D-93A7-E0DC4A191C64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1"/>
            <a:ext cx="12192000" cy="6972309"/>
          </a:xfrm>
        </p:spPr>
      </p:pic>
    </p:spTree>
    <p:extLst>
      <p:ext uri="{BB962C8B-B14F-4D97-AF65-F5344CB8AC3E}">
        <p14:creationId xmlns:p14="http://schemas.microsoft.com/office/powerpoint/2010/main" val="3642108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27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7106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 descr="C:\Users\OTABEK\Desktop\расм 2-синф\photo_2021-08-16_16-51-12 (3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1091" y="1335314"/>
            <a:ext cx="3852352" cy="51525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Выноска-облако 2"/>
          <p:cNvSpPr/>
          <p:nvPr/>
        </p:nvSpPr>
        <p:spPr>
          <a:xfrm>
            <a:off x="3918858" y="515914"/>
            <a:ext cx="5631543" cy="1393371"/>
          </a:xfrm>
          <a:prstGeom prst="cloudCallout">
            <a:avLst>
              <a:gd name="adj1" fmla="val 24746"/>
              <a:gd name="adj2" fmla="val 173959"/>
            </a:avLst>
          </a:prstGeom>
          <a:solidFill>
            <a:srgbClr val="CCFFFF"/>
          </a:solidFill>
          <a:ln w="57150">
            <a:solidFill>
              <a:srgbClr val="0000C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630859" y="787837"/>
            <a:ext cx="595407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Yodingizda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tuting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DF55BB57-A6CC-2640-86BB-55D80E35CB1B}"/>
              </a:ext>
            </a:extLst>
          </p:cNvPr>
          <p:cNvSpPr/>
          <p:nvPr/>
        </p:nvSpPr>
        <p:spPr>
          <a:xfrm>
            <a:off x="965778" y="2523329"/>
            <a:ext cx="6513319" cy="338079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7030A0"/>
                </a:solidFill>
              </a:rPr>
              <a:t>Atrofdagi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tovushlarni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yozuvda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ifodalash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uchun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ishlatiladigan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so‘zlarimiz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>
                <a:solidFill>
                  <a:srgbClr val="C00000"/>
                </a:solidFill>
              </a:rPr>
              <a:t>taqlid </a:t>
            </a:r>
            <a:r>
              <a:rPr lang="en-GB" sz="4000" b="1" dirty="0" err="1">
                <a:solidFill>
                  <a:srgbClr val="C00000"/>
                </a:solidFill>
              </a:rPr>
              <a:t>so‘zlar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deyiladi</a:t>
            </a:r>
            <a:r>
              <a:rPr lang="en-GB" sz="4000" b="1" dirty="0">
                <a:solidFill>
                  <a:srgbClr val="7030A0"/>
                </a:solidFill>
              </a:rPr>
              <a:t>.</a:t>
            </a:r>
            <a:endParaRPr lang="ru-RU" sz="4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496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1559</TotalTime>
  <Words>135</Words>
  <Application>Microsoft Macintosh PowerPoint</Application>
  <PresentationFormat>Широкоэкранный</PresentationFormat>
  <Paragraphs>21</Paragraphs>
  <Slides>12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5</cp:revision>
  <dcterms:created xsi:type="dcterms:W3CDTF">2022-01-16T11:54:43Z</dcterms:created>
  <dcterms:modified xsi:type="dcterms:W3CDTF">2022-03-06T19:52:09Z</dcterms:modified>
</cp:coreProperties>
</file>