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8" r:id="rId3"/>
    <p:sldId id="260" r:id="rId4"/>
    <p:sldId id="257" r:id="rId5"/>
    <p:sldId id="259" r:id="rId6"/>
    <p:sldId id="263" r:id="rId7"/>
    <p:sldId id="264" r:id="rId8"/>
    <p:sldId id="313" r:id="rId9"/>
    <p:sldId id="315" r:id="rId10"/>
    <p:sldId id="270" r:id="rId11"/>
  </p:sldIdLst>
  <p:sldSz cx="9144000" cy="5143500" type="screen16x9"/>
  <p:notesSz cx="6858000" cy="9144000"/>
  <p:embeddedFontLst>
    <p:embeddedFont>
      <p:font typeface="Bad Script" panose="020B0604020202020204" charset="0"/>
      <p:regular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Raleway Black" panose="020B0604020202020204" charset="0"/>
      <p:bold r:id="rId18"/>
      <p:boldItalic r:id="rId19"/>
    </p:embeddedFont>
    <p:embeddedFont>
      <p:font typeface="Raleway Medium" panose="020B0604020202020204" charset="0"/>
      <p:regular r:id="rId20"/>
      <p:bold r:id="rId21"/>
      <p:italic r:id="rId22"/>
      <p:boldItalic r:id="rId23"/>
    </p:embeddedFont>
    <p:embeddedFont>
      <p:font typeface="Raleway SemiBold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397"/>
    <a:srgbClr val="080808"/>
    <a:srgbClr val="8DD7F7"/>
    <a:srgbClr val="FCE9F1"/>
    <a:srgbClr val="BC1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6EA753-5AFD-4CFC-A7F9-3E2F1E74130F}">
  <a:tblStyle styleId="{5C6EA753-5AFD-4CFC-A7F9-3E2F1E7413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d4a2f4a51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d4a2f4a51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4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4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3" r:id="rId8"/>
    <p:sldLayoutId id="2147483671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260209" y="1969336"/>
            <a:ext cx="4752000" cy="14491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/>
              <a:t>MATEMATIKA  </a:t>
            </a:r>
            <a:br>
              <a:rPr lang="en" sz="54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6600" dirty="0">
                <a:solidFill>
                  <a:schemeClr val="accent3"/>
                </a:solidFill>
                <a:highlight>
                  <a:schemeClr val="accent1"/>
                </a:highlight>
              </a:rPr>
              <a:t>2</a:t>
            </a:r>
            <a:r>
              <a:rPr lang="en" sz="5400" dirty="0">
                <a:solidFill>
                  <a:schemeClr val="accent3"/>
                </a:solidFill>
                <a:highlight>
                  <a:schemeClr val="accent1"/>
                </a:highlight>
              </a:rPr>
              <a:t> - </a:t>
            </a:r>
            <a:r>
              <a:rPr lang="en-US" sz="5400" dirty="0">
                <a:solidFill>
                  <a:schemeClr val="accent3"/>
                </a:solidFill>
                <a:highlight>
                  <a:schemeClr val="accent1"/>
                </a:highlight>
              </a:rPr>
              <a:t>SINF</a:t>
            </a:r>
            <a:endParaRPr sz="54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5183178" y="1718028"/>
            <a:ext cx="3673238" cy="2594654"/>
            <a:chOff x="5152822" y="1138678"/>
            <a:chExt cx="3339650" cy="2358822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6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8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6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7" y="1839364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50"/>
          <p:cNvSpPr txBox="1">
            <a:spLocks noGrp="1"/>
          </p:cNvSpPr>
          <p:nvPr>
            <p:ph type="title"/>
          </p:nvPr>
        </p:nvSpPr>
        <p:spPr>
          <a:xfrm>
            <a:off x="1655394" y="471303"/>
            <a:ext cx="5697905" cy="4057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7200" dirty="0"/>
              <a:t>E’tiboringiz </a:t>
            </a:r>
            <a:r>
              <a:rPr lang="en" sz="7200" dirty="0">
                <a:solidFill>
                  <a:schemeClr val="accent3"/>
                </a:solidFill>
              </a:rPr>
              <a:t>uchun</a:t>
            </a:r>
            <a:br>
              <a:rPr lang="en" sz="7200" dirty="0">
                <a:solidFill>
                  <a:schemeClr val="accent3"/>
                </a:solidFill>
              </a:rPr>
            </a:br>
            <a:r>
              <a:rPr lang="en-US" sz="7200" dirty="0" err="1"/>
              <a:t>rahmat</a:t>
            </a:r>
            <a:r>
              <a:rPr lang="en-US" sz="7200" dirty="0"/>
              <a:t>!</a:t>
            </a:r>
            <a:endParaRPr sz="7200" dirty="0">
              <a:solidFill>
                <a:schemeClr val="accent3"/>
              </a:solidFill>
            </a:endParaRPr>
          </a:p>
        </p:txBody>
      </p:sp>
      <p:sp>
        <p:nvSpPr>
          <p:cNvPr id="1694" name="Google Shape;1694;p50"/>
          <p:cNvSpPr/>
          <p:nvPr/>
        </p:nvSpPr>
        <p:spPr>
          <a:xfrm>
            <a:off x="6334125" y="4243800"/>
            <a:ext cx="1642891" cy="284547"/>
          </a:xfrm>
          <a:custGeom>
            <a:avLst/>
            <a:gdLst/>
            <a:ahLst/>
            <a:cxnLst/>
            <a:rect l="l" t="t" r="r" b="b"/>
            <a:pathLst>
              <a:path w="33909" h="5873" extrusionOk="0">
                <a:moveTo>
                  <a:pt x="0" y="5873"/>
                </a:moveTo>
                <a:cubicBezTo>
                  <a:pt x="10624" y="1624"/>
                  <a:pt x="22582" y="-1079"/>
                  <a:pt x="33909" y="5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695" name="Google Shape;1695;p50"/>
          <p:cNvSpPr/>
          <p:nvPr/>
        </p:nvSpPr>
        <p:spPr>
          <a:xfrm>
            <a:off x="6611020" y="4387650"/>
            <a:ext cx="1642891" cy="284547"/>
          </a:xfrm>
          <a:custGeom>
            <a:avLst/>
            <a:gdLst/>
            <a:ahLst/>
            <a:cxnLst/>
            <a:rect l="l" t="t" r="r" b="b"/>
            <a:pathLst>
              <a:path w="33909" h="5873" extrusionOk="0">
                <a:moveTo>
                  <a:pt x="0" y="5873"/>
                </a:moveTo>
                <a:cubicBezTo>
                  <a:pt x="10624" y="1624"/>
                  <a:pt x="22582" y="-1079"/>
                  <a:pt x="33909" y="5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MAVZU:</a:t>
            </a:r>
            <a:endParaRPr dirty="0"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1"/>
          </p:nvPr>
        </p:nvSpPr>
        <p:spPr>
          <a:xfrm>
            <a:off x="726219" y="2368994"/>
            <a:ext cx="4259088" cy="2063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3200" b="1" dirty="0"/>
              <a:t>100 </a:t>
            </a:r>
            <a:r>
              <a:rPr lang="en-US" sz="3200" b="1" dirty="0" err="1"/>
              <a:t>ichida</a:t>
            </a:r>
            <a:r>
              <a:rPr lang="en-US" sz="3200" b="1" dirty="0"/>
              <a:t> </a:t>
            </a:r>
            <a:r>
              <a:rPr lang="en-US" sz="3200" b="1" dirty="0" err="1"/>
              <a:t>sonlarni</a:t>
            </a:r>
            <a:r>
              <a:rPr lang="en-US" sz="3200" b="1" dirty="0"/>
              <a:t> </a:t>
            </a:r>
          </a:p>
          <a:p>
            <a:pPr marL="0" lvl="0" indent="0">
              <a:lnSpc>
                <a:spcPct val="115000"/>
              </a:lnSpc>
            </a:pPr>
            <a:r>
              <a:rPr lang="en-US" sz="3200" b="1" dirty="0" err="1"/>
              <a:t>xonadan</a:t>
            </a:r>
            <a:r>
              <a:rPr lang="en-US" sz="3200" b="1" dirty="0"/>
              <a:t> </a:t>
            </a:r>
            <a:r>
              <a:rPr lang="en-US" sz="3200" b="1" dirty="0" err="1"/>
              <a:t>o‘tib</a:t>
            </a:r>
            <a:r>
              <a:rPr lang="en-US" sz="3200" b="1" dirty="0"/>
              <a:t> </a:t>
            </a:r>
            <a:r>
              <a:rPr lang="en-US" sz="3200" b="1" dirty="0" err="1"/>
              <a:t>ayirish</a:t>
            </a:r>
            <a:r>
              <a:rPr lang="en-US" sz="3200" b="1" dirty="0"/>
              <a:t> </a:t>
            </a:r>
            <a:r>
              <a:rPr lang="en-US" sz="3200" b="1" dirty="0" err="1"/>
              <a:t>usullari</a:t>
            </a:r>
            <a:endParaRPr sz="3200" b="1" dirty="0"/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4844932" y="431638"/>
            <a:ext cx="3616713" cy="3982324"/>
            <a:chOff x="4578031" y="230503"/>
            <a:chExt cx="3807699" cy="4192616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7" name="Google Shape;1157;p38"/>
            <p:cNvSpPr/>
            <p:nvPr/>
          </p:nvSpPr>
          <p:spPr>
            <a:xfrm rot="444554">
              <a:off x="6035930" y="1539014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49" name="Google Shape;1249;p38"/>
          <p:cNvGrpSpPr/>
          <p:nvPr/>
        </p:nvGrpSpPr>
        <p:grpSpPr>
          <a:xfrm rot="1615306">
            <a:off x="5744950" y="914721"/>
            <a:ext cx="347713" cy="316500"/>
            <a:chOff x="4779800" y="3121700"/>
            <a:chExt cx="150800" cy="137250"/>
          </a:xfrm>
        </p:grpSpPr>
        <p:sp>
          <p:nvSpPr>
            <p:cNvPr id="1250" name="Google Shape;1250;p38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MUSTAQIL </a:t>
            </a:r>
            <a:r>
              <a:rPr lang="en" dirty="0">
                <a:solidFill>
                  <a:schemeClr val="accent3"/>
                </a:solidFill>
              </a:rPr>
              <a:t>TOPSHIRIQ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58DDDE-9056-4564-8990-3C529F047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41481" r="5634" b="8854"/>
          <a:stretch/>
        </p:blipFill>
        <p:spPr>
          <a:xfrm>
            <a:off x="943428" y="1596571"/>
            <a:ext cx="7257143" cy="2554514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FB4CA1-B62D-49D2-8E8A-DD83AC773B95}"/>
              </a:ext>
            </a:extLst>
          </p:cNvPr>
          <p:cNvCxnSpPr>
            <a:cxnSpLocks/>
          </p:cNvCxnSpPr>
          <p:nvPr/>
        </p:nvCxnSpPr>
        <p:spPr>
          <a:xfrm>
            <a:off x="5138057" y="2832100"/>
            <a:ext cx="0" cy="6241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BE1BA79-6747-427D-B298-2E76A7F30E3D}"/>
              </a:ext>
            </a:extLst>
          </p:cNvPr>
          <p:cNvCxnSpPr>
            <a:cxnSpLocks/>
          </p:cNvCxnSpPr>
          <p:nvPr/>
        </p:nvCxnSpPr>
        <p:spPr>
          <a:xfrm flipH="1">
            <a:off x="5138057" y="2520950"/>
            <a:ext cx="300718" cy="3111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BA64FC9-A654-4ACC-823C-238A9872BC9C}"/>
              </a:ext>
            </a:extLst>
          </p:cNvPr>
          <p:cNvCxnSpPr>
            <a:cxnSpLocks/>
          </p:cNvCxnSpPr>
          <p:nvPr/>
        </p:nvCxnSpPr>
        <p:spPr>
          <a:xfrm>
            <a:off x="5138057" y="3453039"/>
            <a:ext cx="300718" cy="3111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A6E8E6E-D45F-4BB8-A653-E103D349642C}"/>
              </a:ext>
            </a:extLst>
          </p:cNvPr>
          <p:cNvCxnSpPr>
            <a:cxnSpLocks/>
          </p:cNvCxnSpPr>
          <p:nvPr/>
        </p:nvCxnSpPr>
        <p:spPr>
          <a:xfrm rot="16200000">
            <a:off x="5750832" y="2208893"/>
            <a:ext cx="0" cy="6241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FF89C94-E484-4DC2-B6F1-061CC5773868}"/>
              </a:ext>
            </a:extLst>
          </p:cNvPr>
          <p:cNvCxnSpPr>
            <a:cxnSpLocks/>
          </p:cNvCxnSpPr>
          <p:nvPr/>
        </p:nvCxnSpPr>
        <p:spPr>
          <a:xfrm rot="16200000">
            <a:off x="5750832" y="3445782"/>
            <a:ext cx="0" cy="6241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8BED5B9-C108-4059-8BA5-4D1C6461B0E6}"/>
              </a:ext>
            </a:extLst>
          </p:cNvPr>
          <p:cNvCxnSpPr>
            <a:cxnSpLocks/>
          </p:cNvCxnSpPr>
          <p:nvPr/>
        </p:nvCxnSpPr>
        <p:spPr>
          <a:xfrm>
            <a:off x="6062889" y="2520949"/>
            <a:ext cx="0" cy="124324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D25C5BE-8735-4B1C-9E08-486A1EC0A597}"/>
              </a:ext>
            </a:extLst>
          </p:cNvPr>
          <p:cNvCxnSpPr>
            <a:cxnSpLocks/>
          </p:cNvCxnSpPr>
          <p:nvPr/>
        </p:nvCxnSpPr>
        <p:spPr>
          <a:xfrm>
            <a:off x="6682014" y="2520949"/>
            <a:ext cx="0" cy="124324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FAE5C9B-342E-4E77-9EB7-9C2ED1D32CC1}"/>
              </a:ext>
            </a:extLst>
          </p:cNvPr>
          <p:cNvCxnSpPr>
            <a:cxnSpLocks/>
          </p:cNvCxnSpPr>
          <p:nvPr/>
        </p:nvCxnSpPr>
        <p:spPr>
          <a:xfrm>
            <a:off x="6677025" y="2511424"/>
            <a:ext cx="319088" cy="3206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4210939D-A08D-47E9-9B61-536550209207}"/>
              </a:ext>
            </a:extLst>
          </p:cNvPr>
          <p:cNvCxnSpPr>
            <a:cxnSpLocks/>
          </p:cNvCxnSpPr>
          <p:nvPr/>
        </p:nvCxnSpPr>
        <p:spPr>
          <a:xfrm rot="16200000">
            <a:off x="6677025" y="3437956"/>
            <a:ext cx="319088" cy="3206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BD9380C4-F1FE-45D4-93ED-56B75128B3CF}"/>
              </a:ext>
            </a:extLst>
          </p:cNvPr>
          <p:cNvCxnSpPr>
            <a:cxnSpLocks/>
          </p:cNvCxnSpPr>
          <p:nvPr/>
        </p:nvCxnSpPr>
        <p:spPr>
          <a:xfrm>
            <a:off x="6993732" y="2824159"/>
            <a:ext cx="0" cy="6241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dirty="0">
                <a:highlight>
                  <a:schemeClr val="accent1"/>
                </a:highlight>
              </a:rPr>
              <a:t>Hisob</a:t>
            </a:r>
            <a:r>
              <a:rPr lang="en-US" sz="2700" b="1" dirty="0" err="1">
                <a:highlight>
                  <a:schemeClr val="accent1"/>
                </a:highlight>
              </a:rPr>
              <a:t>lashlarni</a:t>
            </a:r>
            <a:r>
              <a:rPr lang="en" sz="2700" b="1" dirty="0">
                <a:highlight>
                  <a:schemeClr val="accent1"/>
                </a:highlight>
              </a:rPr>
              <a:t> </a:t>
            </a:r>
            <a:r>
              <a:rPr lang="en" sz="2700" b="1" dirty="0">
                <a:solidFill>
                  <a:schemeClr val="accent3"/>
                </a:solidFill>
                <a:highlight>
                  <a:schemeClr val="accent1"/>
                </a:highlight>
              </a:rPr>
              <a:t>tushuntiramiz</a:t>
            </a:r>
            <a:endParaRPr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D083-2690-40FF-9092-39F33D238789}"/>
              </a:ext>
            </a:extLst>
          </p:cNvPr>
          <p:cNvSpPr txBox="1"/>
          <p:nvPr/>
        </p:nvSpPr>
        <p:spPr>
          <a:xfrm>
            <a:off x="3603598" y="1376252"/>
            <a:ext cx="193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– 27 =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A0BAEEE-0291-4C59-B73A-374356CC6CDC}"/>
              </a:ext>
            </a:extLst>
          </p:cNvPr>
          <p:cNvSpPr/>
          <p:nvPr/>
        </p:nvSpPr>
        <p:spPr>
          <a:xfrm>
            <a:off x="2698430" y="2524012"/>
            <a:ext cx="2471646" cy="1853596"/>
          </a:xfrm>
          <a:prstGeom prst="roundRect">
            <a:avLst>
              <a:gd name="adj" fmla="val 13918"/>
            </a:avLst>
          </a:prstGeom>
          <a:solidFill>
            <a:srgbClr val="FCE9F1"/>
          </a:solidFill>
          <a:ln>
            <a:solidFill>
              <a:srgbClr val="BC1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AB441A1-0FEA-4F2D-972D-2D07781F30D0}"/>
              </a:ext>
            </a:extLst>
          </p:cNvPr>
          <p:cNvSpPr/>
          <p:nvPr/>
        </p:nvSpPr>
        <p:spPr>
          <a:xfrm>
            <a:off x="155009" y="2524012"/>
            <a:ext cx="1993463" cy="1853596"/>
          </a:xfrm>
          <a:prstGeom prst="roundRect">
            <a:avLst>
              <a:gd name="adj" fmla="val 13918"/>
            </a:avLst>
          </a:prstGeom>
          <a:solidFill>
            <a:srgbClr val="FCE9F1"/>
          </a:solidFill>
          <a:ln>
            <a:solidFill>
              <a:srgbClr val="BC1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5CF83-B87F-481E-B063-13BE0C83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310427" y="2822928"/>
            <a:ext cx="214313" cy="13096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274725E-F35C-4A96-A628-5F60A938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668676" y="2822928"/>
            <a:ext cx="214313" cy="130968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F5AEFCE-ECAA-431A-8557-F503A0180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1026925" y="2822928"/>
            <a:ext cx="214313" cy="13096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B4649C5-DEDF-4F57-829F-ADEF37D6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1385174" y="2822928"/>
            <a:ext cx="214313" cy="130968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1BF36FF-8ADF-4A44-8E0E-3F9EED557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1743423" y="2822928"/>
            <a:ext cx="214313" cy="130968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2504E44-EA47-4D3B-85E3-41CAD35BB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2819454" y="2792807"/>
            <a:ext cx="214313" cy="13096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FEEC340-5EFD-4DFC-9957-B6D2FFB7D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3177703" y="2792806"/>
            <a:ext cx="214313" cy="130968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6D4BA4-A6CC-4FDB-8A03-6CAF2E328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3535952" y="2792807"/>
            <a:ext cx="214313" cy="130968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3E183D63-D361-43F1-B8FF-4E28BD5AB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7" t="40984" r="73000" b="21068"/>
          <a:stretch/>
        </p:blipFill>
        <p:spPr>
          <a:xfrm>
            <a:off x="3894201" y="2792807"/>
            <a:ext cx="214313" cy="130968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41C25CB-3C75-4382-A1B9-EDAA3013D9D9}"/>
              </a:ext>
            </a:extLst>
          </p:cNvPr>
          <p:cNvGrpSpPr/>
          <p:nvPr/>
        </p:nvGrpSpPr>
        <p:grpSpPr>
          <a:xfrm>
            <a:off x="4290388" y="2827870"/>
            <a:ext cx="634060" cy="1267478"/>
            <a:chOff x="6176747" y="2301152"/>
            <a:chExt cx="634060" cy="126747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918DE6B-A597-44A0-93AC-7D898C4FB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521" t="45280" r="30058" b="21102"/>
            <a:stretch/>
          </p:blipFill>
          <p:spPr>
            <a:xfrm>
              <a:off x="6602623" y="2842348"/>
              <a:ext cx="208184" cy="72628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03FA6D52-F132-4036-BFF0-4F2BAFFCB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521" t="45280" r="29947" b="29669"/>
            <a:stretch/>
          </p:blipFill>
          <p:spPr>
            <a:xfrm>
              <a:off x="6598360" y="2301152"/>
              <a:ext cx="212447" cy="541196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2E11336-940E-4993-97B5-2F4939D0A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521" t="45280" r="30058" b="21102"/>
            <a:stretch/>
          </p:blipFill>
          <p:spPr>
            <a:xfrm>
              <a:off x="6181010" y="2842348"/>
              <a:ext cx="208184" cy="726282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6336882-995C-428B-B7D3-7F32A0D47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521" t="45280" r="29947" b="29669"/>
            <a:stretch/>
          </p:blipFill>
          <p:spPr>
            <a:xfrm>
              <a:off x="6176747" y="2301152"/>
              <a:ext cx="212447" cy="541196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FE8E42C-8495-4D92-8566-1571B09B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21" t="14705" r="27007" b="16391"/>
          <a:stretch/>
        </p:blipFill>
        <p:spPr>
          <a:xfrm>
            <a:off x="3489619" y="2700853"/>
            <a:ext cx="1540306" cy="1493592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8932A2E-031B-41D1-854D-E291126186A6}"/>
              </a:ext>
            </a:extLst>
          </p:cNvPr>
          <p:cNvCxnSpPr>
            <a:cxnSpLocks/>
          </p:cNvCxnSpPr>
          <p:nvPr/>
        </p:nvCxnSpPr>
        <p:spPr>
          <a:xfrm>
            <a:off x="2230247" y="3447649"/>
            <a:ext cx="371704" cy="242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001FBD8-4C36-463E-AC4E-C0DFAE1D165D}"/>
              </a:ext>
            </a:extLst>
          </p:cNvPr>
          <p:cNvSpPr/>
          <p:nvPr/>
        </p:nvSpPr>
        <p:spPr>
          <a:xfrm>
            <a:off x="5377583" y="2671117"/>
            <a:ext cx="3523633" cy="1535180"/>
          </a:xfrm>
          <a:prstGeom prst="roundRect">
            <a:avLst>
              <a:gd name="adj" fmla="val 7733"/>
            </a:avLst>
          </a:prstGeom>
          <a:solidFill>
            <a:srgbClr val="E1F4F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F21B36-EC1F-4452-90BD-864DC04350A9}"/>
              </a:ext>
            </a:extLst>
          </p:cNvPr>
          <p:cNvSpPr/>
          <p:nvPr/>
        </p:nvSpPr>
        <p:spPr>
          <a:xfrm>
            <a:off x="7280782" y="2812003"/>
            <a:ext cx="664375" cy="4569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81C62E5-E490-49E3-A9A7-E04044708FF3}"/>
              </a:ext>
            </a:extLst>
          </p:cNvPr>
          <p:cNvSpPr/>
          <p:nvPr/>
        </p:nvSpPr>
        <p:spPr>
          <a:xfrm>
            <a:off x="8300840" y="3409846"/>
            <a:ext cx="479037" cy="3110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B6BE34B-39D8-46CD-AE86-02F9237F1916}"/>
              </a:ext>
            </a:extLst>
          </p:cNvPr>
          <p:cNvSpPr/>
          <p:nvPr/>
        </p:nvSpPr>
        <p:spPr>
          <a:xfrm>
            <a:off x="8298299" y="3419819"/>
            <a:ext cx="478759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866E4C6-1FBC-416A-9339-A3AE0D5F2611}"/>
              </a:ext>
            </a:extLst>
          </p:cNvPr>
          <p:cNvSpPr/>
          <p:nvPr/>
        </p:nvSpPr>
        <p:spPr>
          <a:xfrm>
            <a:off x="7719944" y="3802801"/>
            <a:ext cx="295976" cy="3332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23C024-F8D1-450D-9782-619A8FFEE1D4}"/>
              </a:ext>
            </a:extLst>
          </p:cNvPr>
          <p:cNvSpPr txBox="1"/>
          <p:nvPr/>
        </p:nvSpPr>
        <p:spPr>
          <a:xfrm>
            <a:off x="5485753" y="2758797"/>
            <a:ext cx="61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63EE75-B570-4E27-8785-84F7C45DDEE5}"/>
              </a:ext>
            </a:extLst>
          </p:cNvPr>
          <p:cNvSpPr txBox="1"/>
          <p:nvPr/>
        </p:nvSpPr>
        <p:spPr>
          <a:xfrm>
            <a:off x="5984235" y="2758797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–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2A159C-637C-4D7A-8A5F-1053A2C79098}"/>
              </a:ext>
            </a:extLst>
          </p:cNvPr>
          <p:cNvSpPr txBox="1"/>
          <p:nvPr/>
        </p:nvSpPr>
        <p:spPr>
          <a:xfrm>
            <a:off x="6367237" y="2758797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27 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678D76B0-DC4C-4634-BF18-5D104FE5D9E0}"/>
              </a:ext>
            </a:extLst>
          </p:cNvPr>
          <p:cNvSpPr/>
          <p:nvPr/>
        </p:nvSpPr>
        <p:spPr>
          <a:xfrm rot="18848578">
            <a:off x="5874866" y="2689871"/>
            <a:ext cx="431303" cy="1331789"/>
          </a:xfrm>
          <a:prstGeom prst="roundRect">
            <a:avLst>
              <a:gd name="adj" fmla="val 2015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0E847FA1-5C0A-452A-AB6E-2C879A5ED806}"/>
              </a:ext>
            </a:extLst>
          </p:cNvPr>
          <p:cNvCxnSpPr>
            <a:cxnSpLocks/>
          </p:cNvCxnSpPr>
          <p:nvPr/>
        </p:nvCxnSpPr>
        <p:spPr>
          <a:xfrm>
            <a:off x="6661428" y="3243460"/>
            <a:ext cx="243893" cy="2526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6EE1C88B-10BB-4A89-BEC2-48AFBC8D3F4A}"/>
              </a:ext>
            </a:extLst>
          </p:cNvPr>
          <p:cNvSpPr/>
          <p:nvPr/>
        </p:nvSpPr>
        <p:spPr>
          <a:xfrm>
            <a:off x="6241446" y="3496124"/>
            <a:ext cx="353073" cy="3581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95796D8-8C7C-4375-B2D1-7B0B8F030FBA}"/>
              </a:ext>
            </a:extLst>
          </p:cNvPr>
          <p:cNvSpPr/>
          <p:nvPr/>
        </p:nvSpPr>
        <p:spPr>
          <a:xfrm>
            <a:off x="6728785" y="3496124"/>
            <a:ext cx="353073" cy="35814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A6428F22-9314-4701-9A8F-47A247FEAE35}"/>
              </a:ext>
            </a:extLst>
          </p:cNvPr>
          <p:cNvCxnSpPr>
            <a:cxnSpLocks/>
          </p:cNvCxnSpPr>
          <p:nvPr/>
        </p:nvCxnSpPr>
        <p:spPr>
          <a:xfrm flipH="1">
            <a:off x="6417984" y="3243460"/>
            <a:ext cx="243444" cy="25266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DA66FF0-F832-40FE-88D8-113C685EB653}"/>
              </a:ext>
            </a:extLst>
          </p:cNvPr>
          <p:cNvSpPr txBox="1"/>
          <p:nvPr/>
        </p:nvSpPr>
        <p:spPr>
          <a:xfrm>
            <a:off x="6723984" y="2758797"/>
            <a:ext cx="61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=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631BCC-D3F8-491C-BF55-C40A34308E90}"/>
              </a:ext>
            </a:extLst>
          </p:cNvPr>
          <p:cNvSpPr txBox="1"/>
          <p:nvPr/>
        </p:nvSpPr>
        <p:spPr>
          <a:xfrm>
            <a:off x="7102689" y="3369792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A476DA-A37A-4313-B3AA-AEEB042C457D}"/>
              </a:ext>
            </a:extLst>
          </p:cNvPr>
          <p:cNvSpPr txBox="1"/>
          <p:nvPr/>
        </p:nvSpPr>
        <p:spPr>
          <a:xfrm>
            <a:off x="7453032" y="3369792"/>
            <a:ext cx="3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DDF77B-F9D3-4737-9366-71C62D0B8A7A}"/>
              </a:ext>
            </a:extLst>
          </p:cNvPr>
          <p:cNvSpPr txBox="1"/>
          <p:nvPr/>
        </p:nvSpPr>
        <p:spPr>
          <a:xfrm>
            <a:off x="7647531" y="3377226"/>
            <a:ext cx="49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578786-8C01-48C6-B24F-7D612C720A6C}"/>
              </a:ext>
            </a:extLst>
          </p:cNvPr>
          <p:cNvSpPr txBox="1"/>
          <p:nvPr/>
        </p:nvSpPr>
        <p:spPr>
          <a:xfrm>
            <a:off x="7963053" y="3369792"/>
            <a:ext cx="35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E6848B6-0AFC-4513-90AF-22556D09D5B9}"/>
              </a:ext>
            </a:extLst>
          </p:cNvPr>
          <p:cNvSpPr txBox="1"/>
          <p:nvPr/>
        </p:nvSpPr>
        <p:spPr>
          <a:xfrm>
            <a:off x="7444947" y="3769365"/>
            <a:ext cx="32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–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BAF082-9254-45F2-AF62-122A061A5F75}"/>
              </a:ext>
            </a:extLst>
          </p:cNvPr>
          <p:cNvSpPr txBox="1"/>
          <p:nvPr/>
        </p:nvSpPr>
        <p:spPr>
          <a:xfrm>
            <a:off x="7985404" y="3769365"/>
            <a:ext cx="35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3644F8A-8D9A-4FB1-8F84-03D7D9D62292}"/>
              </a:ext>
            </a:extLst>
          </p:cNvPr>
          <p:cNvSpPr txBox="1"/>
          <p:nvPr/>
        </p:nvSpPr>
        <p:spPr>
          <a:xfrm>
            <a:off x="6753549" y="3487598"/>
            <a:ext cx="33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1AEADF-637D-4105-ADBA-639F25F07C3F}"/>
              </a:ext>
            </a:extLst>
          </p:cNvPr>
          <p:cNvSpPr txBox="1"/>
          <p:nvPr/>
        </p:nvSpPr>
        <p:spPr>
          <a:xfrm>
            <a:off x="6198978" y="3489515"/>
            <a:ext cx="47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60BD88-DFBC-4823-9706-D3602D7E25F1}"/>
              </a:ext>
            </a:extLst>
          </p:cNvPr>
          <p:cNvSpPr txBox="1"/>
          <p:nvPr/>
        </p:nvSpPr>
        <p:spPr>
          <a:xfrm>
            <a:off x="6756675" y="3481096"/>
            <a:ext cx="297482" cy="40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8687B4C-44A1-4CB0-B54F-0B3D0A4363B4}"/>
              </a:ext>
            </a:extLst>
          </p:cNvPr>
          <p:cNvSpPr/>
          <p:nvPr/>
        </p:nvSpPr>
        <p:spPr>
          <a:xfrm>
            <a:off x="8296610" y="3820445"/>
            <a:ext cx="479037" cy="31104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EF2D8159-8005-4B31-9DB5-5380C2BB831E}"/>
              </a:ext>
            </a:extLst>
          </p:cNvPr>
          <p:cNvSpPr/>
          <p:nvPr/>
        </p:nvSpPr>
        <p:spPr>
          <a:xfrm>
            <a:off x="8290694" y="3818380"/>
            <a:ext cx="479038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C03DB70-4FFD-416C-BA35-67193CD78B62}"/>
              </a:ext>
            </a:extLst>
          </p:cNvPr>
          <p:cNvSpPr txBox="1"/>
          <p:nvPr/>
        </p:nvSpPr>
        <p:spPr>
          <a:xfrm>
            <a:off x="8219544" y="3692353"/>
            <a:ext cx="636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23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74E7E6A-34D8-4EED-9097-41C85E9E1A7B}"/>
              </a:ext>
            </a:extLst>
          </p:cNvPr>
          <p:cNvSpPr/>
          <p:nvPr/>
        </p:nvSpPr>
        <p:spPr>
          <a:xfrm>
            <a:off x="8298299" y="3415318"/>
            <a:ext cx="478759" cy="3110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A7A128E-839B-4A4A-973A-7D27A4C55C0E}"/>
              </a:ext>
            </a:extLst>
          </p:cNvPr>
          <p:cNvSpPr txBox="1"/>
          <p:nvPr/>
        </p:nvSpPr>
        <p:spPr>
          <a:xfrm>
            <a:off x="5377583" y="1365357"/>
            <a:ext cx="65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9753E-6 L -0.13958 0.0783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0469 0.0537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6 L -0.10347 -0.1796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41" grpId="0" animBg="1"/>
      <p:bldP spid="46" grpId="0" animBg="1"/>
      <p:bldP spid="47" grpId="0" animBg="1"/>
      <p:bldP spid="56" grpId="0" animBg="1"/>
      <p:bldP spid="57" grpId="0" animBg="1"/>
      <p:bldP spid="62" grpId="0" animBg="1"/>
      <p:bldP spid="63" grpId="0"/>
      <p:bldP spid="64" grpId="0"/>
      <p:bldP spid="65" grpId="0"/>
      <p:bldP spid="66" grpId="0" animBg="1"/>
      <p:bldP spid="68" grpId="0" animBg="1"/>
      <p:bldP spid="69" grpId="0" animBg="1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1" grpId="1"/>
      <p:bldP spid="82" grpId="0" animBg="1"/>
      <p:bldP spid="83" grpId="0" animBg="1"/>
      <p:bldP spid="84" grpId="0"/>
      <p:bldP spid="84" grpId="1"/>
      <p:bldP spid="85" grpId="0" animBg="1"/>
      <p:bldP spid="85" grpId="1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p39"/>
          <p:cNvGrpSpPr/>
          <p:nvPr/>
        </p:nvGrpSpPr>
        <p:grpSpPr>
          <a:xfrm rot="20264803">
            <a:off x="415167" y="4285416"/>
            <a:ext cx="1018990" cy="554143"/>
            <a:chOff x="1449934" y="4565833"/>
            <a:chExt cx="320467" cy="168684"/>
          </a:xfrm>
        </p:grpSpPr>
        <p:sp>
          <p:nvSpPr>
            <p:cNvPr id="1281" name="Google Shape;1281;p3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BA64E-1B6A-42AF-B5EB-D484808C8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185" b="29553"/>
          <a:stretch/>
        </p:blipFill>
        <p:spPr>
          <a:xfrm>
            <a:off x="0" y="2840178"/>
            <a:ext cx="9144000" cy="68214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85961726-CA9A-47FE-BB39-CF92324D177A}"/>
              </a:ext>
            </a:extLst>
          </p:cNvPr>
          <p:cNvSpPr/>
          <p:nvPr/>
        </p:nvSpPr>
        <p:spPr>
          <a:xfrm>
            <a:off x="7871586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677FA84-300F-4C77-BE28-C88E831B1F0A}"/>
              </a:ext>
            </a:extLst>
          </p:cNvPr>
          <p:cNvSpPr/>
          <p:nvPr/>
        </p:nvSpPr>
        <p:spPr>
          <a:xfrm>
            <a:off x="8291363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8F57EDFC-6FBA-4F24-A96A-9FA3912C75A7}"/>
              </a:ext>
            </a:extLst>
          </p:cNvPr>
          <p:cNvSpPr/>
          <p:nvPr/>
        </p:nvSpPr>
        <p:spPr>
          <a:xfrm>
            <a:off x="7451817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A7A6DA0-6F31-4553-8612-AD9F2E49224B}"/>
              </a:ext>
            </a:extLst>
          </p:cNvPr>
          <p:cNvSpPr/>
          <p:nvPr/>
        </p:nvSpPr>
        <p:spPr>
          <a:xfrm>
            <a:off x="7032048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FBACB27B-B2C0-4CAB-A558-46BDDB8D54AB}"/>
              </a:ext>
            </a:extLst>
          </p:cNvPr>
          <p:cNvSpPr/>
          <p:nvPr/>
        </p:nvSpPr>
        <p:spPr>
          <a:xfrm>
            <a:off x="6612279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56E0D6E-2CB7-47B9-80F7-D30E6588B3A6}"/>
              </a:ext>
            </a:extLst>
          </p:cNvPr>
          <p:cNvSpPr/>
          <p:nvPr/>
        </p:nvSpPr>
        <p:spPr>
          <a:xfrm>
            <a:off x="6192510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A5F00B6-B196-486C-BB7D-81DD9C6D61DE}"/>
              </a:ext>
            </a:extLst>
          </p:cNvPr>
          <p:cNvSpPr/>
          <p:nvPr/>
        </p:nvSpPr>
        <p:spPr>
          <a:xfrm>
            <a:off x="5772741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921753A-CC4E-4E13-8556-9904331A3BBC}"/>
              </a:ext>
            </a:extLst>
          </p:cNvPr>
          <p:cNvSpPr/>
          <p:nvPr/>
        </p:nvSpPr>
        <p:spPr>
          <a:xfrm>
            <a:off x="5352972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896B625-9290-457C-AC11-BA3AE0038F4C}"/>
              </a:ext>
            </a:extLst>
          </p:cNvPr>
          <p:cNvSpPr/>
          <p:nvPr/>
        </p:nvSpPr>
        <p:spPr>
          <a:xfrm>
            <a:off x="4933203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4069106-477B-4D3E-859B-6F131EFAD25F}"/>
              </a:ext>
            </a:extLst>
          </p:cNvPr>
          <p:cNvSpPr/>
          <p:nvPr/>
        </p:nvSpPr>
        <p:spPr>
          <a:xfrm>
            <a:off x="4513434" y="2840178"/>
            <a:ext cx="224730" cy="2286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80E459-4DB4-4F14-94AE-C7E1B163378F}"/>
              </a:ext>
            </a:extLst>
          </p:cNvPr>
          <p:cNvSpPr txBox="1"/>
          <p:nvPr/>
        </p:nvSpPr>
        <p:spPr>
          <a:xfrm>
            <a:off x="3309366" y="1496267"/>
            <a:ext cx="193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80 – 18 =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30B22C-E270-449D-98B0-0CEEAC876D47}"/>
              </a:ext>
            </a:extLst>
          </p:cNvPr>
          <p:cNvSpPr txBox="1"/>
          <p:nvPr/>
        </p:nvSpPr>
        <p:spPr>
          <a:xfrm>
            <a:off x="5083351" y="1485372"/>
            <a:ext cx="65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62 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5170CC3-5ADB-4898-9E60-93614D18417C}"/>
              </a:ext>
            </a:extLst>
          </p:cNvPr>
          <p:cNvSpPr/>
          <p:nvPr/>
        </p:nvSpPr>
        <p:spPr>
          <a:xfrm>
            <a:off x="4093665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1AA5CD7-0DE1-435B-9CF0-B09E6EB9A9D2}"/>
              </a:ext>
            </a:extLst>
          </p:cNvPr>
          <p:cNvSpPr/>
          <p:nvPr/>
        </p:nvSpPr>
        <p:spPr>
          <a:xfrm>
            <a:off x="3673896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DD4D9C3-922C-48BC-AA2D-C0B88A21D695}"/>
              </a:ext>
            </a:extLst>
          </p:cNvPr>
          <p:cNvSpPr/>
          <p:nvPr/>
        </p:nvSpPr>
        <p:spPr>
          <a:xfrm>
            <a:off x="3254127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0A92C50-662C-4585-BEDD-FE1D6E39D819}"/>
              </a:ext>
            </a:extLst>
          </p:cNvPr>
          <p:cNvSpPr/>
          <p:nvPr/>
        </p:nvSpPr>
        <p:spPr>
          <a:xfrm>
            <a:off x="2834358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48110C08-34AE-4B6E-8927-BE144D1AEEB9}"/>
              </a:ext>
            </a:extLst>
          </p:cNvPr>
          <p:cNvSpPr/>
          <p:nvPr/>
        </p:nvSpPr>
        <p:spPr>
          <a:xfrm>
            <a:off x="2414589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95E1207-6D53-4BDA-96EF-723D0D30FA43}"/>
              </a:ext>
            </a:extLst>
          </p:cNvPr>
          <p:cNvSpPr/>
          <p:nvPr/>
        </p:nvSpPr>
        <p:spPr>
          <a:xfrm>
            <a:off x="1994820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33E3B399-D880-4D08-9D1D-9E1763EEF71D}"/>
              </a:ext>
            </a:extLst>
          </p:cNvPr>
          <p:cNvSpPr/>
          <p:nvPr/>
        </p:nvSpPr>
        <p:spPr>
          <a:xfrm>
            <a:off x="1575051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CE186936-44D7-4117-A8E6-D3F9E858CCF1}"/>
              </a:ext>
            </a:extLst>
          </p:cNvPr>
          <p:cNvSpPr/>
          <p:nvPr/>
        </p:nvSpPr>
        <p:spPr>
          <a:xfrm>
            <a:off x="1155282" y="2840178"/>
            <a:ext cx="224730" cy="228676"/>
          </a:xfrm>
          <a:prstGeom prst="ellipse">
            <a:avLst/>
          </a:prstGeom>
          <a:solidFill>
            <a:srgbClr val="080808"/>
          </a:solidFill>
          <a:ln w="63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00EF68-B66C-4021-BE97-1937489260AD}"/>
              </a:ext>
            </a:extLst>
          </p:cNvPr>
          <p:cNvSpPr/>
          <p:nvPr/>
        </p:nvSpPr>
        <p:spPr>
          <a:xfrm>
            <a:off x="1090207" y="3204381"/>
            <a:ext cx="364405" cy="269106"/>
          </a:xfrm>
          <a:prstGeom prst="rect">
            <a:avLst/>
          </a:prstGeom>
          <a:solidFill>
            <a:srgbClr val="8DD7F7"/>
          </a:solidFill>
          <a:ln w="9525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41E8265-B1C4-4360-AD8E-1F7B6675D8D0}"/>
              </a:ext>
            </a:extLst>
          </p:cNvPr>
          <p:cNvSpPr/>
          <p:nvPr/>
        </p:nvSpPr>
        <p:spPr>
          <a:xfrm>
            <a:off x="4435616" y="3204381"/>
            <a:ext cx="364405" cy="269106"/>
          </a:xfrm>
          <a:prstGeom prst="rect">
            <a:avLst/>
          </a:prstGeom>
          <a:solidFill>
            <a:srgbClr val="8DD7F7"/>
          </a:solidFill>
          <a:ln w="9525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D59A7-ADA9-4598-BE0D-F0ED3A0B3EC3}"/>
              </a:ext>
            </a:extLst>
          </p:cNvPr>
          <p:cNvSpPr txBox="1"/>
          <p:nvPr/>
        </p:nvSpPr>
        <p:spPr>
          <a:xfrm>
            <a:off x="4424226" y="3192204"/>
            <a:ext cx="41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AE5A49-C773-4A0E-B559-A249F2230CB0}"/>
              </a:ext>
            </a:extLst>
          </p:cNvPr>
          <p:cNvSpPr txBox="1"/>
          <p:nvPr/>
        </p:nvSpPr>
        <p:spPr>
          <a:xfrm>
            <a:off x="1090207" y="3192203"/>
            <a:ext cx="41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60" name="Google Shape;1084;p37">
            <a:extLst>
              <a:ext uri="{FF2B5EF4-FFF2-40B4-BE49-F238E27FC236}">
                <a16:creationId xmlns:a16="http://schemas.microsoft.com/office/drawing/2014/main" id="{C40159AC-1EF4-4281-A23B-3C7861C34C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545" y="371834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dirty="0">
                <a:highlight>
                  <a:schemeClr val="accent1"/>
                </a:highlight>
                <a:latin typeface="Raleway Black" panose="020B0604020202020204" charset="0"/>
              </a:rPr>
              <a:t>Hisob</a:t>
            </a:r>
            <a:r>
              <a:rPr lang="en-US" sz="2700" b="1" dirty="0" err="1">
                <a:highlight>
                  <a:schemeClr val="accent1"/>
                </a:highlight>
                <a:latin typeface="Raleway Black" panose="020B0604020202020204" charset="0"/>
              </a:rPr>
              <a:t>lashlarni</a:t>
            </a:r>
            <a:r>
              <a:rPr lang="en" sz="2700" b="1" dirty="0">
                <a:highlight>
                  <a:schemeClr val="accent1"/>
                </a:highlight>
                <a:latin typeface="Raleway Black" panose="020B0604020202020204" charset="0"/>
              </a:rPr>
              <a:t> </a:t>
            </a:r>
            <a:r>
              <a:rPr lang="en" sz="2700" dirty="0">
                <a:solidFill>
                  <a:schemeClr val="accent3"/>
                </a:solidFill>
                <a:highlight>
                  <a:schemeClr val="accent1"/>
                </a:highlight>
                <a:latin typeface="Raleway Black" panose="020B0604020202020204" charset="0"/>
              </a:rPr>
              <a:t>o ‘rganamiz</a:t>
            </a:r>
            <a:endParaRPr dirty="0">
              <a:solidFill>
                <a:schemeClr val="accent3"/>
              </a:solidFill>
              <a:highlight>
                <a:schemeClr val="accent1"/>
              </a:highlight>
              <a:latin typeface="Raleway Black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" grpId="0" animBg="1"/>
      <p:bldP spid="54" grpId="0" animBg="1"/>
      <p:bldP spid="8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oogle Shape;1432;p43"/>
          <p:cNvGrpSpPr/>
          <p:nvPr/>
        </p:nvGrpSpPr>
        <p:grpSpPr>
          <a:xfrm rot="1526913" flipH="1">
            <a:off x="2843944" y="502849"/>
            <a:ext cx="2691745" cy="1555175"/>
            <a:chOff x="4050400" y="864870"/>
            <a:chExt cx="3759000" cy="2392200"/>
          </a:xfrm>
        </p:grpSpPr>
        <p:sp>
          <p:nvSpPr>
            <p:cNvPr id="1433" name="Google Shape;1433;p43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434" name="Google Shape;1434;p43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3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2 – topshiri</a:t>
            </a:r>
            <a:r>
              <a:rPr lang="en-US" sz="2800" dirty="0"/>
              <a:t>q</a:t>
            </a:r>
            <a:r>
              <a:rPr lang="en" sz="2800" dirty="0"/>
              <a:t>. </a:t>
            </a:r>
            <a:r>
              <a:rPr lang="en" sz="2800" dirty="0">
                <a:solidFill>
                  <a:schemeClr val="accent3"/>
                </a:solidFill>
              </a:rPr>
              <a:t>Masala</a:t>
            </a:r>
            <a:endParaRPr dirty="0"/>
          </a:p>
        </p:txBody>
      </p:sp>
      <p:sp>
        <p:nvSpPr>
          <p:cNvPr id="1436" name="Google Shape;1436;p43"/>
          <p:cNvSpPr txBox="1">
            <a:spLocks noGrp="1"/>
          </p:cNvSpPr>
          <p:nvPr>
            <p:ph type="subTitle" idx="1"/>
          </p:nvPr>
        </p:nvSpPr>
        <p:spPr>
          <a:xfrm>
            <a:off x="739870" y="1459692"/>
            <a:ext cx="3946800" cy="2305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buSzPts val="1100"/>
            </a:pPr>
            <a:r>
              <a:rPr lang="en-US" sz="2400" b="1" dirty="0" err="1">
                <a:solidFill>
                  <a:srgbClr val="080808"/>
                </a:solidFill>
              </a:rPr>
              <a:t>Sharbat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ikki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xil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mevadan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tayyorlanadi</a:t>
            </a:r>
            <a:r>
              <a:rPr lang="en-US" sz="2400" b="1" dirty="0">
                <a:solidFill>
                  <a:srgbClr val="080808"/>
                </a:solidFill>
              </a:rPr>
              <a:t>. </a:t>
            </a:r>
            <a:r>
              <a:rPr lang="en-US" sz="2400" b="1" dirty="0" err="1">
                <a:solidFill>
                  <a:srgbClr val="080808"/>
                </a:solidFill>
              </a:rPr>
              <a:t>Berilgan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mevalardan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necha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xil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sharbat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tayyorlash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mumkin</a:t>
            </a:r>
            <a:r>
              <a:rPr lang="en-US" sz="2400" b="1" dirty="0">
                <a:solidFill>
                  <a:srgbClr val="080808"/>
                </a:solidFill>
              </a:rPr>
              <a:t>?</a:t>
            </a:r>
          </a:p>
        </p:txBody>
      </p:sp>
      <p:grpSp>
        <p:nvGrpSpPr>
          <p:cNvPr id="1440" name="Google Shape;1440;p43"/>
          <p:cNvGrpSpPr/>
          <p:nvPr/>
        </p:nvGrpSpPr>
        <p:grpSpPr>
          <a:xfrm rot="-1973065">
            <a:off x="4808053" y="2824498"/>
            <a:ext cx="1018987" cy="554146"/>
            <a:chOff x="1449934" y="4565833"/>
            <a:chExt cx="320467" cy="168684"/>
          </a:xfrm>
        </p:grpSpPr>
        <p:sp>
          <p:nvSpPr>
            <p:cNvPr id="1441" name="Google Shape;1441;p4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6D7959D-42A5-4712-931D-7F49CFBF5AFE}"/>
              </a:ext>
            </a:extLst>
          </p:cNvPr>
          <p:cNvSpPr/>
          <p:nvPr/>
        </p:nvSpPr>
        <p:spPr>
          <a:xfrm>
            <a:off x="3382974" y="3310271"/>
            <a:ext cx="1775012" cy="90887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E1D859B-5DA8-423A-BB37-7884120367C6}"/>
              </a:ext>
            </a:extLst>
          </p:cNvPr>
          <p:cNvSpPr/>
          <p:nvPr/>
        </p:nvSpPr>
        <p:spPr>
          <a:xfrm>
            <a:off x="5291680" y="3293979"/>
            <a:ext cx="1775012" cy="90887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66CDA47-7012-4852-A677-79A81BABEF31}"/>
              </a:ext>
            </a:extLst>
          </p:cNvPr>
          <p:cNvSpPr/>
          <p:nvPr/>
        </p:nvSpPr>
        <p:spPr>
          <a:xfrm>
            <a:off x="7184713" y="3291479"/>
            <a:ext cx="1775012" cy="90887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B7DA900D-269B-42F5-AA33-26290622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80" y="3345237"/>
            <a:ext cx="702366" cy="73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9419E94F-9296-43B5-9D90-EFD2B972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23" y="3375729"/>
            <a:ext cx="514232" cy="6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5C6F01E9-50B6-4104-AB4D-64430458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78" y="3357093"/>
            <a:ext cx="698783" cy="7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99DDF319-05CC-42D3-A042-50871BE5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64" y="3381073"/>
            <a:ext cx="514232" cy="6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83FA5B61-EB88-4A04-848B-61C90AEB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43" y="3357093"/>
            <a:ext cx="702366" cy="73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CC55999D-E937-4856-ADD7-79E6FA25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19" y="3405295"/>
            <a:ext cx="698783" cy="7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06259E-D171-4F64-87FD-8C9B938004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84" t="22778" r="5312" b="15405"/>
          <a:stretch/>
        </p:blipFill>
        <p:spPr>
          <a:xfrm>
            <a:off x="4901827" y="1147196"/>
            <a:ext cx="3869175" cy="1580882"/>
          </a:xfrm>
          <a:prstGeom prst="rect">
            <a:avLst/>
          </a:prstGeom>
          <a:ln w="57150">
            <a:solidFill>
              <a:schemeClr val="tx1">
                <a:lumMod val="75000"/>
              </a:schemeClr>
            </a:solidFill>
          </a:ln>
        </p:spPr>
      </p:pic>
      <p:sp>
        <p:nvSpPr>
          <p:cNvPr id="45" name="Google Shape;1435;p43">
            <a:extLst>
              <a:ext uri="{FF2B5EF4-FFF2-40B4-BE49-F238E27FC236}">
                <a16:creationId xmlns:a16="http://schemas.microsoft.com/office/drawing/2014/main" id="{7F2F2390-9988-4492-A3DD-15DB91370CC9}"/>
              </a:ext>
            </a:extLst>
          </p:cNvPr>
          <p:cNvSpPr txBox="1">
            <a:spLocks/>
          </p:cNvSpPr>
          <p:nvPr/>
        </p:nvSpPr>
        <p:spPr>
          <a:xfrm>
            <a:off x="739870" y="4396151"/>
            <a:ext cx="7937408" cy="7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US" sz="2800" dirty="0" err="1">
                <a:solidFill>
                  <a:srgbClr val="080808"/>
                </a:solidFill>
              </a:rPr>
              <a:t>Javob</a:t>
            </a:r>
            <a:r>
              <a:rPr lang="en-US" sz="2800" dirty="0">
                <a:solidFill>
                  <a:srgbClr val="080808"/>
                </a:solidFill>
              </a:rPr>
              <a:t>: </a:t>
            </a:r>
            <a:r>
              <a:rPr lang="en-US" sz="2800" dirty="0"/>
              <a:t>3 </a:t>
            </a:r>
            <a:r>
              <a:rPr lang="en-US" sz="2800" dirty="0" err="1"/>
              <a:t>xil</a:t>
            </a:r>
            <a:r>
              <a:rPr lang="en-US" sz="2800" dirty="0"/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sharbat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itchFamily="18" charset="0"/>
              </a:rPr>
              <a:t>tayyorlash</a:t>
            </a:r>
            <a:r>
              <a:rPr lang="en-US" sz="3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cs typeface="Times New Roman" pitchFamily="18" charset="0"/>
              </a:rPr>
              <a:t>mumkin</a:t>
            </a:r>
            <a:r>
              <a:rPr lang="en-US" sz="32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4"/>
          <p:cNvSpPr txBox="1">
            <a:spLocks noGrp="1"/>
          </p:cNvSpPr>
          <p:nvPr>
            <p:ph type="title" idx="6"/>
          </p:nvPr>
        </p:nvSpPr>
        <p:spPr>
          <a:xfrm>
            <a:off x="776200" y="1025401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 –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opshiri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q. </a:t>
            </a:r>
            <a:br>
              <a:rPr lang="en" sz="2800" b="1" dirty="0">
                <a:solidFill>
                  <a:schemeClr val="accent3"/>
                </a:solidFill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accent3"/>
                </a:solidFill>
              </a:rPr>
              <a:t>Shakllardagi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qaysi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nuqtalardan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simmetriya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o‘qini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o‘tkazish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mumkin</a:t>
            </a:r>
            <a:r>
              <a:rPr lang="en-US" sz="2800" dirty="0">
                <a:solidFill>
                  <a:schemeClr val="accent3"/>
                </a:solidFill>
              </a:rPr>
              <a:t>?</a:t>
            </a:r>
            <a:br>
              <a:rPr lang="en-US" sz="2800" dirty="0">
                <a:solidFill>
                  <a:schemeClr val="accent3"/>
                </a:solidFill>
              </a:rPr>
            </a:br>
            <a:endParaRPr sz="2800" dirty="0">
              <a:solidFill>
                <a:schemeClr val="accent3"/>
              </a:solidFill>
            </a:endParaRPr>
          </a:p>
        </p:txBody>
      </p:sp>
      <p:pic>
        <p:nvPicPr>
          <p:cNvPr id="185" name="Picture 2">
            <a:extLst>
              <a:ext uri="{FF2B5EF4-FFF2-40B4-BE49-F238E27FC236}">
                <a16:creationId xmlns:a16="http://schemas.microsoft.com/office/drawing/2014/main" id="{E64A3E79-A012-4FB3-A265-0CF43594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4" y="2374275"/>
            <a:ext cx="8520842" cy="171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0630D808-A1D6-4B0B-B807-8C705C2A9E52}"/>
              </a:ext>
            </a:extLst>
          </p:cNvPr>
          <p:cNvCxnSpPr/>
          <p:nvPr/>
        </p:nvCxnSpPr>
        <p:spPr>
          <a:xfrm flipH="1">
            <a:off x="1284515" y="2677886"/>
            <a:ext cx="511628" cy="102325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>
            <a:extLst>
              <a:ext uri="{FF2B5EF4-FFF2-40B4-BE49-F238E27FC236}">
                <a16:creationId xmlns:a16="http://schemas.microsoft.com/office/drawing/2014/main" id="{918A5426-0365-4E33-A50A-2EA9A1AC65AF}"/>
              </a:ext>
            </a:extLst>
          </p:cNvPr>
          <p:cNvCxnSpPr/>
          <p:nvPr/>
        </p:nvCxnSpPr>
        <p:spPr>
          <a:xfrm>
            <a:off x="1796143" y="2677886"/>
            <a:ext cx="0" cy="102325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A0B1AB53-2C2E-44BC-9649-0C30ACF3E79D}"/>
              </a:ext>
            </a:extLst>
          </p:cNvPr>
          <p:cNvCxnSpPr/>
          <p:nvPr/>
        </p:nvCxnSpPr>
        <p:spPr>
          <a:xfrm>
            <a:off x="1796143" y="2677886"/>
            <a:ext cx="576943" cy="102325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315DDDE7-052F-4536-BBE7-78BBED6AA96F}"/>
              </a:ext>
            </a:extLst>
          </p:cNvPr>
          <p:cNvCxnSpPr/>
          <p:nvPr/>
        </p:nvCxnSpPr>
        <p:spPr>
          <a:xfrm>
            <a:off x="4071258" y="2677886"/>
            <a:ext cx="594647" cy="102325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D7B1531F-5673-4E46-BC31-9A585CC3AFA2}"/>
              </a:ext>
            </a:extLst>
          </p:cNvPr>
          <p:cNvCxnSpPr/>
          <p:nvPr/>
        </p:nvCxnSpPr>
        <p:spPr>
          <a:xfrm>
            <a:off x="4665905" y="2677886"/>
            <a:ext cx="0" cy="102325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>
            <a:extLst>
              <a:ext uri="{FF2B5EF4-FFF2-40B4-BE49-F238E27FC236}">
                <a16:creationId xmlns:a16="http://schemas.microsoft.com/office/drawing/2014/main" id="{5F972276-FCF7-47C6-9E4F-623E6C982D80}"/>
              </a:ext>
            </a:extLst>
          </p:cNvPr>
          <p:cNvCxnSpPr/>
          <p:nvPr/>
        </p:nvCxnSpPr>
        <p:spPr>
          <a:xfrm flipV="1">
            <a:off x="4665905" y="2677886"/>
            <a:ext cx="537467" cy="102325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>
            <a:extLst>
              <a:ext uri="{FF2B5EF4-FFF2-40B4-BE49-F238E27FC236}">
                <a16:creationId xmlns:a16="http://schemas.microsoft.com/office/drawing/2014/main" id="{C35224CA-2A62-423A-BF85-F1B987714AC4}"/>
              </a:ext>
            </a:extLst>
          </p:cNvPr>
          <p:cNvCxnSpPr/>
          <p:nvPr/>
        </p:nvCxnSpPr>
        <p:spPr>
          <a:xfrm flipH="1">
            <a:off x="6455229" y="2677886"/>
            <a:ext cx="2002972" cy="5116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>
            <a:extLst>
              <a:ext uri="{FF2B5EF4-FFF2-40B4-BE49-F238E27FC236}">
                <a16:creationId xmlns:a16="http://schemas.microsoft.com/office/drawing/2014/main" id="{19BEBCEB-0984-4474-89BE-1A517CC94899}"/>
              </a:ext>
            </a:extLst>
          </p:cNvPr>
          <p:cNvCxnSpPr/>
          <p:nvPr/>
        </p:nvCxnSpPr>
        <p:spPr>
          <a:xfrm>
            <a:off x="6455229" y="3189514"/>
            <a:ext cx="2002972" cy="51162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17583E6C-37C1-41F4-A36D-46EE2BED384F}"/>
              </a:ext>
            </a:extLst>
          </p:cNvPr>
          <p:cNvCxnSpPr/>
          <p:nvPr/>
        </p:nvCxnSpPr>
        <p:spPr>
          <a:xfrm>
            <a:off x="6455229" y="3189514"/>
            <a:ext cx="20029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4"/>
          <p:cNvSpPr txBox="1">
            <a:spLocks noGrp="1"/>
          </p:cNvSpPr>
          <p:nvPr>
            <p:ph type="title" idx="6"/>
          </p:nvPr>
        </p:nvSpPr>
        <p:spPr>
          <a:xfrm>
            <a:off x="776200" y="1025401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 –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opshiri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q. </a:t>
            </a:r>
            <a:r>
              <a:rPr lang="en-US" sz="2800" b="1" dirty="0" err="1">
                <a:solidFill>
                  <a:schemeClr val="accent3"/>
                </a:solidFill>
                <a:cs typeface="Times New Roman" panose="02020603050405020304" pitchFamily="18" charset="0"/>
              </a:rPr>
              <a:t>Hisoblaymiz</a:t>
            </a:r>
            <a:br>
              <a:rPr lang="en-US" sz="2800" dirty="0">
                <a:solidFill>
                  <a:schemeClr val="accent3"/>
                </a:solidFill>
              </a:rPr>
            </a:br>
            <a:endParaRPr sz="2800" dirty="0">
              <a:solidFill>
                <a:schemeClr val="accent3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63DF1A7-9961-4BAF-8A85-FAA02DFD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1705485"/>
            <a:ext cx="3851099" cy="25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44DA9BD-8886-4ADC-91C9-60C1AB33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32" y="1465855"/>
            <a:ext cx="3748644" cy="27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D37A59-BB77-47CC-8F38-92D52F9D7798}"/>
              </a:ext>
            </a:extLst>
          </p:cNvPr>
          <p:cNvSpPr/>
          <p:nvPr/>
        </p:nvSpPr>
        <p:spPr>
          <a:xfrm>
            <a:off x="1800226" y="2711975"/>
            <a:ext cx="740229" cy="457200"/>
          </a:xfrm>
          <a:prstGeom prst="rect">
            <a:avLst/>
          </a:prstGeom>
          <a:solidFill>
            <a:srgbClr val="D2E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7CFCD4-F16E-439C-B94D-F1309599C8CF}"/>
              </a:ext>
            </a:extLst>
          </p:cNvPr>
          <p:cNvSpPr/>
          <p:nvPr/>
        </p:nvSpPr>
        <p:spPr>
          <a:xfrm>
            <a:off x="2683330" y="3626304"/>
            <a:ext cx="740229" cy="457200"/>
          </a:xfrm>
          <a:prstGeom prst="rect">
            <a:avLst/>
          </a:prstGeom>
          <a:solidFill>
            <a:srgbClr val="D2E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66A45B-CC0E-4C24-9BB0-67B546AADE8D}"/>
              </a:ext>
            </a:extLst>
          </p:cNvPr>
          <p:cNvSpPr/>
          <p:nvPr/>
        </p:nvSpPr>
        <p:spPr>
          <a:xfrm>
            <a:off x="5916387" y="2652215"/>
            <a:ext cx="740229" cy="457200"/>
          </a:xfrm>
          <a:prstGeom prst="rect">
            <a:avLst/>
          </a:prstGeom>
          <a:solidFill>
            <a:srgbClr val="D2E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D819BF-207E-4337-99F8-1F224B15829B}"/>
              </a:ext>
            </a:extLst>
          </p:cNvPr>
          <p:cNvSpPr/>
          <p:nvPr/>
        </p:nvSpPr>
        <p:spPr>
          <a:xfrm>
            <a:off x="6733879" y="3550103"/>
            <a:ext cx="819446" cy="457200"/>
          </a:xfrm>
          <a:prstGeom prst="rect">
            <a:avLst/>
          </a:prstGeom>
          <a:solidFill>
            <a:srgbClr val="D2E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5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4"/>
          <p:cNvSpPr txBox="1">
            <a:spLocks noGrp="1"/>
          </p:cNvSpPr>
          <p:nvPr>
            <p:ph type="title" idx="6"/>
          </p:nvPr>
        </p:nvSpPr>
        <p:spPr>
          <a:xfrm>
            <a:off x="776200" y="1025401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Must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aqil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t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opshiri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q. </a:t>
            </a:r>
            <a:r>
              <a:rPr lang="en-US" sz="28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(39 – bet)</a:t>
            </a:r>
            <a:br>
              <a:rPr lang="en-US" sz="2800" dirty="0">
                <a:solidFill>
                  <a:schemeClr val="accent3"/>
                </a:solidFill>
              </a:rPr>
            </a:b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19" name="Google Shape;1436;p43">
            <a:extLst>
              <a:ext uri="{FF2B5EF4-FFF2-40B4-BE49-F238E27FC236}">
                <a16:creationId xmlns:a16="http://schemas.microsoft.com/office/drawing/2014/main" id="{71A690CB-C652-4243-8A0E-27BD1E412E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9870" y="1459693"/>
            <a:ext cx="3946800" cy="11120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15000"/>
              </a:lnSpc>
              <a:buSzPts val="1100"/>
            </a:pPr>
            <a:r>
              <a:rPr lang="en-US" sz="2400" b="1" dirty="0" err="1">
                <a:solidFill>
                  <a:srgbClr val="080808"/>
                </a:solidFill>
              </a:rPr>
              <a:t>Chizma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yordamida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ifoda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tuzamiz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va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qiymatini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topamiz</a:t>
            </a:r>
            <a:r>
              <a:rPr lang="en-US" sz="2400" b="1" dirty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AA9C11E-8F7D-4946-B496-8B320E64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71" y="2184848"/>
            <a:ext cx="4662658" cy="77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F87700E-3619-44A7-94FF-87C9E651C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125015" y="3349829"/>
            <a:ext cx="8893969" cy="127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117</Words>
  <Application>Microsoft Office PowerPoint</Application>
  <PresentationFormat>Экран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Bad Script</vt:lpstr>
      <vt:lpstr>Raleway Black</vt:lpstr>
      <vt:lpstr>Arial</vt:lpstr>
      <vt:lpstr>Raleway SemiBold</vt:lpstr>
      <vt:lpstr>Raleway Medium</vt:lpstr>
      <vt:lpstr>Raleway</vt:lpstr>
      <vt:lpstr>Mathematics Subject for High School by Slidesgo</vt:lpstr>
      <vt:lpstr>MATEMATIKA   2 - SINF</vt:lpstr>
      <vt:lpstr>MAVZU:</vt:lpstr>
      <vt:lpstr>MUSTAQIL TOPSHIRIQ</vt:lpstr>
      <vt:lpstr>Hisoblashlarni tushuntiramiz</vt:lpstr>
      <vt:lpstr>Hisoblashlarni o ‘rganamiz</vt:lpstr>
      <vt:lpstr>2 – topshiriq. Masala</vt:lpstr>
      <vt:lpstr>3 – topshiriq.  Shakllardagi qaysi nuqtalardan simmetriya o‘qini o‘tkazish mumkin? </vt:lpstr>
      <vt:lpstr>4 – topshiriq. Hisoblaymiz </vt:lpstr>
      <vt:lpstr>Mustaqil topshiriq. (39 – bet) </vt:lpstr>
      <vt:lpstr>E’tiboringiz uchun 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HIGH SCHOOL</dc:title>
  <cp:lastModifiedBy>Zafar Sharipov</cp:lastModifiedBy>
  <cp:revision>24</cp:revision>
  <dcterms:modified xsi:type="dcterms:W3CDTF">2021-10-08T21:09:15Z</dcterms:modified>
</cp:coreProperties>
</file>