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CC0000"/>
    <a:srgbClr val="996633"/>
    <a:srgbClr val="993300"/>
    <a:srgbClr val="EAA908"/>
    <a:srgbClr val="FF66FF"/>
    <a:srgbClr val="CC3300"/>
    <a:srgbClr val="CC0099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5DB94EE-D449-4AD7-9ABE-1497EB41E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8886F07B-C71C-424E-B6C7-C618732F10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6E3BA65-5A65-42C6-AA5E-4A7FFA040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36DF42C-6EE1-4B72-9DDF-4C14AEC9E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7FD92C8-DA98-4A99-9701-397A89910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7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AC7145-DED0-4DDE-BA6C-FD2F61CD6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B70EE27-D70C-4493-B392-EECF2D4A0D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B5974FA-F921-41C0-A626-408BB1E30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9F7215E-10FE-475D-8970-BE360B716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3D347E9-052C-4A48-AB6A-52BAC9B56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511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C7ADA013-43E2-4709-B3EE-10860BF85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2C49C5F-CF19-4701-BE47-35FF6FB70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92CE355-C7C4-4757-B19B-9C45D6061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1CE9404-EF19-49A7-828C-59C782385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990BDD9-72A8-4235-AEF0-539D17599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20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C23E4E-0E31-4FA7-BB23-36E8B26E6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77D5F66-13C9-4090-AC6B-F2015615E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7872852-8F0F-4F56-A6DA-CA150F32B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D2BBF38-D4B5-48CB-87F3-A3A22C939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93B8BFB-E24D-4DCB-8629-CA2AB33D9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10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9D3CD5-C74C-446E-B7B3-B65E90489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87DC3F2-25E8-40F9-B9B9-C2258CEE0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AE94C73-5318-4140-9DFD-DE1D920F0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8DACBD1-30E9-4BD8-8BAE-2879BDFF7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ACA3BAD-3808-4839-ADA7-F78EBAE73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05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5A7506C-E08D-4F22-9F80-C7E730B14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9DEFB77-984B-496F-BBA1-AC685D689B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69DB1B1-D02E-44D1-8B6F-DDCF18305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6989974-9027-4420-82CF-CED53255D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267161B-905A-4CB0-9B37-D243E581D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573654D-CCF9-46ED-A4A3-5FABE2D04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1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44B190-C7E5-4A64-B254-44F26F82F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1B1E1F4-4D62-4D96-9B74-7828FD8D87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CFBFDB5-69C6-4678-81C6-BDB5431E9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ED02732-E4FC-4BD4-81F1-A724C5FBA6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866395AF-C3E3-4922-AD6B-5F57E98BF3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9FBDCE33-8AF3-4654-9DAB-71ECFE447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81C01DE8-3E9C-4CE7-B483-3687FE525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A462E491-977F-4636-93B6-7BA7A8567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10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DD756F4-BA4D-4863-845A-7AC61DBA7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E81CC7EE-15C9-41C1-B42A-C228EAE19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C0B0C01-1636-4499-9384-BB74AEC9A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935F8E21-0123-4296-A5F0-6679F0A1F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0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869FFDCC-7395-4A3C-B8B2-2187B7EA1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0D00DB1E-23F7-4E3E-A69D-BBF7EAD54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431789B-AFC3-41BF-9FF9-85DC46058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83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858616C-35C6-4A88-A0F7-001768FCC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7AB106C-4AD0-4CF7-B92D-AAF496952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7FA7333-D2E2-46B3-AA89-F5F7F83DC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9CC235D-1358-4654-9DA2-4FAE03679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EA7E431-C979-43E0-A229-D29D70D22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0460B25-AD28-45DB-BB49-A168E103F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18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DD62BE0-33C2-4AAF-9BBD-8410AC8BA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0665E0D2-EA4C-45F8-9066-93DD9767A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6FC9956-9D78-4E28-9B97-789A8A88B6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7EA955F-01F2-46A4-ACBE-559568A4E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E017-16B8-4D67-B87B-815325859D89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D233730-901A-416E-9212-CF24938F3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022764B-942D-4EC0-B377-74A1655D9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81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42C2AB-9B45-47B1-BE3E-2576D6174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01F1A88-B051-483C-99BC-C10F799E0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E120430-CD4C-4F57-97C3-F41ACF0A68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DE017-16B8-4D67-B87B-815325859D89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D461C6F-3B49-4B4D-A925-F5B9C3E69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621C65D-E469-447A-85EB-5509D96BC3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78AE1-5CFB-4DAE-88A2-0AA512708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95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2303AEE-CE50-4A94-8064-75C80DF8CCDE}"/>
              </a:ext>
            </a:extLst>
          </p:cNvPr>
          <p:cNvSpPr txBox="1"/>
          <p:nvPr/>
        </p:nvSpPr>
        <p:spPr>
          <a:xfrm>
            <a:off x="3860800" y="2413337"/>
            <a:ext cx="46881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MATEMATIKA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163B121-A10B-4725-9A6A-BABD4CB48AC6}"/>
              </a:ext>
            </a:extLst>
          </p:cNvPr>
          <p:cNvSpPr txBox="1"/>
          <p:nvPr/>
        </p:nvSpPr>
        <p:spPr>
          <a:xfrm>
            <a:off x="3860800" y="3418452"/>
            <a:ext cx="447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2 - SINF</a:t>
            </a:r>
          </a:p>
        </p:txBody>
      </p:sp>
    </p:spTree>
    <p:extLst>
      <p:ext uri="{BB962C8B-B14F-4D97-AF65-F5344CB8AC3E}">
        <p14:creationId xmlns:p14="http://schemas.microsoft.com/office/powerpoint/2010/main" val="395897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DB355E9-3C0A-4EA2-90D6-2FAF371729E0}"/>
              </a:ext>
            </a:extLst>
          </p:cNvPr>
          <p:cNvSpPr txBox="1"/>
          <p:nvPr/>
        </p:nvSpPr>
        <p:spPr>
          <a:xfrm>
            <a:off x="1359142" y="2355580"/>
            <a:ext cx="98018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Mavzu</a:t>
            </a:r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  <a:r>
              <a:rPr lang="en-US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Sodda</a:t>
            </a:r>
            <a:r>
              <a:rPr 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geometrik</a:t>
            </a:r>
            <a:r>
              <a:rPr 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shakllardan</a:t>
            </a:r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murakkab</a:t>
            </a:r>
            <a:r>
              <a:rPr lang="en-US" sz="4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shakllar</a:t>
            </a:r>
            <a:r>
              <a:rPr 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hosil</a:t>
            </a:r>
            <a:r>
              <a:rPr 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qilish</a:t>
            </a:r>
            <a:r>
              <a:rPr 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en-US" sz="4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38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189;p33">
            <a:extLst>
              <a:ext uri="{FF2B5EF4-FFF2-40B4-BE49-F238E27FC236}">
                <a16:creationId xmlns:a16="http://schemas.microsoft.com/office/drawing/2014/main" xmlns="" id="{52D10E56-4FF6-4088-8008-2DAAA578A85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6676" y="784864"/>
            <a:ext cx="12192000" cy="68832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Mustaqil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t</a:t>
            </a:r>
            <a:r>
              <a:rPr lang="e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opshiri</a:t>
            </a:r>
            <a:r>
              <a:rPr lang="en-US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q.</a:t>
            </a:r>
            <a:r>
              <a:rPr lang="ru-RU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(</a:t>
            </a:r>
            <a:r>
              <a:rPr lang="en-US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56</a:t>
            </a:r>
            <a:r>
              <a:rPr lang="ru-RU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– bet)</a:t>
            </a:r>
            <a:endParaRPr sz="54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Google Shape;4189;p33">
            <a:extLst>
              <a:ext uri="{FF2B5EF4-FFF2-40B4-BE49-F238E27FC236}">
                <a16:creationId xmlns:a16="http://schemas.microsoft.com/office/drawing/2014/main" xmlns="" id="{DED7F424-B39C-42A5-B657-6B392604105F}"/>
              </a:ext>
            </a:extLst>
          </p:cNvPr>
          <p:cNvSpPr txBox="1">
            <a:spLocks/>
          </p:cNvSpPr>
          <p:nvPr/>
        </p:nvSpPr>
        <p:spPr>
          <a:xfrm>
            <a:off x="419100" y="790033"/>
            <a:ext cx="12192000" cy="68832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575" y="1730375"/>
            <a:ext cx="4924425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674" y="3724274"/>
            <a:ext cx="3127017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9700" y="1692275"/>
            <a:ext cx="4724400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913" y="3538536"/>
            <a:ext cx="3197355" cy="825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605825" y="3862385"/>
            <a:ext cx="635975" cy="4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022802" y="3752845"/>
            <a:ext cx="635975" cy="4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9244625" y="3752845"/>
            <a:ext cx="635975" cy="488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3077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05FD44A-8BEE-4951-A872-CF2488C80D8C}"/>
              </a:ext>
            </a:extLst>
          </p:cNvPr>
          <p:cNvSpPr txBox="1"/>
          <p:nvPr/>
        </p:nvSpPr>
        <p:spPr>
          <a:xfrm>
            <a:off x="1388727" y="95317"/>
            <a:ext cx="91776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1 -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topshiriq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Hayvonchalar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qanday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shakllardan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hosil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bo‘lgan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51828" y="2702372"/>
            <a:ext cx="1770269" cy="1304353"/>
          </a:xfrm>
          <a:prstGeom prst="rect">
            <a:avLst/>
          </a:prstGeom>
          <a:solidFill>
            <a:srgbClr val="99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81788" y="1805629"/>
            <a:ext cx="1110349" cy="1077903"/>
          </a:xfrm>
          <a:prstGeom prst="rect">
            <a:avLst/>
          </a:prstGeom>
          <a:solidFill>
            <a:srgbClr val="CC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96951" y="1363182"/>
            <a:ext cx="409865" cy="582152"/>
          </a:xfrm>
          <a:prstGeom prst="rect">
            <a:avLst/>
          </a:prstGeom>
          <a:solidFill>
            <a:srgbClr val="EAA9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2312232" y="1363182"/>
            <a:ext cx="409865" cy="582152"/>
          </a:xfrm>
          <a:prstGeom prst="rect">
            <a:avLst/>
          </a:prstGeom>
          <a:solidFill>
            <a:srgbClr val="EAA9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54570" y="3141685"/>
            <a:ext cx="594516" cy="389494"/>
          </a:xfrm>
          <a:prstGeom prst="ellipse">
            <a:avLst/>
          </a:prstGeom>
          <a:solidFill>
            <a:srgbClr val="996633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2590529" y="2591587"/>
            <a:ext cx="594516" cy="389494"/>
          </a:xfrm>
          <a:prstGeom prst="ellipse">
            <a:avLst/>
          </a:prstGeom>
          <a:solidFill>
            <a:srgbClr val="996633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2259149" y="3746308"/>
            <a:ext cx="594516" cy="520835"/>
          </a:xfrm>
          <a:prstGeom prst="ellipse">
            <a:avLst/>
          </a:prstGeom>
          <a:solidFill>
            <a:srgbClr val="996633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904625" y="3773482"/>
            <a:ext cx="594516" cy="520835"/>
          </a:xfrm>
          <a:prstGeom prst="ellipse">
            <a:avLst/>
          </a:prstGeom>
          <a:solidFill>
            <a:srgbClr val="996633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450418" y="2041138"/>
            <a:ext cx="268817" cy="22645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1929288" y="2036609"/>
            <a:ext cx="268817" cy="22645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0800000">
            <a:off x="1630230" y="2521211"/>
            <a:ext cx="413466" cy="265122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574761" y="2879929"/>
            <a:ext cx="2026404" cy="739428"/>
          </a:xfrm>
          <a:prstGeom prst="rect">
            <a:avLst/>
          </a:prstGeom>
          <a:solidFill>
            <a:srgbClr val="CC00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7482401" y="2680941"/>
            <a:ext cx="437941" cy="37568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708370" y="3619358"/>
            <a:ext cx="252373" cy="357750"/>
          </a:xfrm>
          <a:prstGeom prst="rect">
            <a:avLst/>
          </a:prstGeom>
          <a:solidFill>
            <a:srgbClr val="CC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7170647" y="3629277"/>
            <a:ext cx="252373" cy="357750"/>
          </a:xfrm>
          <a:prstGeom prst="rect">
            <a:avLst/>
          </a:prstGeom>
          <a:solidFill>
            <a:srgbClr val="CC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48" name="Равнобедренный треугольник 2047"/>
          <p:cNvSpPr/>
          <p:nvPr/>
        </p:nvSpPr>
        <p:spPr>
          <a:xfrm rot="10800000">
            <a:off x="4773106" y="2365874"/>
            <a:ext cx="1284132" cy="706469"/>
          </a:xfrm>
          <a:prstGeom prst="triangle">
            <a:avLst/>
          </a:prstGeom>
          <a:solidFill>
            <a:srgbClr val="EAA9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49" name="Овал 2048"/>
          <p:cNvSpPr/>
          <p:nvPr/>
        </p:nvSpPr>
        <p:spPr>
          <a:xfrm>
            <a:off x="5084861" y="2457880"/>
            <a:ext cx="192991" cy="16572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5452285" y="2457880"/>
            <a:ext cx="192991" cy="16572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5218470" y="2926762"/>
            <a:ext cx="330311" cy="25972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9" name="Равнобедренный треугольник 2058"/>
          <p:cNvSpPr/>
          <p:nvPr/>
        </p:nvSpPr>
        <p:spPr>
          <a:xfrm>
            <a:off x="6020124" y="2016993"/>
            <a:ext cx="534436" cy="364703"/>
          </a:xfrm>
          <a:prstGeom prst="triangle">
            <a:avLst/>
          </a:prstGeom>
          <a:solidFill>
            <a:srgbClr val="EAA9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авнобедренный треугольник 55"/>
          <p:cNvSpPr/>
          <p:nvPr/>
        </p:nvSpPr>
        <p:spPr>
          <a:xfrm>
            <a:off x="4267333" y="2012197"/>
            <a:ext cx="534436" cy="364703"/>
          </a:xfrm>
          <a:prstGeom prst="triangle">
            <a:avLst/>
          </a:prstGeom>
          <a:solidFill>
            <a:srgbClr val="EAA9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62" name="Равнобедренный треугольник 2061"/>
          <p:cNvSpPr/>
          <p:nvPr/>
        </p:nvSpPr>
        <p:spPr>
          <a:xfrm>
            <a:off x="9526210" y="2245594"/>
            <a:ext cx="1803668" cy="1752507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Равнобедренный треугольник 59"/>
          <p:cNvSpPr/>
          <p:nvPr/>
        </p:nvSpPr>
        <p:spPr>
          <a:xfrm>
            <a:off x="11218639" y="3693399"/>
            <a:ext cx="579661" cy="340500"/>
          </a:xfrm>
          <a:prstGeom prst="triangle">
            <a:avLst/>
          </a:prstGeom>
          <a:solidFill>
            <a:srgbClr val="EAA9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Равнобедренный треугольник 60"/>
          <p:cNvSpPr/>
          <p:nvPr/>
        </p:nvSpPr>
        <p:spPr>
          <a:xfrm>
            <a:off x="9017000" y="3693399"/>
            <a:ext cx="601971" cy="340500"/>
          </a:xfrm>
          <a:prstGeom prst="triangle">
            <a:avLst/>
          </a:prstGeom>
          <a:solidFill>
            <a:srgbClr val="EAA9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Равнобедренный треугольник 61"/>
          <p:cNvSpPr/>
          <p:nvPr/>
        </p:nvSpPr>
        <p:spPr>
          <a:xfrm rot="17950659">
            <a:off x="9626498" y="2921567"/>
            <a:ext cx="359553" cy="338608"/>
          </a:xfrm>
          <a:prstGeom prst="triangle">
            <a:avLst/>
          </a:prstGeom>
          <a:solidFill>
            <a:srgbClr val="EAA9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авнобедренный треугольник 62"/>
          <p:cNvSpPr/>
          <p:nvPr/>
        </p:nvSpPr>
        <p:spPr>
          <a:xfrm rot="3754538">
            <a:off x="10881146" y="2923546"/>
            <a:ext cx="359553" cy="338608"/>
          </a:xfrm>
          <a:prstGeom prst="triangle">
            <a:avLst/>
          </a:prstGeom>
          <a:solidFill>
            <a:srgbClr val="EAA9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63" name="Овал 2062"/>
          <p:cNvSpPr/>
          <p:nvPr/>
        </p:nvSpPr>
        <p:spPr>
          <a:xfrm>
            <a:off x="9911576" y="1731629"/>
            <a:ext cx="1032937" cy="966779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64" name="Овал 2063"/>
          <p:cNvSpPr/>
          <p:nvPr/>
        </p:nvSpPr>
        <p:spPr>
          <a:xfrm>
            <a:off x="10145973" y="1969205"/>
            <a:ext cx="206587" cy="162414"/>
          </a:xfrm>
          <a:prstGeom prst="ellipse">
            <a:avLst/>
          </a:prstGeom>
          <a:solidFill>
            <a:srgbClr val="EAA9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Овал 65"/>
          <p:cNvSpPr/>
          <p:nvPr/>
        </p:nvSpPr>
        <p:spPr>
          <a:xfrm>
            <a:off x="10459827" y="1983879"/>
            <a:ext cx="206587" cy="162414"/>
          </a:xfrm>
          <a:prstGeom prst="ellipse">
            <a:avLst/>
          </a:prstGeom>
          <a:solidFill>
            <a:srgbClr val="EAA9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65" name="Прямоугольник 2064"/>
          <p:cNvSpPr/>
          <p:nvPr/>
        </p:nvSpPr>
        <p:spPr>
          <a:xfrm>
            <a:off x="10265158" y="2330378"/>
            <a:ext cx="297963" cy="22356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66" name="Овал 2065"/>
          <p:cNvSpPr/>
          <p:nvPr/>
        </p:nvSpPr>
        <p:spPr>
          <a:xfrm>
            <a:off x="10107985" y="3042202"/>
            <a:ext cx="703684" cy="687267"/>
          </a:xfrm>
          <a:prstGeom prst="ellipse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67" name="Равнобедренный треугольник 2066"/>
          <p:cNvSpPr/>
          <p:nvPr/>
        </p:nvSpPr>
        <p:spPr>
          <a:xfrm rot="2456465">
            <a:off x="10656766" y="1662637"/>
            <a:ext cx="394508" cy="259811"/>
          </a:xfrm>
          <a:prstGeom prst="triangle">
            <a:avLst>
              <a:gd name="adj" fmla="val 52631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Равнобедренный треугольник 70"/>
          <p:cNvSpPr/>
          <p:nvPr/>
        </p:nvSpPr>
        <p:spPr>
          <a:xfrm rot="19537235">
            <a:off x="9848053" y="1658405"/>
            <a:ext cx="394508" cy="259811"/>
          </a:xfrm>
          <a:prstGeom prst="triangle">
            <a:avLst>
              <a:gd name="adj" fmla="val 52631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805FD44A-8BEE-4951-A872-CF2488C80D8C}"/>
              </a:ext>
            </a:extLst>
          </p:cNvPr>
          <p:cNvSpPr txBox="1"/>
          <p:nvPr/>
        </p:nvSpPr>
        <p:spPr>
          <a:xfrm>
            <a:off x="1676347" y="4921965"/>
            <a:ext cx="91776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Hayvonchalar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uchb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</a:t>
            </a:r>
            <a:r>
              <a:rPr lang="en-US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rchak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to‘rtburchak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doira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va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oval </a:t>
            </a:r>
            <a:r>
              <a:rPr lang="en-US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kabi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shakllardan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tashkil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topgan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78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8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9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3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4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8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9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2" dur="250" autoRev="1" fill="remov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3" dur="250" autoRev="1" fill="remove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4" dur="250" autoRev="1" fill="remove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5" dur="250" autoRev="1" fill="remove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9" dur="25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0" dur="25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1" dur="25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250" autoRev="1" fill="remove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4" dur="25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5" dur="25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6" dur="25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250" autoRev="1" fill="remove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9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0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1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4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5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6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7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1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2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3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6" dur="25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7" dur="25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8" dur="25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9" dur="250" autoRev="1" fill="remove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3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4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5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0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1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2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3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5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6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7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250" autoRev="1" fill="remove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2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83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4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250" autoRev="1" fill="remove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7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88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9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2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3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4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5" dur="250" autoRev="1" fill="remove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9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0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1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2" dur="250" autoRev="1" fill="remove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4" dur="250" autoRev="1" fill="remove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5" dur="250" autoRev="1" fill="remove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6" dur="250" autoRev="1" fill="remove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7" dur="250" autoRev="1" fill="remove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9" dur="250" autoRev="1" fill="remov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0" dur="250" autoRev="1" fill="remove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1" dur="250" autoRev="1" fill="remove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2" dur="250" autoRev="1" fill="remove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4" dur="250" autoRev="1" fill="remove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5" dur="250" autoRev="1" fill="remove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6" dur="250" autoRev="1" fill="remove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7" dur="250" autoRev="1" fill="remove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1" dur="250" autoRev="1" fill="remove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2" dur="250" autoRev="1" fill="remove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3" dur="250" autoRev="1" fill="remove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4" dur="250" autoRev="1" fill="remove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6" dur="250" autoRev="1" fill="remove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7" dur="250" autoRev="1" fill="remove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8" dur="250" autoRev="1" fill="remove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9" dur="250" autoRev="1" fill="remove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1" dur="250" autoRev="1" fill="remov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2" dur="250" autoRev="1" fill="remove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3" dur="250" autoRev="1" fill="remove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4" dur="250" autoRev="1" fill="remove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8" dur="250" autoRev="1" fill="remove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9" dur="250" autoRev="1" fill="remove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0" dur="250" autoRev="1" fill="remove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1" dur="250" autoRev="1" fill="remove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3" dur="250" autoRev="1" fill="remov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4" dur="250" autoRev="1" fill="remove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5" dur="250" autoRev="1" fill="remove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250" autoRev="1" fill="remove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8" dur="250" autoRev="1" fill="remove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9" dur="250" autoRev="1" fill="remove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0" dur="250" autoRev="1" fill="remove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1" dur="250" autoRev="1" fill="remove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3" dur="250" autoRev="1" fill="remov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54" dur="250" autoRev="1" fill="remove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5" dur="250" autoRev="1" fill="remove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250" autoRev="1" fill="remove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8" dur="250" autoRev="1" fill="remove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59" dur="250" autoRev="1" fill="remove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0" dur="250" autoRev="1" fill="remove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1" dur="250" autoRev="1" fill="remove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3" dur="250" autoRev="1" fill="remove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64" dur="250" autoRev="1" fill="remove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5" dur="250" autoRev="1" fill="remove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6" dur="250" autoRev="1" fill="remove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8" dur="250" autoRev="1" fill="remove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69" dur="250" autoRev="1" fill="remove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0" dur="250" autoRev="1" fill="remove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1" dur="250" autoRev="1" fill="remove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5" dur="250" autoRev="1" fill="remove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6" dur="250" autoRev="1" fill="remove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7" dur="250" autoRev="1" fill="remove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8" dur="250" autoRev="1" fill="remove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0" dur="250" autoRev="1" fill="remove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81" dur="250" autoRev="1" fill="remove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2" dur="250" autoRev="1" fill="remove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3" dur="250" autoRev="1" fill="remove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5" dur="250" autoRev="1" fill="remov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86" dur="250" autoRev="1" fill="remove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7" dur="250" autoRev="1" fill="remove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250" autoRev="1" fill="remove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0" dur="250" autoRev="1" fill="remove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91" dur="250" autoRev="1" fill="remove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2" dur="250" autoRev="1" fill="remove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3" dur="250" autoRev="1" fill="remove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7" dur="250" autoRev="1" fill="remove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98" dur="250" autoRev="1" fill="remove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9" dur="250" autoRev="1" fill="remove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0" dur="250" autoRev="1" fill="remove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9" grpId="0" animBg="1"/>
      <p:bldP spid="9" grpId="1" animBg="1"/>
      <p:bldP spid="8" grpId="0" animBg="1"/>
      <p:bldP spid="8" grpId="1" animBg="1"/>
      <p:bldP spid="37" grpId="0" animBg="1"/>
      <p:bldP spid="37" grpId="1" animBg="1"/>
      <p:bldP spid="10" grpId="0" animBg="1"/>
      <p:bldP spid="10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11" grpId="0" animBg="1"/>
      <p:bldP spid="11" grpId="1" animBg="1"/>
      <p:bldP spid="11" grpId="2" animBg="1"/>
      <p:bldP spid="43" grpId="0" animBg="1"/>
      <p:bldP spid="43" grpId="1" animBg="1"/>
      <p:bldP spid="43" grpId="2" animBg="1"/>
      <p:bldP spid="12" grpId="0" animBg="1"/>
      <p:bldP spid="12" grpId="1" animBg="1"/>
      <p:bldP spid="22" grpId="0" animBg="1"/>
      <p:bldP spid="22" grpId="1" animBg="1"/>
      <p:bldP spid="23" grpId="0" animBg="1"/>
      <p:bldP spid="23" grpId="1" animBg="1"/>
      <p:bldP spid="25" grpId="0" animBg="1"/>
      <p:bldP spid="25" grpId="1" animBg="1"/>
      <p:bldP spid="50" grpId="0" animBg="1"/>
      <p:bldP spid="50" grpId="1" animBg="1"/>
      <p:bldP spid="2048" grpId="0" animBg="1"/>
      <p:bldP spid="2048" grpId="1" animBg="1"/>
      <p:bldP spid="2049" grpId="0" animBg="1"/>
      <p:bldP spid="2049" grpId="1" animBg="1"/>
      <p:bldP spid="53" grpId="0" animBg="1"/>
      <p:bldP spid="53" grpId="1" animBg="1"/>
      <p:bldP spid="54" grpId="0" animBg="1"/>
      <p:bldP spid="54" grpId="1" animBg="1"/>
      <p:bldP spid="2059" grpId="0" animBg="1"/>
      <p:bldP spid="2059" grpId="1" animBg="1"/>
      <p:bldP spid="56" grpId="0" animBg="1"/>
      <p:bldP spid="56" grpId="1" animBg="1"/>
      <p:bldP spid="2062" grpId="0" animBg="1"/>
      <p:bldP spid="2062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2063" grpId="0" animBg="1"/>
      <p:bldP spid="2063" grpId="1" animBg="1"/>
      <p:bldP spid="2064" grpId="0" animBg="1"/>
      <p:bldP spid="2064" grpId="1" animBg="1"/>
      <p:bldP spid="66" grpId="0" animBg="1"/>
      <p:bldP spid="66" grpId="1" animBg="1"/>
      <p:bldP spid="2065" grpId="0" animBg="1"/>
      <p:bldP spid="2065" grpId="1" animBg="1"/>
      <p:bldP spid="2066" grpId="0" animBg="1"/>
      <p:bldP spid="2066" grpId="1" animBg="1"/>
      <p:bldP spid="2067" grpId="0" animBg="1"/>
      <p:bldP spid="2067" grpId="1" animBg="1"/>
      <p:bldP spid="71" grpId="0" animBg="1"/>
      <p:bldP spid="71" grpId="1" animBg="1"/>
      <p:bldP spid="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805FD44A-8BEE-4951-A872-CF2488C80D8C}"/>
              </a:ext>
            </a:extLst>
          </p:cNvPr>
          <p:cNvSpPr txBox="1"/>
          <p:nvPr/>
        </p:nvSpPr>
        <p:spPr>
          <a:xfrm>
            <a:off x="1388726" y="368273"/>
            <a:ext cx="91776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2 -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topshiriq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Naqshlar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qanday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shakllardan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hosil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bo‘lgan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? </a:t>
            </a:r>
            <a:r>
              <a:rPr lang="en-US" sz="3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Ularni</a:t>
            </a:r>
            <a:r>
              <a:rPr 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qayerlarda</a:t>
            </a:r>
            <a:r>
              <a:rPr 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uchratgansiz</a:t>
            </a:r>
            <a:r>
              <a:rPr 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?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4701" y="4349193"/>
            <a:ext cx="2888010" cy="2225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499" y="4692630"/>
            <a:ext cx="2447925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6953" y="4479803"/>
            <a:ext cx="1904376" cy="2302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1434576" y="1828592"/>
            <a:ext cx="346442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434576" y="2884323"/>
            <a:ext cx="346442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2711350" y="1969258"/>
            <a:ext cx="301437" cy="24180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3016072" y="2226729"/>
            <a:ext cx="301437" cy="24180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2699077" y="2459726"/>
            <a:ext cx="301437" cy="24180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3317509" y="1985994"/>
            <a:ext cx="301437" cy="24180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3324074" y="2468537"/>
            <a:ext cx="301437" cy="24180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637650" y="1953594"/>
            <a:ext cx="301437" cy="241808"/>
          </a:xfrm>
          <a:prstGeom prst="rect">
            <a:avLst/>
          </a:prstGeom>
          <a:solidFill>
            <a:srgbClr val="CC0000"/>
          </a:solidFill>
          <a:ln>
            <a:solidFill>
              <a:srgbClr val="99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1942371" y="2211066"/>
            <a:ext cx="301437" cy="24180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625376" y="2444063"/>
            <a:ext cx="301437" cy="241808"/>
          </a:xfrm>
          <a:prstGeom prst="rect">
            <a:avLst/>
          </a:prstGeom>
          <a:solidFill>
            <a:srgbClr val="CC0000"/>
          </a:solidFill>
          <a:ln>
            <a:solidFill>
              <a:srgbClr val="99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2243808" y="1970330"/>
            <a:ext cx="301437" cy="241808"/>
          </a:xfrm>
          <a:prstGeom prst="rect">
            <a:avLst/>
          </a:prstGeom>
          <a:solidFill>
            <a:srgbClr val="CC0000"/>
          </a:solidFill>
          <a:ln>
            <a:solidFill>
              <a:srgbClr val="99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250374" y="2452873"/>
            <a:ext cx="301437" cy="241808"/>
          </a:xfrm>
          <a:prstGeom prst="rect">
            <a:avLst/>
          </a:prstGeom>
          <a:solidFill>
            <a:srgbClr val="CC0000"/>
          </a:solidFill>
          <a:ln>
            <a:solidFill>
              <a:srgbClr val="99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3788685" y="1969927"/>
            <a:ext cx="301437" cy="241808"/>
          </a:xfrm>
          <a:prstGeom prst="rect">
            <a:avLst/>
          </a:prstGeom>
          <a:solidFill>
            <a:srgbClr val="CC0000"/>
          </a:solidFill>
          <a:ln>
            <a:solidFill>
              <a:srgbClr val="99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4093406" y="2227398"/>
            <a:ext cx="301437" cy="24180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3776411" y="2460395"/>
            <a:ext cx="301437" cy="241808"/>
          </a:xfrm>
          <a:prstGeom prst="rect">
            <a:avLst/>
          </a:prstGeom>
          <a:solidFill>
            <a:srgbClr val="CC0000"/>
          </a:solidFill>
          <a:ln>
            <a:solidFill>
              <a:srgbClr val="99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>
            <a:off x="4394843" y="1986663"/>
            <a:ext cx="301437" cy="241808"/>
          </a:xfrm>
          <a:prstGeom prst="rect">
            <a:avLst/>
          </a:prstGeom>
          <a:solidFill>
            <a:srgbClr val="CC0000"/>
          </a:solidFill>
          <a:ln>
            <a:solidFill>
              <a:srgbClr val="99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Прямоугольник 71"/>
          <p:cNvSpPr/>
          <p:nvPr/>
        </p:nvSpPr>
        <p:spPr>
          <a:xfrm>
            <a:off x="4401408" y="2469206"/>
            <a:ext cx="301437" cy="241808"/>
          </a:xfrm>
          <a:prstGeom prst="rect">
            <a:avLst/>
          </a:prstGeom>
          <a:solidFill>
            <a:srgbClr val="CC0000"/>
          </a:solidFill>
          <a:ln>
            <a:solidFill>
              <a:srgbClr val="99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264662" y="3166408"/>
            <a:ext cx="3696105" cy="0"/>
          </a:xfrm>
          <a:prstGeom prst="line">
            <a:avLst/>
          </a:prstGeom>
          <a:ln w="38100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1304518" y="4209047"/>
            <a:ext cx="3696105" cy="0"/>
          </a:xfrm>
          <a:prstGeom prst="line">
            <a:avLst/>
          </a:prstGeom>
          <a:ln w="38100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6632979" y="2367530"/>
            <a:ext cx="191842" cy="22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 rot="284223">
            <a:off x="6948330" y="1962154"/>
            <a:ext cx="349307" cy="357879"/>
          </a:xfrm>
          <a:prstGeom prst="ellipse">
            <a:avLst/>
          </a:prstGeom>
          <a:solidFill>
            <a:srgbClr val="FF00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Овал 88"/>
          <p:cNvSpPr/>
          <p:nvPr/>
        </p:nvSpPr>
        <p:spPr>
          <a:xfrm rot="284223">
            <a:off x="7175088" y="2124452"/>
            <a:ext cx="349307" cy="357879"/>
          </a:xfrm>
          <a:prstGeom prst="ellipse">
            <a:avLst/>
          </a:prstGeom>
          <a:solidFill>
            <a:srgbClr val="FF00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Овал 89"/>
          <p:cNvSpPr/>
          <p:nvPr/>
        </p:nvSpPr>
        <p:spPr>
          <a:xfrm rot="284223">
            <a:off x="6975593" y="2326912"/>
            <a:ext cx="349307" cy="357879"/>
          </a:xfrm>
          <a:prstGeom prst="ellipse">
            <a:avLst/>
          </a:prstGeom>
          <a:solidFill>
            <a:srgbClr val="FF00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Овал 90"/>
          <p:cNvSpPr/>
          <p:nvPr/>
        </p:nvSpPr>
        <p:spPr>
          <a:xfrm rot="284223">
            <a:off x="6772921" y="2144226"/>
            <a:ext cx="349307" cy="357879"/>
          </a:xfrm>
          <a:prstGeom prst="ellipse">
            <a:avLst/>
          </a:prstGeom>
          <a:solidFill>
            <a:srgbClr val="FF00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 rot="284223">
            <a:off x="7036617" y="2177842"/>
            <a:ext cx="218697" cy="240070"/>
          </a:xfrm>
          <a:prstGeom prst="ellipse">
            <a:avLst/>
          </a:prstGeom>
          <a:solidFill>
            <a:srgbClr val="FFFF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2" name="Прямая соединительная линия 91"/>
          <p:cNvCxnSpPr/>
          <p:nvPr/>
        </p:nvCxnSpPr>
        <p:spPr>
          <a:xfrm flipH="1" flipV="1">
            <a:off x="7515743" y="2291491"/>
            <a:ext cx="493646" cy="318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Овал 96"/>
          <p:cNvSpPr/>
          <p:nvPr/>
        </p:nvSpPr>
        <p:spPr>
          <a:xfrm rot="284223">
            <a:off x="8163126" y="1968184"/>
            <a:ext cx="349307" cy="357879"/>
          </a:xfrm>
          <a:prstGeom prst="ellipse">
            <a:avLst/>
          </a:prstGeom>
          <a:solidFill>
            <a:srgbClr val="FF00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Овал 97"/>
          <p:cNvSpPr/>
          <p:nvPr/>
        </p:nvSpPr>
        <p:spPr>
          <a:xfrm rot="284223">
            <a:off x="8389884" y="2130482"/>
            <a:ext cx="349307" cy="357879"/>
          </a:xfrm>
          <a:prstGeom prst="ellipse">
            <a:avLst/>
          </a:prstGeom>
          <a:solidFill>
            <a:srgbClr val="FF00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Овал 98"/>
          <p:cNvSpPr/>
          <p:nvPr/>
        </p:nvSpPr>
        <p:spPr>
          <a:xfrm rot="284223">
            <a:off x="8190389" y="2332942"/>
            <a:ext cx="349307" cy="357879"/>
          </a:xfrm>
          <a:prstGeom prst="ellipse">
            <a:avLst/>
          </a:prstGeom>
          <a:solidFill>
            <a:srgbClr val="FF00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Овал 99"/>
          <p:cNvSpPr/>
          <p:nvPr/>
        </p:nvSpPr>
        <p:spPr>
          <a:xfrm rot="284223">
            <a:off x="7987717" y="2150256"/>
            <a:ext cx="349307" cy="357879"/>
          </a:xfrm>
          <a:prstGeom prst="ellipse">
            <a:avLst/>
          </a:prstGeom>
          <a:solidFill>
            <a:srgbClr val="FF00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Овал 100"/>
          <p:cNvSpPr/>
          <p:nvPr/>
        </p:nvSpPr>
        <p:spPr>
          <a:xfrm rot="284223">
            <a:off x="8251413" y="2183872"/>
            <a:ext cx="218697" cy="240070"/>
          </a:xfrm>
          <a:prstGeom prst="ellipse">
            <a:avLst/>
          </a:prstGeom>
          <a:solidFill>
            <a:srgbClr val="FFFF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2" name="Прямая соединительная линия 101"/>
          <p:cNvCxnSpPr/>
          <p:nvPr/>
        </p:nvCxnSpPr>
        <p:spPr>
          <a:xfrm flipH="1">
            <a:off x="9986650" y="2333954"/>
            <a:ext cx="191842" cy="22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Овал 103"/>
          <p:cNvSpPr/>
          <p:nvPr/>
        </p:nvSpPr>
        <p:spPr>
          <a:xfrm rot="284223">
            <a:off x="9404053" y="2005513"/>
            <a:ext cx="349307" cy="357879"/>
          </a:xfrm>
          <a:prstGeom prst="ellipse">
            <a:avLst/>
          </a:prstGeom>
          <a:solidFill>
            <a:srgbClr val="FF00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5" name="Овал 104"/>
          <p:cNvSpPr/>
          <p:nvPr/>
        </p:nvSpPr>
        <p:spPr>
          <a:xfrm rot="284223">
            <a:off x="9630811" y="2167811"/>
            <a:ext cx="349307" cy="357879"/>
          </a:xfrm>
          <a:prstGeom prst="ellipse">
            <a:avLst/>
          </a:prstGeom>
          <a:solidFill>
            <a:srgbClr val="FF00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Овал 105"/>
          <p:cNvSpPr/>
          <p:nvPr/>
        </p:nvSpPr>
        <p:spPr>
          <a:xfrm rot="284223">
            <a:off x="9431316" y="2370271"/>
            <a:ext cx="349307" cy="357879"/>
          </a:xfrm>
          <a:prstGeom prst="ellipse">
            <a:avLst/>
          </a:prstGeom>
          <a:solidFill>
            <a:srgbClr val="FF00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Овал 106"/>
          <p:cNvSpPr/>
          <p:nvPr/>
        </p:nvSpPr>
        <p:spPr>
          <a:xfrm rot="284223">
            <a:off x="9228644" y="2187585"/>
            <a:ext cx="349307" cy="357879"/>
          </a:xfrm>
          <a:prstGeom prst="ellipse">
            <a:avLst/>
          </a:prstGeom>
          <a:solidFill>
            <a:srgbClr val="FF00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Овал 107"/>
          <p:cNvSpPr/>
          <p:nvPr/>
        </p:nvSpPr>
        <p:spPr>
          <a:xfrm rot="284223">
            <a:off x="9492340" y="2221201"/>
            <a:ext cx="218697" cy="240070"/>
          </a:xfrm>
          <a:prstGeom prst="ellipse">
            <a:avLst/>
          </a:prstGeom>
          <a:solidFill>
            <a:srgbClr val="FFFF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9" name="Прямая соединительная линия 108"/>
          <p:cNvCxnSpPr/>
          <p:nvPr/>
        </p:nvCxnSpPr>
        <p:spPr>
          <a:xfrm flipH="1" flipV="1">
            <a:off x="8730316" y="2336952"/>
            <a:ext cx="493646" cy="318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623242" y="1899427"/>
            <a:ext cx="3645946" cy="0"/>
          </a:xfrm>
          <a:prstGeom prst="line">
            <a:avLst/>
          </a:prstGeom>
          <a:ln w="5715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6605971" y="2742435"/>
            <a:ext cx="3645946" cy="0"/>
          </a:xfrm>
          <a:prstGeom prst="line">
            <a:avLst/>
          </a:prstGeom>
          <a:ln w="5715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рямоугольник 94"/>
          <p:cNvSpPr/>
          <p:nvPr/>
        </p:nvSpPr>
        <p:spPr>
          <a:xfrm>
            <a:off x="6951942" y="3505952"/>
            <a:ext cx="714892" cy="52616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Прямоугольник 109"/>
          <p:cNvSpPr/>
          <p:nvPr/>
        </p:nvSpPr>
        <p:spPr>
          <a:xfrm>
            <a:off x="7234533" y="3378403"/>
            <a:ext cx="149710" cy="17812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9" name="Прямоугольник 118"/>
          <p:cNvSpPr/>
          <p:nvPr/>
        </p:nvSpPr>
        <p:spPr>
          <a:xfrm>
            <a:off x="7524421" y="3716094"/>
            <a:ext cx="343033" cy="1044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0" name="Прямоугольник 119"/>
          <p:cNvSpPr/>
          <p:nvPr/>
        </p:nvSpPr>
        <p:spPr>
          <a:xfrm>
            <a:off x="7247980" y="3977162"/>
            <a:ext cx="149710" cy="17812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1" name="Прямоугольник 120"/>
          <p:cNvSpPr/>
          <p:nvPr/>
        </p:nvSpPr>
        <p:spPr>
          <a:xfrm>
            <a:off x="6762134" y="3702534"/>
            <a:ext cx="343033" cy="1044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4" name="Прямая соединительная линия 93"/>
          <p:cNvCxnSpPr/>
          <p:nvPr/>
        </p:nvCxnSpPr>
        <p:spPr>
          <a:xfrm>
            <a:off x="6402187" y="3276186"/>
            <a:ext cx="4268324" cy="0"/>
          </a:xfrm>
          <a:prstGeom prst="line">
            <a:avLst/>
          </a:prstGeom>
          <a:ln w="5715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Прямоугольник 123"/>
          <p:cNvSpPr/>
          <p:nvPr/>
        </p:nvSpPr>
        <p:spPr>
          <a:xfrm>
            <a:off x="8305563" y="3494793"/>
            <a:ext cx="714892" cy="52616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5" name="Прямоугольник 124"/>
          <p:cNvSpPr/>
          <p:nvPr/>
        </p:nvSpPr>
        <p:spPr>
          <a:xfrm>
            <a:off x="8588154" y="3367244"/>
            <a:ext cx="149710" cy="17812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6" name="Прямоугольник 125"/>
          <p:cNvSpPr/>
          <p:nvPr/>
        </p:nvSpPr>
        <p:spPr>
          <a:xfrm>
            <a:off x="8878042" y="3704935"/>
            <a:ext cx="343033" cy="1044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7" name="Прямоугольник 126"/>
          <p:cNvSpPr/>
          <p:nvPr/>
        </p:nvSpPr>
        <p:spPr>
          <a:xfrm>
            <a:off x="8601601" y="3966003"/>
            <a:ext cx="149710" cy="17812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8" name="Прямоугольник 127"/>
          <p:cNvSpPr/>
          <p:nvPr/>
        </p:nvSpPr>
        <p:spPr>
          <a:xfrm>
            <a:off x="8115755" y="3691375"/>
            <a:ext cx="343033" cy="1044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0" name="Прямоугольник 129"/>
          <p:cNvSpPr/>
          <p:nvPr/>
        </p:nvSpPr>
        <p:spPr>
          <a:xfrm>
            <a:off x="9712590" y="3505952"/>
            <a:ext cx="714892" cy="52616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1" name="Прямоугольник 130"/>
          <p:cNvSpPr/>
          <p:nvPr/>
        </p:nvSpPr>
        <p:spPr>
          <a:xfrm>
            <a:off x="9995181" y="3378403"/>
            <a:ext cx="149710" cy="17812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2" name="Прямоугольник 131"/>
          <p:cNvSpPr/>
          <p:nvPr/>
        </p:nvSpPr>
        <p:spPr>
          <a:xfrm>
            <a:off x="10285069" y="3716094"/>
            <a:ext cx="343033" cy="1044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3" name="Прямоугольник 132"/>
          <p:cNvSpPr/>
          <p:nvPr/>
        </p:nvSpPr>
        <p:spPr>
          <a:xfrm>
            <a:off x="10008628" y="3977162"/>
            <a:ext cx="149710" cy="17812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4" name="Прямоугольник 133"/>
          <p:cNvSpPr/>
          <p:nvPr/>
        </p:nvSpPr>
        <p:spPr>
          <a:xfrm>
            <a:off x="9522782" y="3702534"/>
            <a:ext cx="343033" cy="1044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8" name="Прямая соединительная линия 137"/>
          <p:cNvCxnSpPr/>
          <p:nvPr/>
        </p:nvCxnSpPr>
        <p:spPr>
          <a:xfrm>
            <a:off x="6467438" y="4266978"/>
            <a:ext cx="4268324" cy="0"/>
          </a:xfrm>
          <a:prstGeom prst="line">
            <a:avLst/>
          </a:prstGeom>
          <a:ln w="5715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Равнобедренный треугольник 11"/>
          <p:cNvSpPr/>
          <p:nvPr/>
        </p:nvSpPr>
        <p:spPr>
          <a:xfrm>
            <a:off x="4380546" y="3799670"/>
            <a:ext cx="563605" cy="304906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" name="Блок-схема: решение 121"/>
          <p:cNvSpPr/>
          <p:nvPr/>
        </p:nvSpPr>
        <p:spPr>
          <a:xfrm>
            <a:off x="4329159" y="3193183"/>
            <a:ext cx="666378" cy="602624"/>
          </a:xfrm>
          <a:prstGeom prst="flowChartDecision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4" name="Равнобедренный треугольник 143"/>
          <p:cNvSpPr/>
          <p:nvPr/>
        </p:nvSpPr>
        <p:spPr>
          <a:xfrm>
            <a:off x="3657601" y="3803552"/>
            <a:ext cx="563605" cy="304906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5" name="Блок-схема: решение 144"/>
          <p:cNvSpPr/>
          <p:nvPr/>
        </p:nvSpPr>
        <p:spPr>
          <a:xfrm>
            <a:off x="3606214" y="3197065"/>
            <a:ext cx="666378" cy="602624"/>
          </a:xfrm>
          <a:prstGeom prst="flowChartDecision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7" name="Равнобедренный треугольник 146"/>
          <p:cNvSpPr/>
          <p:nvPr/>
        </p:nvSpPr>
        <p:spPr>
          <a:xfrm>
            <a:off x="2886953" y="3797685"/>
            <a:ext cx="563605" cy="304906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8" name="Блок-схема: решение 147"/>
          <p:cNvSpPr/>
          <p:nvPr/>
        </p:nvSpPr>
        <p:spPr>
          <a:xfrm>
            <a:off x="2835566" y="3191198"/>
            <a:ext cx="666378" cy="602624"/>
          </a:xfrm>
          <a:prstGeom prst="flowChartDecision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0" name="Равнобедренный треугольник 149"/>
          <p:cNvSpPr/>
          <p:nvPr/>
        </p:nvSpPr>
        <p:spPr>
          <a:xfrm>
            <a:off x="2147099" y="3797685"/>
            <a:ext cx="563605" cy="304906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1" name="Блок-схема: решение 150"/>
          <p:cNvSpPr/>
          <p:nvPr/>
        </p:nvSpPr>
        <p:spPr>
          <a:xfrm>
            <a:off x="2095712" y="3191198"/>
            <a:ext cx="666378" cy="602624"/>
          </a:xfrm>
          <a:prstGeom prst="flowChartDecision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3" name="Равнобедренный треугольник 152"/>
          <p:cNvSpPr/>
          <p:nvPr/>
        </p:nvSpPr>
        <p:spPr>
          <a:xfrm>
            <a:off x="1433286" y="3782076"/>
            <a:ext cx="563605" cy="304906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4" name="Блок-схема: решение 153"/>
          <p:cNvSpPr/>
          <p:nvPr/>
        </p:nvSpPr>
        <p:spPr>
          <a:xfrm>
            <a:off x="1381899" y="3175589"/>
            <a:ext cx="666378" cy="602624"/>
          </a:xfrm>
          <a:prstGeom prst="flowChartDecision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02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9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3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5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7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1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3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5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7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9" dur="2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5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7" dur="2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9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1" dur="2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7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9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1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7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9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1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3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5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7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9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1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3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7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9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1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5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7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9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1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3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5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7" dur="2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9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1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3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5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7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9" grpId="0" animBg="1"/>
      <p:bldP spid="49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71" grpId="0" animBg="1"/>
      <p:bldP spid="71" grpId="1" animBg="1"/>
      <p:bldP spid="72" grpId="0" animBg="1"/>
      <p:bldP spid="72" grpId="1" animBg="1"/>
      <p:bldP spid="17" grpId="0" animBg="1"/>
      <p:bldP spid="17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18" grpId="0" animBg="1"/>
      <p:bldP spid="18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95" grpId="0" animBg="1"/>
      <p:bldP spid="95" grpId="1" animBg="1"/>
      <p:bldP spid="110" grpId="0" animBg="1"/>
      <p:bldP spid="110" grpId="1" animBg="1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  <p:bldP spid="124" grpId="0" animBg="1"/>
      <p:bldP spid="124" grpId="1" animBg="1"/>
      <p:bldP spid="125" grpId="0" animBg="1"/>
      <p:bldP spid="125" grpId="1" animBg="1"/>
      <p:bldP spid="126" grpId="0" animBg="1"/>
      <p:bldP spid="126" grpId="1" animBg="1"/>
      <p:bldP spid="127" grpId="0" animBg="1"/>
      <p:bldP spid="127" grpId="1" animBg="1"/>
      <p:bldP spid="128" grpId="0" animBg="1"/>
      <p:bldP spid="128" grpId="1" animBg="1"/>
      <p:bldP spid="130" grpId="0" animBg="1"/>
      <p:bldP spid="130" grpId="1" animBg="1"/>
      <p:bldP spid="131" grpId="0" animBg="1"/>
      <p:bldP spid="131" grpId="1" animBg="1"/>
      <p:bldP spid="132" grpId="0" animBg="1"/>
      <p:bldP spid="132" grpId="1" animBg="1"/>
      <p:bldP spid="133" grpId="0" animBg="1"/>
      <p:bldP spid="133" grpId="1" animBg="1"/>
      <p:bldP spid="134" grpId="0" animBg="1"/>
      <p:bldP spid="134" grpId="1" animBg="1"/>
      <p:bldP spid="12" grpId="0" animBg="1"/>
      <p:bldP spid="12" grpId="1" animBg="1"/>
      <p:bldP spid="122" grpId="0" animBg="1"/>
      <p:bldP spid="122" grpId="1" animBg="1"/>
      <p:bldP spid="144" grpId="0" animBg="1"/>
      <p:bldP spid="144" grpId="1" animBg="1"/>
      <p:bldP spid="145" grpId="0" animBg="1"/>
      <p:bldP spid="145" grpId="1" animBg="1"/>
      <p:bldP spid="147" grpId="0" animBg="1"/>
      <p:bldP spid="147" grpId="1" animBg="1"/>
      <p:bldP spid="148" grpId="0" animBg="1"/>
      <p:bldP spid="148" grpId="1" animBg="1"/>
      <p:bldP spid="150" grpId="0" animBg="1"/>
      <p:bldP spid="150" grpId="1" animBg="1"/>
      <p:bldP spid="151" grpId="0" animBg="1"/>
      <p:bldP spid="151" grpId="1" animBg="1"/>
      <p:bldP spid="153" grpId="0" animBg="1"/>
      <p:bldP spid="153" grpId="1" animBg="1"/>
      <p:bldP spid="154" grpId="0" animBg="1"/>
      <p:bldP spid="15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46E7BF2-E97B-451A-A83D-2EE9034613D5}"/>
              </a:ext>
            </a:extLst>
          </p:cNvPr>
          <p:cNvSpPr txBox="1"/>
          <p:nvPr/>
        </p:nvSpPr>
        <p:spPr>
          <a:xfrm>
            <a:off x="1514898" y="267312"/>
            <a:ext cx="973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3 -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topshiriq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sz="3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Hisoblaymiz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886316" y="1063619"/>
            <a:ext cx="4689217" cy="1226224"/>
            <a:chOff x="1003245" y="1671522"/>
            <a:chExt cx="4689217" cy="1226224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3245" y="1671522"/>
              <a:ext cx="1614887" cy="12262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7" name="Прямая со стрелкой 6"/>
            <p:cNvCxnSpPr/>
            <p:nvPr/>
          </p:nvCxnSpPr>
          <p:spPr>
            <a:xfrm>
              <a:off x="2601506" y="2299690"/>
              <a:ext cx="487211" cy="0"/>
            </a:xfrm>
            <a:prstGeom prst="straightConnector1">
              <a:avLst/>
            </a:prstGeom>
            <a:ln>
              <a:solidFill>
                <a:srgbClr val="CC0000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8" name="Прямоугольник 7"/>
            <p:cNvSpPr/>
            <p:nvPr/>
          </p:nvSpPr>
          <p:spPr>
            <a:xfrm>
              <a:off x="3105344" y="2001322"/>
              <a:ext cx="540808" cy="560998"/>
            </a:xfrm>
            <a:prstGeom prst="rect">
              <a:avLst/>
            </a:prstGeom>
            <a:ln>
              <a:solidFill>
                <a:srgbClr val="CC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0" name="Прямая со стрелкой 19"/>
            <p:cNvCxnSpPr/>
            <p:nvPr/>
          </p:nvCxnSpPr>
          <p:spPr>
            <a:xfrm>
              <a:off x="3641714" y="2280343"/>
              <a:ext cx="487211" cy="0"/>
            </a:xfrm>
            <a:prstGeom prst="straightConnector1">
              <a:avLst/>
            </a:prstGeom>
            <a:ln>
              <a:solidFill>
                <a:srgbClr val="CC0000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21" name="Прямоугольник 20"/>
            <p:cNvSpPr/>
            <p:nvPr/>
          </p:nvSpPr>
          <p:spPr>
            <a:xfrm>
              <a:off x="4145553" y="1990909"/>
              <a:ext cx="540808" cy="560998"/>
            </a:xfrm>
            <a:prstGeom prst="rect">
              <a:avLst/>
            </a:prstGeom>
            <a:ln>
              <a:solidFill>
                <a:srgbClr val="CC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>
              <a:off x="4664441" y="2263952"/>
              <a:ext cx="487211" cy="0"/>
            </a:xfrm>
            <a:prstGeom prst="straightConnector1">
              <a:avLst/>
            </a:prstGeom>
            <a:ln>
              <a:solidFill>
                <a:srgbClr val="CC0000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23" name="Прямоугольник 22"/>
            <p:cNvSpPr/>
            <p:nvPr/>
          </p:nvSpPr>
          <p:spPr>
            <a:xfrm>
              <a:off x="5151654" y="1973039"/>
              <a:ext cx="540808" cy="560998"/>
            </a:xfrm>
            <a:prstGeom prst="rect">
              <a:avLst/>
            </a:prstGeom>
            <a:ln>
              <a:solidFill>
                <a:srgbClr val="CC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903427" y="3051222"/>
            <a:ext cx="4668549" cy="1250170"/>
            <a:chOff x="1099035" y="3708202"/>
            <a:chExt cx="4668549" cy="1250170"/>
          </a:xfrm>
        </p:grpSpPr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9035" y="3708202"/>
              <a:ext cx="1065195" cy="1250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6" name="Прямоугольник 25"/>
            <p:cNvSpPr/>
            <p:nvPr/>
          </p:nvSpPr>
          <p:spPr>
            <a:xfrm>
              <a:off x="2134827" y="4114717"/>
              <a:ext cx="540808" cy="560998"/>
            </a:xfrm>
            <a:prstGeom prst="rect">
              <a:avLst/>
            </a:prstGeom>
            <a:ln>
              <a:solidFill>
                <a:srgbClr val="CC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7" name="Прямая со стрелкой 26"/>
            <p:cNvCxnSpPr/>
            <p:nvPr/>
          </p:nvCxnSpPr>
          <p:spPr>
            <a:xfrm>
              <a:off x="2671197" y="4393738"/>
              <a:ext cx="487211" cy="0"/>
            </a:xfrm>
            <a:prstGeom prst="straightConnector1">
              <a:avLst/>
            </a:prstGeom>
            <a:ln>
              <a:solidFill>
                <a:srgbClr val="CC0000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28" name="Прямоугольник 27"/>
            <p:cNvSpPr/>
            <p:nvPr/>
          </p:nvSpPr>
          <p:spPr>
            <a:xfrm>
              <a:off x="3175036" y="4104304"/>
              <a:ext cx="540808" cy="560998"/>
            </a:xfrm>
            <a:prstGeom prst="rect">
              <a:avLst/>
            </a:prstGeom>
            <a:ln>
              <a:solidFill>
                <a:srgbClr val="CC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9" name="Прямая со стрелкой 28"/>
            <p:cNvCxnSpPr/>
            <p:nvPr/>
          </p:nvCxnSpPr>
          <p:spPr>
            <a:xfrm>
              <a:off x="3693924" y="4377347"/>
              <a:ext cx="487211" cy="0"/>
            </a:xfrm>
            <a:prstGeom prst="straightConnector1">
              <a:avLst/>
            </a:prstGeom>
            <a:ln>
              <a:solidFill>
                <a:srgbClr val="CC0000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30" name="Прямоугольник 29"/>
            <p:cNvSpPr/>
            <p:nvPr/>
          </p:nvSpPr>
          <p:spPr>
            <a:xfrm>
              <a:off x="4181137" y="4086434"/>
              <a:ext cx="540808" cy="560998"/>
            </a:xfrm>
            <a:prstGeom prst="rect">
              <a:avLst/>
            </a:prstGeom>
            <a:ln>
              <a:solidFill>
                <a:srgbClr val="CC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1" name="Прямая со стрелкой 30"/>
            <p:cNvCxnSpPr/>
            <p:nvPr/>
          </p:nvCxnSpPr>
          <p:spPr>
            <a:xfrm>
              <a:off x="4739563" y="4369459"/>
              <a:ext cx="487211" cy="0"/>
            </a:xfrm>
            <a:prstGeom prst="straightConnector1">
              <a:avLst/>
            </a:prstGeom>
            <a:ln>
              <a:solidFill>
                <a:srgbClr val="CC0000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32" name="Прямоугольник 31"/>
            <p:cNvSpPr/>
            <p:nvPr/>
          </p:nvSpPr>
          <p:spPr>
            <a:xfrm>
              <a:off x="5226776" y="4078546"/>
              <a:ext cx="540808" cy="560998"/>
            </a:xfrm>
            <a:prstGeom prst="rect">
              <a:avLst/>
            </a:prstGeom>
            <a:ln>
              <a:solidFill>
                <a:srgbClr val="CC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6317282" y="1762243"/>
            <a:ext cx="4829242" cy="1220848"/>
            <a:chOff x="6306686" y="1676898"/>
            <a:chExt cx="4829242" cy="1220848"/>
          </a:xfrm>
        </p:grpSpPr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6686" y="1676898"/>
              <a:ext cx="1214388" cy="12208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4" name="Прямоугольник 33"/>
            <p:cNvSpPr/>
            <p:nvPr/>
          </p:nvSpPr>
          <p:spPr>
            <a:xfrm>
              <a:off x="7503171" y="2064254"/>
              <a:ext cx="540808" cy="560998"/>
            </a:xfrm>
            <a:prstGeom prst="rect">
              <a:avLst/>
            </a:prstGeom>
            <a:ln>
              <a:solidFill>
                <a:srgbClr val="CC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5" name="Прямая со стрелкой 34"/>
            <p:cNvCxnSpPr/>
            <p:nvPr/>
          </p:nvCxnSpPr>
          <p:spPr>
            <a:xfrm>
              <a:off x="8039541" y="2343275"/>
              <a:ext cx="487211" cy="0"/>
            </a:xfrm>
            <a:prstGeom prst="straightConnector1">
              <a:avLst/>
            </a:prstGeom>
            <a:ln>
              <a:solidFill>
                <a:srgbClr val="CC0000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36" name="Прямоугольник 35"/>
            <p:cNvSpPr/>
            <p:nvPr/>
          </p:nvSpPr>
          <p:spPr>
            <a:xfrm>
              <a:off x="8543380" y="2053841"/>
              <a:ext cx="540808" cy="560998"/>
            </a:xfrm>
            <a:prstGeom prst="rect">
              <a:avLst/>
            </a:prstGeom>
            <a:ln>
              <a:solidFill>
                <a:srgbClr val="CC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7" name="Прямая со стрелкой 36"/>
            <p:cNvCxnSpPr/>
            <p:nvPr/>
          </p:nvCxnSpPr>
          <p:spPr>
            <a:xfrm>
              <a:off x="9062268" y="2326884"/>
              <a:ext cx="487211" cy="0"/>
            </a:xfrm>
            <a:prstGeom prst="straightConnector1">
              <a:avLst/>
            </a:prstGeom>
            <a:ln>
              <a:solidFill>
                <a:srgbClr val="CC0000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38" name="Прямоугольник 37"/>
            <p:cNvSpPr/>
            <p:nvPr/>
          </p:nvSpPr>
          <p:spPr>
            <a:xfrm>
              <a:off x="9549481" y="2035971"/>
              <a:ext cx="540808" cy="560998"/>
            </a:xfrm>
            <a:prstGeom prst="rect">
              <a:avLst/>
            </a:prstGeom>
            <a:ln>
              <a:solidFill>
                <a:srgbClr val="CC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9" name="Прямая со стрелкой 38"/>
            <p:cNvCxnSpPr/>
            <p:nvPr/>
          </p:nvCxnSpPr>
          <p:spPr>
            <a:xfrm>
              <a:off x="10107907" y="2318996"/>
              <a:ext cx="487211" cy="0"/>
            </a:xfrm>
            <a:prstGeom prst="straightConnector1">
              <a:avLst/>
            </a:prstGeom>
            <a:ln>
              <a:solidFill>
                <a:srgbClr val="CC0000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40" name="Прямоугольник 39"/>
            <p:cNvSpPr/>
            <p:nvPr/>
          </p:nvSpPr>
          <p:spPr>
            <a:xfrm>
              <a:off x="10595120" y="2028083"/>
              <a:ext cx="540808" cy="560998"/>
            </a:xfrm>
            <a:prstGeom prst="rect">
              <a:avLst/>
            </a:prstGeom>
            <a:ln>
              <a:solidFill>
                <a:srgbClr val="CC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0</a:t>
              </a:r>
              <a:endPara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5357517" y="4485561"/>
            <a:ext cx="4696888" cy="1184803"/>
            <a:chOff x="6449109" y="3337945"/>
            <a:chExt cx="4696888" cy="1184803"/>
          </a:xfrm>
        </p:grpSpPr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9109" y="3337945"/>
              <a:ext cx="1071965" cy="11848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1" name="Прямоугольник 40"/>
            <p:cNvSpPr/>
            <p:nvPr/>
          </p:nvSpPr>
          <p:spPr>
            <a:xfrm>
              <a:off x="7513240" y="3654285"/>
              <a:ext cx="540808" cy="560998"/>
            </a:xfrm>
            <a:prstGeom prst="rect">
              <a:avLst/>
            </a:prstGeom>
            <a:ln>
              <a:solidFill>
                <a:srgbClr val="CC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2" name="Прямая со стрелкой 41"/>
            <p:cNvCxnSpPr/>
            <p:nvPr/>
          </p:nvCxnSpPr>
          <p:spPr>
            <a:xfrm>
              <a:off x="8049610" y="3933306"/>
              <a:ext cx="487211" cy="0"/>
            </a:xfrm>
            <a:prstGeom prst="straightConnector1">
              <a:avLst/>
            </a:prstGeom>
            <a:ln>
              <a:solidFill>
                <a:srgbClr val="CC0000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43" name="Прямоугольник 42"/>
            <p:cNvSpPr/>
            <p:nvPr/>
          </p:nvSpPr>
          <p:spPr>
            <a:xfrm>
              <a:off x="8553449" y="3643872"/>
              <a:ext cx="540808" cy="560998"/>
            </a:xfrm>
            <a:prstGeom prst="rect">
              <a:avLst/>
            </a:prstGeom>
            <a:ln>
              <a:solidFill>
                <a:srgbClr val="CC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4" name="Прямая со стрелкой 43"/>
            <p:cNvCxnSpPr/>
            <p:nvPr/>
          </p:nvCxnSpPr>
          <p:spPr>
            <a:xfrm>
              <a:off x="9072337" y="3916915"/>
              <a:ext cx="487211" cy="0"/>
            </a:xfrm>
            <a:prstGeom prst="straightConnector1">
              <a:avLst/>
            </a:prstGeom>
            <a:ln>
              <a:solidFill>
                <a:srgbClr val="CC0000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45" name="Прямоугольник 44"/>
            <p:cNvSpPr/>
            <p:nvPr/>
          </p:nvSpPr>
          <p:spPr>
            <a:xfrm>
              <a:off x="9559550" y="3626002"/>
              <a:ext cx="540808" cy="560998"/>
            </a:xfrm>
            <a:prstGeom prst="rect">
              <a:avLst/>
            </a:prstGeom>
            <a:ln>
              <a:solidFill>
                <a:srgbClr val="CC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6" name="Прямая со стрелкой 45"/>
            <p:cNvCxnSpPr/>
            <p:nvPr/>
          </p:nvCxnSpPr>
          <p:spPr>
            <a:xfrm>
              <a:off x="10117976" y="3909027"/>
              <a:ext cx="487211" cy="0"/>
            </a:xfrm>
            <a:prstGeom prst="straightConnector1">
              <a:avLst/>
            </a:prstGeom>
            <a:ln>
              <a:solidFill>
                <a:srgbClr val="CC0000"/>
              </a:solidFill>
              <a:tailEnd type="arrow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47" name="Прямоугольник 46"/>
            <p:cNvSpPr/>
            <p:nvPr/>
          </p:nvSpPr>
          <p:spPr>
            <a:xfrm>
              <a:off x="10605189" y="3618114"/>
              <a:ext cx="540808" cy="560998"/>
            </a:xfrm>
            <a:prstGeom prst="rect">
              <a:avLst/>
            </a:prstGeom>
            <a:ln>
              <a:solidFill>
                <a:srgbClr val="CC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0</a:t>
              </a:r>
              <a:endPara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272" y="825374"/>
            <a:ext cx="876884" cy="1228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272" y="2815221"/>
            <a:ext cx="876884" cy="1228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3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6409" y="1582565"/>
            <a:ext cx="876884" cy="1228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831" y="4301392"/>
            <a:ext cx="876884" cy="1228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Прямоугольник 32"/>
          <p:cNvSpPr/>
          <p:nvPr/>
        </p:nvSpPr>
        <p:spPr>
          <a:xfrm>
            <a:off x="2409057" y="913643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-5</a:t>
            </a:r>
            <a:endParaRPr lang="ru-RU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520236" y="960184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-5</a:t>
            </a:r>
            <a:endParaRPr lang="ru-RU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4569432" y="912107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-5</a:t>
            </a:r>
            <a:endParaRPr lang="ru-RU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1926283" y="1450984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991203" y="1466040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4022156" y="1462474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034725" y="1448171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484576" y="3006244"/>
            <a:ext cx="670747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-10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448029" y="3025048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-5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4489596" y="2986764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-5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926283" y="3497774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2979428" y="3494620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3967855" y="3502076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5031168" y="3494619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7001068" y="1705657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-5</a:t>
            </a:r>
            <a:endParaRPr lang="ru-RU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7980745" y="1705656"/>
            <a:ext cx="764868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-10</a:t>
            </a:r>
            <a:endParaRPr lang="ru-RU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9076819" y="1704071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-5</a:t>
            </a:r>
            <a:endParaRPr lang="ru-RU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10118503" y="1691192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-5</a:t>
            </a:r>
            <a:endParaRPr lang="ru-RU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7500831" y="2204351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8553976" y="2193938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9547141" y="2214838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5934848" y="4344226"/>
            <a:ext cx="764868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-20</a:t>
            </a:r>
            <a:endParaRPr lang="ru-RU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6924476" y="4353040"/>
            <a:ext cx="764868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-20</a:t>
            </a:r>
            <a:endParaRPr lang="ru-RU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7973494" y="4325849"/>
            <a:ext cx="764868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-15</a:t>
            </a:r>
            <a:endParaRPr lang="ru-RU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8993397" y="4325849"/>
            <a:ext cx="79060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-10</a:t>
            </a:r>
            <a:endParaRPr lang="ru-RU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6429482" y="4838784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7445229" y="4859455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8461490" y="4856653"/>
            <a:ext cx="553744" cy="451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8620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t="-30000" r="-22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189;p33">
            <a:extLst>
              <a:ext uri="{FF2B5EF4-FFF2-40B4-BE49-F238E27FC236}">
                <a16:creationId xmlns:a16="http://schemas.microsoft.com/office/drawing/2014/main" xmlns="" id="{56F6488B-0500-4C17-8199-9D652864F28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2589" y="265569"/>
            <a:ext cx="4076700" cy="57012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4 </a:t>
            </a:r>
            <a:r>
              <a:rPr lang="en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– 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t</a:t>
            </a:r>
            <a:r>
              <a:rPr lang="en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opshiri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q.</a:t>
            </a:r>
            <a:endParaRPr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21" name="Google Shape;4189;p33">
            <a:extLst>
              <a:ext uri="{FF2B5EF4-FFF2-40B4-BE49-F238E27FC236}">
                <a16:creationId xmlns:a16="http://schemas.microsoft.com/office/drawing/2014/main" xmlns="" id="{56F6488B-0500-4C17-8199-9D652864F285}"/>
              </a:ext>
            </a:extLst>
          </p:cNvPr>
          <p:cNvSpPr txBox="1">
            <a:spLocks/>
          </p:cNvSpPr>
          <p:nvPr/>
        </p:nvSpPr>
        <p:spPr>
          <a:xfrm>
            <a:off x="310449" y="872186"/>
            <a:ext cx="11927305" cy="1486694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Birinchi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rasmda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4 </a:t>
            </a:r>
            <a:r>
              <a:rPr 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sonining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ko‘zg</a:t>
            </a:r>
            <a:r>
              <a:rPr lang="en-US" b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uda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ko‘rinishi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aks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etgan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Ko‘zgularning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aynan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sh</a:t>
            </a:r>
            <a:r>
              <a:rPr 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u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holatida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5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soni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qanday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ko‘rinishda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bo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‘</a:t>
            </a:r>
            <a:r>
              <a:rPr lang="en-US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ladi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?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4695" y="2906354"/>
            <a:ext cx="1661379" cy="16288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8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587018" y="2786587"/>
            <a:ext cx="0" cy="1748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:\Users\Zafar Sharipov\Desktop\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0099" y="2540077"/>
            <a:ext cx="2463206" cy="267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Прямоугольник 33"/>
          <p:cNvSpPr/>
          <p:nvPr/>
        </p:nvSpPr>
        <p:spPr>
          <a:xfrm>
            <a:off x="2349070" y="4162957"/>
            <a:ext cx="1731056" cy="19341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9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726850" y="4020736"/>
            <a:ext cx="0" cy="20764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3585182" y="4204041"/>
            <a:ext cx="1731056" cy="19341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9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3" descr="C:\Users\Zafar Sharipov\Desktop\55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57908" y="2595022"/>
            <a:ext cx="2174027" cy="2566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5457908" y="3089557"/>
            <a:ext cx="127764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 smtClean="0">
                <a:solidFill>
                  <a:srgbClr val="00B0F0"/>
                </a:solidFill>
              </a:rPr>
              <a:t>A)</a:t>
            </a:r>
            <a:endParaRPr lang="ru-RU" sz="6600" b="1" dirty="0">
              <a:solidFill>
                <a:srgbClr val="00B0F0"/>
              </a:solidFill>
            </a:endParaRPr>
          </a:p>
        </p:txBody>
      </p:sp>
      <p:pic>
        <p:nvPicPr>
          <p:cNvPr id="39" name="Picture 3" descr="C:\Users\Zafar Sharipov\Desktop\55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7370204" y="2226657"/>
            <a:ext cx="2174027" cy="2566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Прямоугольник 39"/>
          <p:cNvSpPr/>
          <p:nvPr/>
        </p:nvSpPr>
        <p:spPr>
          <a:xfrm>
            <a:off x="7336077" y="3092446"/>
            <a:ext cx="127764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 smtClean="0">
                <a:solidFill>
                  <a:srgbClr val="00B0F0"/>
                </a:solidFill>
              </a:rPr>
              <a:t>B)</a:t>
            </a:r>
            <a:endParaRPr lang="ru-RU" sz="6600" b="1" dirty="0">
              <a:solidFill>
                <a:srgbClr val="00B0F0"/>
              </a:solidFill>
            </a:endParaRPr>
          </a:p>
        </p:txBody>
      </p:sp>
      <p:pic>
        <p:nvPicPr>
          <p:cNvPr id="41" name="Picture 3" descr="C:\Users\Zafar Sharipov\Desktop\55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9702074" y="2344904"/>
            <a:ext cx="2174027" cy="2566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Прямоугольник 42"/>
          <p:cNvSpPr/>
          <p:nvPr/>
        </p:nvSpPr>
        <p:spPr>
          <a:xfrm>
            <a:off x="9345182" y="3023485"/>
            <a:ext cx="127764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 smtClean="0">
                <a:solidFill>
                  <a:srgbClr val="00B0F0"/>
                </a:solidFill>
              </a:rPr>
              <a:t>V)</a:t>
            </a:r>
            <a:endParaRPr lang="ru-RU" sz="6600" b="1" dirty="0">
              <a:solidFill>
                <a:srgbClr val="00B0F0"/>
              </a:solidFill>
            </a:endParaRPr>
          </a:p>
        </p:txBody>
      </p:sp>
      <p:pic>
        <p:nvPicPr>
          <p:cNvPr id="45" name="Picture 3" descr="C:\Users\Zafar Sharipov\Desktop\55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6808350" y="4179387"/>
            <a:ext cx="2174027" cy="2566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Прямоугольник 45"/>
          <p:cNvSpPr/>
          <p:nvPr/>
        </p:nvSpPr>
        <p:spPr>
          <a:xfrm>
            <a:off x="6782592" y="4844488"/>
            <a:ext cx="127764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 smtClean="0">
                <a:solidFill>
                  <a:srgbClr val="00B0F0"/>
                </a:solidFill>
              </a:rPr>
              <a:t>G)</a:t>
            </a:r>
            <a:endParaRPr lang="ru-RU" sz="6600" b="1" dirty="0">
              <a:solidFill>
                <a:srgbClr val="00B0F0"/>
              </a:solidFill>
            </a:endParaRPr>
          </a:p>
        </p:txBody>
      </p:sp>
      <p:pic>
        <p:nvPicPr>
          <p:cNvPr id="47" name="Picture 3" descr="C:\Users\Zafar Sharipov\Desktop\55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9682585" y="3855664"/>
            <a:ext cx="1821765" cy="2566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Прямоугольник 47"/>
          <p:cNvSpPr/>
          <p:nvPr/>
        </p:nvSpPr>
        <p:spPr>
          <a:xfrm>
            <a:off x="9345181" y="4767886"/>
            <a:ext cx="127764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 smtClean="0">
                <a:solidFill>
                  <a:srgbClr val="00B0F0"/>
                </a:solidFill>
              </a:rPr>
              <a:t>D)</a:t>
            </a:r>
            <a:endParaRPr lang="ru-RU" sz="66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59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406E-7 3.87604E-6 L -0.18352 0.20421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76" y="10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4" grpId="0"/>
      <p:bldP spid="36" grpId="0"/>
      <p:bldP spid="36" grpId="1"/>
      <p:bldP spid="14" grpId="0"/>
      <p:bldP spid="40" grpId="0"/>
      <p:bldP spid="43" grpId="0"/>
      <p:bldP spid="46" grpId="0"/>
      <p:bldP spid="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189;p33">
            <a:extLst>
              <a:ext uri="{FF2B5EF4-FFF2-40B4-BE49-F238E27FC236}">
                <a16:creationId xmlns:a16="http://schemas.microsoft.com/office/drawing/2014/main" xmlns="" id="{52D10E56-4FF6-4088-8008-2DAAA578A85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77945" y="445872"/>
            <a:ext cx="3836109" cy="68832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5 </a:t>
            </a:r>
            <a:r>
              <a:rPr lang="en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– </a:t>
            </a:r>
            <a:r>
              <a:rPr lang="en-US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t</a:t>
            </a:r>
            <a:r>
              <a:rPr lang="en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opshiri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rPr>
              <a:t>q</a:t>
            </a:r>
            <a:endParaRPr sz="54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Google Shape;4189;p33">
            <a:extLst>
              <a:ext uri="{FF2B5EF4-FFF2-40B4-BE49-F238E27FC236}">
                <a16:creationId xmlns:a16="http://schemas.microsoft.com/office/drawing/2014/main" xmlns="" id="{DED7F424-B39C-42A5-B657-6B392604105F}"/>
              </a:ext>
            </a:extLst>
          </p:cNvPr>
          <p:cNvSpPr txBox="1">
            <a:spLocks/>
          </p:cNvSpPr>
          <p:nvPr/>
        </p:nvSpPr>
        <p:spPr>
          <a:xfrm>
            <a:off x="0" y="1134195"/>
            <a:ext cx="12192000" cy="68832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M</a:t>
            </a:r>
            <a:r>
              <a:rPr lang="en-US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u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staqil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topshiriq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 (56 – bet)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1" name="Google Shape;4189;p33">
            <a:extLst>
              <a:ext uri="{FF2B5EF4-FFF2-40B4-BE49-F238E27FC236}">
                <a16:creationId xmlns:a16="http://schemas.microsoft.com/office/drawing/2014/main" xmlns="" id="{DED7F424-B39C-42A5-B657-6B392604105F}"/>
              </a:ext>
            </a:extLst>
          </p:cNvPr>
          <p:cNvSpPr txBox="1">
            <a:spLocks/>
          </p:cNvSpPr>
          <p:nvPr/>
        </p:nvSpPr>
        <p:spPr>
          <a:xfrm>
            <a:off x="152400" y="1979368"/>
            <a:ext cx="12192000" cy="68832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Kattalar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yordamida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rangli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qog‘ozlardan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shakllar</a:t>
            </a:r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yasaymiz</a:t>
            </a:r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.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774" y="3162836"/>
            <a:ext cx="2860452" cy="2860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9296" y="3350040"/>
            <a:ext cx="2683635" cy="2476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410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4189;p33">
            <a:extLst>
              <a:ext uri="{FF2B5EF4-FFF2-40B4-BE49-F238E27FC236}">
                <a16:creationId xmlns:a16="http://schemas.microsoft.com/office/drawing/2014/main" xmlns="" id="{DED7F424-B39C-42A5-B657-6B392604105F}"/>
              </a:ext>
            </a:extLst>
          </p:cNvPr>
          <p:cNvSpPr txBox="1">
            <a:spLocks/>
          </p:cNvSpPr>
          <p:nvPr/>
        </p:nvSpPr>
        <p:spPr>
          <a:xfrm>
            <a:off x="2290293" y="1103605"/>
            <a:ext cx="9107510" cy="4047945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6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E’tiboringiz</a:t>
            </a:r>
            <a:r>
              <a:rPr lang="en-US" sz="6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uchun</a:t>
            </a:r>
            <a:r>
              <a:rPr 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rahmat</a:t>
            </a:r>
            <a:r>
              <a:rPr lang="en-US" sz="6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Times New Roman" panose="02020603050405020304" pitchFamily="18" charset="0"/>
              </a:rPr>
              <a:t>!</a:t>
            </a:r>
            <a:endParaRPr lang="en-US" sz="66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89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176</Words>
  <Application>Microsoft Office PowerPoint</Application>
  <PresentationFormat>Произвольный</PresentationFormat>
  <Paragraphs>55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Mustaqil topshiriq. (56 – bet)</vt:lpstr>
      <vt:lpstr>Презентация PowerPoint</vt:lpstr>
      <vt:lpstr>Презентация PowerPoint</vt:lpstr>
      <vt:lpstr>Презентация PowerPoint</vt:lpstr>
      <vt:lpstr>4 – topshiriq.</vt:lpstr>
      <vt:lpstr>5 – topshiriq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Zafar Sharipov</dc:creator>
  <cp:lastModifiedBy>Zafar Sharipov</cp:lastModifiedBy>
  <cp:revision>44</cp:revision>
  <dcterms:created xsi:type="dcterms:W3CDTF">2021-09-27T17:12:17Z</dcterms:created>
  <dcterms:modified xsi:type="dcterms:W3CDTF">2021-10-23T05:28:52Z</dcterms:modified>
</cp:coreProperties>
</file>