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56" r:id="rId2"/>
    <p:sldId id="258" r:id="rId3"/>
    <p:sldId id="260" r:id="rId4"/>
    <p:sldId id="257" r:id="rId5"/>
    <p:sldId id="259" r:id="rId6"/>
    <p:sldId id="316" r:id="rId7"/>
    <p:sldId id="264" r:id="rId8"/>
    <p:sldId id="315" r:id="rId9"/>
    <p:sldId id="270" r:id="rId10"/>
  </p:sldIdLst>
  <p:sldSz cx="9144000" cy="5143500" type="screen16x9"/>
  <p:notesSz cx="6858000" cy="9144000"/>
  <p:embeddedFontLst>
    <p:embeddedFont>
      <p:font typeface="Raleway SemiBold" charset="-52"/>
      <p:regular r:id="rId12"/>
      <p:bold r:id="rId13"/>
      <p:italic r:id="rId14"/>
      <p:boldItalic r:id="rId15"/>
    </p:embeddedFont>
    <p:embeddedFont>
      <p:font typeface="Raleway Black" charset="-52"/>
      <p:bold r:id="rId16"/>
      <p:boldItalic r:id="rId17"/>
    </p:embeddedFont>
    <p:embeddedFont>
      <p:font typeface="Raleway" charset="-52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Bad Script" charset="0"/>
      <p:regular r:id="rId26"/>
    </p:embeddedFont>
    <p:embeddedFont>
      <p:font typeface="Raleway Medium" charset="-52"/>
      <p:regular r:id="rId27"/>
      <p:bold r:id="rId28"/>
      <p:italic r:id="rId29"/>
      <p:boldItalic r:id="rId30"/>
    </p:embeddedFont>
    <p:embeddedFont>
      <p:font typeface="Montserrat" pitchFamily="2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D2E397"/>
    <a:srgbClr val="8DD7F7"/>
    <a:srgbClr val="FCE9F1"/>
    <a:srgbClr val="BC1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6EA753-5AFD-4CFC-A7F9-3E2F1E74130F}">
  <a:tblStyle styleId="{5C6EA753-5AFD-4CFC-A7F9-3E2F1E7413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086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4009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643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gd4a2f4a51a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7" name="Google Shape;1687;gd4a2f4a51a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8" r:id="rId5"/>
    <p:sldLayoutId id="2147483659" r:id="rId6"/>
    <p:sldLayoutId id="2147483663" r:id="rId7"/>
    <p:sldLayoutId id="2147483671" r:id="rId8"/>
    <p:sldLayoutId id="2147483677" r:id="rId9"/>
    <p:sldLayoutId id="2147483678" r:id="rId10"/>
    <p:sldLayoutId id="21474836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260209" y="1969336"/>
            <a:ext cx="4752000" cy="14491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5400" dirty="0"/>
              <a:t>MATEMATIKA  </a:t>
            </a:r>
            <a:r>
              <a:rPr lang="en" sz="5400" dirty="0">
                <a:solidFill>
                  <a:schemeClr val="accent3"/>
                </a:solidFill>
                <a:highlight>
                  <a:schemeClr val="accent1"/>
                </a:highlight>
              </a:rPr>
              <a:t/>
            </a:r>
            <a:br>
              <a:rPr lang="en" sz="5400" dirty="0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" sz="6600" dirty="0">
                <a:solidFill>
                  <a:schemeClr val="accent3"/>
                </a:solidFill>
                <a:highlight>
                  <a:schemeClr val="accent1"/>
                </a:highlight>
              </a:rPr>
              <a:t>2</a:t>
            </a:r>
            <a:r>
              <a:rPr lang="en" sz="5400" dirty="0">
                <a:solidFill>
                  <a:schemeClr val="accent3"/>
                </a:solidFill>
                <a:highlight>
                  <a:schemeClr val="accent1"/>
                </a:highlight>
              </a:rPr>
              <a:t> - </a:t>
            </a:r>
            <a:r>
              <a:rPr lang="en-US" sz="5400" dirty="0">
                <a:solidFill>
                  <a:schemeClr val="accent3"/>
                </a:solidFill>
                <a:highlight>
                  <a:schemeClr val="accent1"/>
                </a:highlight>
              </a:rPr>
              <a:t>SINF</a:t>
            </a:r>
            <a:endParaRPr sz="5400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grpSp>
        <p:nvGrpSpPr>
          <p:cNvPr id="830" name="Google Shape;830;p36"/>
          <p:cNvGrpSpPr/>
          <p:nvPr/>
        </p:nvGrpSpPr>
        <p:grpSpPr>
          <a:xfrm>
            <a:off x="4238997" y="3621973"/>
            <a:ext cx="1309208" cy="1350498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5183178" y="1718028"/>
            <a:ext cx="3673238" cy="2594654"/>
            <a:chOff x="5152822" y="1138678"/>
            <a:chExt cx="3339650" cy="2358822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6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8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6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7" y="1839364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8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MAVZU:</a:t>
            </a:r>
            <a:endParaRPr dirty="0"/>
          </a:p>
        </p:txBody>
      </p:sp>
      <p:sp>
        <p:nvSpPr>
          <p:cNvPr id="1093" name="Google Shape;1093;p38"/>
          <p:cNvSpPr txBox="1">
            <a:spLocks noGrp="1"/>
          </p:cNvSpPr>
          <p:nvPr>
            <p:ph type="subTitle" idx="1"/>
          </p:nvPr>
        </p:nvSpPr>
        <p:spPr>
          <a:xfrm>
            <a:off x="280555" y="2368994"/>
            <a:ext cx="4704752" cy="2063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</a:pPr>
            <a:r>
              <a:rPr lang="en-US" sz="3600" b="1" dirty="0" err="1">
                <a:latin typeface="Calibri" pitchFamily="34" charset="0"/>
                <a:cs typeface="Calibri" pitchFamily="34" charset="0"/>
                <a:sym typeface="Raleway Black"/>
              </a:rPr>
              <a:t>Bir</a:t>
            </a:r>
            <a:r>
              <a:rPr lang="en-US" sz="3600" b="1" dirty="0">
                <a:latin typeface="Calibri" pitchFamily="34" charset="0"/>
                <a:cs typeface="Calibri" pitchFamily="34" charset="0"/>
                <a:sym typeface="Raleway Black"/>
              </a:rPr>
              <a:t> </a:t>
            </a:r>
            <a:r>
              <a:rPr lang="en-US" sz="3600" b="1" dirty="0" err="1">
                <a:latin typeface="Calibri" pitchFamily="34" charset="0"/>
                <a:cs typeface="Calibri" pitchFamily="34" charset="0"/>
                <a:sym typeface="Raleway Black"/>
              </a:rPr>
              <a:t>nechta</a:t>
            </a:r>
            <a:r>
              <a:rPr lang="en-US" sz="3600" b="1" dirty="0">
                <a:latin typeface="Calibri" pitchFamily="34" charset="0"/>
                <a:cs typeface="Calibri" pitchFamily="34" charset="0"/>
                <a:sym typeface="Raleway Black"/>
              </a:rPr>
              <a:t> </a:t>
            </a:r>
            <a:r>
              <a:rPr lang="en-US" sz="3600" b="1" dirty="0" err="1">
                <a:latin typeface="Calibri" pitchFamily="34" charset="0"/>
                <a:cs typeface="Calibri" pitchFamily="34" charset="0"/>
                <a:sym typeface="Raleway Black"/>
              </a:rPr>
              <a:t>teng</a:t>
            </a:r>
            <a:r>
              <a:rPr lang="en-US" sz="3600" b="1" dirty="0">
                <a:latin typeface="Calibri" pitchFamily="34" charset="0"/>
                <a:cs typeface="Calibri" pitchFamily="34" charset="0"/>
                <a:sym typeface="Raleway Black"/>
              </a:rPr>
              <a:t> (</a:t>
            </a:r>
            <a:r>
              <a:rPr lang="en-US" sz="3600" b="1" dirty="0" err="1">
                <a:latin typeface="Calibri" pitchFamily="34" charset="0"/>
                <a:cs typeface="Calibri" pitchFamily="34" charset="0"/>
                <a:sym typeface="Raleway Black"/>
              </a:rPr>
              <a:t>bir</a:t>
            </a:r>
            <a:r>
              <a:rPr lang="en-US" sz="3600" b="1" dirty="0">
                <a:latin typeface="Calibri" pitchFamily="34" charset="0"/>
                <a:cs typeface="Calibri" pitchFamily="34" charset="0"/>
                <a:sym typeface="Raleway Black"/>
              </a:rPr>
              <a:t> </a:t>
            </a:r>
            <a:r>
              <a:rPr lang="en-US" sz="3600" b="1" dirty="0" err="1">
                <a:latin typeface="Calibri" pitchFamily="34" charset="0"/>
                <a:cs typeface="Calibri" pitchFamily="34" charset="0"/>
                <a:sym typeface="Raleway Black"/>
              </a:rPr>
              <a:t>xil</a:t>
            </a:r>
            <a:r>
              <a:rPr lang="en-US" sz="3600" b="1" dirty="0">
                <a:latin typeface="Calibri" pitchFamily="34" charset="0"/>
                <a:cs typeface="Calibri" pitchFamily="34" charset="0"/>
                <a:sym typeface="Raleway Black"/>
              </a:rPr>
              <a:t>)</a:t>
            </a:r>
            <a:br>
              <a:rPr lang="en-US" sz="3600" b="1" dirty="0">
                <a:latin typeface="Calibri" pitchFamily="34" charset="0"/>
                <a:cs typeface="Calibri" pitchFamily="34" charset="0"/>
                <a:sym typeface="Raleway Black"/>
              </a:rPr>
            </a:br>
            <a:r>
              <a:rPr lang="en-US" sz="3600" b="1" dirty="0" err="1">
                <a:latin typeface="Calibri" pitchFamily="34" charset="0"/>
                <a:cs typeface="Calibri" pitchFamily="34" charset="0"/>
                <a:sym typeface="Raleway Black"/>
              </a:rPr>
              <a:t>qo‘shiluvchilar</a:t>
            </a:r>
            <a:r>
              <a:rPr lang="en-US" sz="3600" b="1" dirty="0">
                <a:latin typeface="Calibri" pitchFamily="34" charset="0"/>
                <a:cs typeface="Calibri" pitchFamily="34" charset="0"/>
                <a:sym typeface="Raleway Black"/>
              </a:rPr>
              <a:t> </a:t>
            </a:r>
            <a:r>
              <a:rPr lang="en-US" sz="3600" b="1" dirty="0" err="1">
                <a:latin typeface="Calibri" pitchFamily="34" charset="0"/>
                <a:cs typeface="Calibri" pitchFamily="34" charset="0"/>
                <a:sym typeface="Raleway Black"/>
              </a:rPr>
              <a:t>yig‘indisi</a:t>
            </a:r>
            <a:r>
              <a:rPr lang="en-US" sz="3600" b="1" dirty="0">
                <a:latin typeface="Calibri" pitchFamily="34" charset="0"/>
                <a:cs typeface="Calibri" pitchFamily="34" charset="0"/>
                <a:sym typeface="Raleway Black"/>
              </a:rPr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sz="3200" b="1" dirty="0"/>
          </a:p>
        </p:txBody>
      </p:sp>
      <p:grpSp>
        <p:nvGrpSpPr>
          <p:cNvPr id="1094" name="Google Shape;1094;p38"/>
          <p:cNvGrpSpPr/>
          <p:nvPr/>
        </p:nvGrpSpPr>
        <p:grpSpPr>
          <a:xfrm rot="256483">
            <a:off x="4844932" y="431638"/>
            <a:ext cx="3616713" cy="3982324"/>
            <a:chOff x="4578031" y="230503"/>
            <a:chExt cx="3807699" cy="4192616"/>
          </a:xfrm>
        </p:grpSpPr>
        <p:sp>
          <p:nvSpPr>
            <p:cNvPr id="1095" name="Google Shape;1095;p38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38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16" name="Google Shape;1216;p38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C5E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3DB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7" name="Google Shape;1157;p38"/>
            <p:cNvSpPr/>
            <p:nvPr/>
          </p:nvSpPr>
          <p:spPr>
            <a:xfrm rot="444554">
              <a:off x="6035930" y="1539014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49" name="Google Shape;1249;p38"/>
          <p:cNvGrpSpPr/>
          <p:nvPr/>
        </p:nvGrpSpPr>
        <p:grpSpPr>
          <a:xfrm rot="1615306">
            <a:off x="5744950" y="914721"/>
            <a:ext cx="347713" cy="316500"/>
            <a:chOff x="4779800" y="3121700"/>
            <a:chExt cx="150800" cy="137250"/>
          </a:xfrm>
        </p:grpSpPr>
        <p:sp>
          <p:nvSpPr>
            <p:cNvPr id="1250" name="Google Shape;1250;p38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5" name="Google Shape;1255;p38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778830" y="135082"/>
            <a:ext cx="7894064" cy="13300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400" dirty="0"/>
              <a:t>MUSTAQIL </a:t>
            </a:r>
            <a:r>
              <a:rPr lang="en" sz="2400" dirty="0" smtClean="0">
                <a:solidFill>
                  <a:schemeClr val="accent3"/>
                </a:solidFill>
              </a:rPr>
              <a:t>TOPSHIRIQ (67–bet)</a:t>
            </a:r>
            <a:r>
              <a:rPr lang="en-US" sz="24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4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/>
            </a:r>
            <a:br>
              <a:rPr lang="en-US" sz="24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</a:br>
            <a:r>
              <a:rPr lang="en-US" sz="2400" b="1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Shakllarning</a:t>
            </a:r>
            <a:r>
              <a:rPr lang="en-US" sz="24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400" b="1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tomonlari</a:t>
            </a:r>
            <a:r>
              <a:rPr lang="en-US" sz="24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4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va</a:t>
            </a:r>
            <a:r>
              <a:rPr lang="en-US" sz="24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4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uchlari</a:t>
            </a:r>
            <a:r>
              <a:rPr lang="en-US" sz="24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4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sonini</a:t>
            </a:r>
            <a:r>
              <a:rPr lang="en-US" sz="24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4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yozamiz</a:t>
            </a:r>
            <a:r>
              <a:rPr lang="en-US" sz="24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. </a:t>
            </a:r>
            <a:endParaRPr sz="2400" dirty="0">
              <a:solidFill>
                <a:schemeClr val="accent3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30" y="1465117"/>
            <a:ext cx="8024868" cy="319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3791" y="1745673"/>
            <a:ext cx="280554" cy="270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ru-RU" sz="1600" b="1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52455" y="2060863"/>
            <a:ext cx="280554" cy="270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ru-RU" sz="1600" b="1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43546" y="3241963"/>
            <a:ext cx="280554" cy="270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ru-RU" sz="1600" b="1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42210" y="3588325"/>
            <a:ext cx="280554" cy="270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ru-RU" sz="1600" b="1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4796" y="3148442"/>
            <a:ext cx="280554" cy="270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ru-RU" sz="1600" b="1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26247" y="3470557"/>
            <a:ext cx="280554" cy="270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ru-RU" sz="1600" b="1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11456" y="1711030"/>
            <a:ext cx="280554" cy="270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ru-RU" sz="1600" b="1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09444" y="2012359"/>
            <a:ext cx="280554" cy="270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ru-RU" sz="1600" b="1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80283" y="3183061"/>
            <a:ext cx="280554" cy="270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ru-RU" sz="1600" b="1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85870" y="3480935"/>
            <a:ext cx="280554" cy="270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ru-RU" sz="1600" b="1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37"/>
          <p:cNvSpPr txBox="1">
            <a:spLocks noGrp="1"/>
          </p:cNvSpPr>
          <p:nvPr>
            <p:ph type="title"/>
          </p:nvPr>
        </p:nvSpPr>
        <p:spPr>
          <a:xfrm>
            <a:off x="875864" y="155864"/>
            <a:ext cx="7704000" cy="7699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en-US" sz="2800" dirty="0" smtClean="0"/>
              <a:t>1-Topshiriq. Jami </a:t>
            </a:r>
            <a:r>
              <a:rPr lang="en-US" sz="2800" dirty="0" err="1"/>
              <a:t>nechta</a:t>
            </a:r>
            <a:r>
              <a:rPr lang="en-US" sz="2800" dirty="0"/>
              <a:t> </a:t>
            </a:r>
            <a:r>
              <a:rPr lang="en-US" sz="2800" dirty="0" err="1"/>
              <a:t>koptok</a:t>
            </a:r>
            <a:r>
              <a:rPr lang="en-US" sz="2800" dirty="0"/>
              <a:t> </a:t>
            </a:r>
            <a:r>
              <a:rPr lang="en-US" sz="2800" dirty="0" err="1"/>
              <a:t>bor</a:t>
            </a:r>
            <a:r>
              <a:rPr lang="en-US" sz="2800" dirty="0"/>
              <a:t>? </a:t>
            </a:r>
            <a:endParaRPr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0490" y="1211468"/>
            <a:ext cx="53097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latin typeface="Calibri" pitchFamily="34" charset="0"/>
                <a:cs typeface="Calibri" pitchFamily="34" charset="0"/>
              </a:rPr>
              <a:t>Har bir guruhda 2 tadan koptok.</a:t>
            </a:r>
            <a:br>
              <a:rPr lang="sv-SE" sz="2800" dirty="0">
                <a:latin typeface="Calibri" pitchFamily="34" charset="0"/>
                <a:cs typeface="Calibri" pitchFamily="34" charset="0"/>
              </a:rPr>
            </a:br>
            <a:r>
              <a:rPr lang="sv-SE" sz="2800" b="1" dirty="0">
                <a:latin typeface="Calibri" pitchFamily="34" charset="0"/>
                <a:cs typeface="Calibri" pitchFamily="34" charset="0"/>
              </a:rPr>
              <a:t>3 ta guruhda </a:t>
            </a:r>
            <a:r>
              <a:rPr lang="sv-SE" sz="2800" dirty="0">
                <a:latin typeface="Calibri" pitchFamily="34" charset="0"/>
                <a:cs typeface="Calibri" pitchFamily="34" charset="0"/>
              </a:rPr>
              <a:t>jami 6 ta koptok</a:t>
            </a:r>
            <a:br>
              <a:rPr lang="sv-SE" sz="2800" dirty="0">
                <a:latin typeface="Calibri" pitchFamily="34" charset="0"/>
                <a:cs typeface="Calibri" pitchFamily="34" charset="0"/>
              </a:rPr>
            </a:br>
            <a:r>
              <a:rPr lang="sv-SE" sz="2800" dirty="0" smtClean="0">
                <a:latin typeface="Calibri" pitchFamily="34" charset="0"/>
                <a:cs typeface="Calibri" pitchFamily="34" charset="0"/>
              </a:rPr>
              <a:t>bor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9709" y="2589482"/>
            <a:ext cx="3345874" cy="97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3 ta 2 </a:t>
            </a:r>
            <a:r>
              <a:rPr lang="en-US" sz="4800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talik</a:t>
            </a:r>
            <a:endParaRPr lang="en-US" sz="48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6418" y="2759416"/>
            <a:ext cx="1672936" cy="636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=6 </a:t>
            </a:r>
            <a:endParaRPr lang="ru-RU" sz="48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7320" y="3617749"/>
            <a:ext cx="1672936" cy="636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=6 </a:t>
            </a:r>
            <a:endParaRPr lang="ru-RU" sz="48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47" y="2333822"/>
            <a:ext cx="2453986" cy="132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56" y="939708"/>
            <a:ext cx="2453986" cy="132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465" y="3699164"/>
            <a:ext cx="2453986" cy="132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11692" y="3553265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ru-RU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8871" y="3542874"/>
            <a:ext cx="8034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+2</a:t>
            </a:r>
            <a:endParaRPr lang="ru-RU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46632" y="3531987"/>
            <a:ext cx="8034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+2</a:t>
            </a:r>
            <a:endParaRPr lang="ru-RU" sz="4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1084;p37">
            <a:extLst>
              <a:ext uri="{FF2B5EF4-FFF2-40B4-BE49-F238E27FC236}">
                <a16:creationId xmlns="" xmlns:a16="http://schemas.microsoft.com/office/drawing/2014/main" id="{C40159AC-1EF4-4281-A23B-3C7861C34C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531" y="371834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 smtClean="0"/>
              <a:t>2 – </a:t>
            </a:r>
            <a:r>
              <a:rPr lang="en-US" sz="2800" dirty="0" err="1" smtClean="0"/>
              <a:t>topshiriq</a:t>
            </a:r>
            <a:r>
              <a:rPr lang="en-US" sz="2800" dirty="0" smtClean="0"/>
              <a:t>. Jami </a:t>
            </a:r>
            <a:r>
              <a:rPr lang="en-US" sz="2800" dirty="0" err="1"/>
              <a:t>nechta</a:t>
            </a:r>
            <a:r>
              <a:rPr lang="en-US" sz="2800" dirty="0"/>
              <a:t> </a:t>
            </a:r>
            <a:r>
              <a:rPr lang="en-US" sz="2800" dirty="0" err="1"/>
              <a:t>gilos</a:t>
            </a:r>
            <a:r>
              <a:rPr lang="en-US" sz="2800" dirty="0"/>
              <a:t> </a:t>
            </a:r>
            <a:r>
              <a:rPr lang="en-US" sz="2800" dirty="0" err="1"/>
              <a:t>bor</a:t>
            </a:r>
            <a:r>
              <a:rPr lang="en-US" sz="2800" dirty="0"/>
              <a:t>?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3" y="1387620"/>
            <a:ext cx="19431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283" y="1387619"/>
            <a:ext cx="19431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74" y="1387620"/>
            <a:ext cx="19431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606" y="1387620"/>
            <a:ext cx="19431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48024"/>
            <a:ext cx="8763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367973" y="3331152"/>
            <a:ext cx="525646" cy="424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4 </a:t>
            </a:r>
            <a:endParaRPr lang="ru-RU" sz="28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372927" y="3331782"/>
            <a:ext cx="525646" cy="424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8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8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67973" y="3878406"/>
            <a:ext cx="525646" cy="424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8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8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424390" y="3874941"/>
            <a:ext cx="525646" cy="424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8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8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480807" y="3871476"/>
            <a:ext cx="525646" cy="424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8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8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37224" y="3888793"/>
            <a:ext cx="525646" cy="424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8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8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479340" y="3885328"/>
            <a:ext cx="705724" cy="424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12 </a:t>
            </a:r>
            <a:endParaRPr lang="ru-RU" sz="28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1" grpId="0"/>
      <p:bldP spid="62" grpId="0"/>
      <p:bldP spid="63" grpId="0"/>
      <p:bldP spid="64" grpId="0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35;p43"/>
          <p:cNvSpPr txBox="1">
            <a:spLocks noGrp="1"/>
          </p:cNvSpPr>
          <p:nvPr>
            <p:ph type="title"/>
          </p:nvPr>
        </p:nvSpPr>
        <p:spPr>
          <a:xfrm>
            <a:off x="602673" y="435550"/>
            <a:ext cx="8395853" cy="1195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en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– topshiri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Jami </a:t>
            </a:r>
            <a:r>
              <a:rPr lang="en-US" sz="2400" dirty="0" err="1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nechta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shilliqqurt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bor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? </a:t>
            </a:r>
            <a:r>
              <a:rPr lang="en-US" sz="2400" dirty="0" err="1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Ularning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sonini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1) 3 </a:t>
            </a:r>
            <a:r>
              <a:rPr lang="en-US" sz="2400" dirty="0" err="1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talab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sanab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topamiz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;</a:t>
            </a:r>
            <a:b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2) </a:t>
            </a:r>
            <a:r>
              <a:rPr lang="en-US" sz="2400" dirty="0" err="1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qo‘shish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amali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yordamida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topamiz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sz="2400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72"/>
          <a:stretch/>
        </p:blipFill>
        <p:spPr bwMode="auto">
          <a:xfrm>
            <a:off x="81113" y="1794975"/>
            <a:ext cx="2277831" cy="80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7" r="50275"/>
          <a:stretch/>
        </p:blipFill>
        <p:spPr bwMode="auto">
          <a:xfrm>
            <a:off x="2347564" y="1751430"/>
            <a:ext cx="2277831" cy="83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572"/>
          <a:stretch/>
        </p:blipFill>
        <p:spPr bwMode="auto">
          <a:xfrm>
            <a:off x="4619511" y="1787055"/>
            <a:ext cx="2277831" cy="80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5" r="397"/>
          <a:stretch/>
        </p:blipFill>
        <p:spPr bwMode="auto">
          <a:xfrm>
            <a:off x="6866169" y="1775178"/>
            <a:ext cx="2277831" cy="80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54184" y="3592364"/>
            <a:ext cx="702996" cy="594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3 </a:t>
            </a:r>
            <a:endParaRPr lang="ru-RU" sz="4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60855" y="3563811"/>
            <a:ext cx="1409281" cy="594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=12 </a:t>
            </a:r>
            <a:endParaRPr lang="ru-RU" sz="4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20028" y="3579178"/>
            <a:ext cx="858098" cy="594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+3 </a:t>
            </a:r>
            <a:endParaRPr lang="ru-RU" sz="4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8559" y="2603340"/>
            <a:ext cx="702996" cy="594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3 </a:t>
            </a:r>
            <a:endParaRPr lang="ru-RU" sz="4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34981" y="2603340"/>
            <a:ext cx="702996" cy="594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6 </a:t>
            </a:r>
            <a:endParaRPr lang="ru-RU" sz="4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23336" y="2604005"/>
            <a:ext cx="702996" cy="594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9</a:t>
            </a:r>
            <a:endParaRPr lang="ru-RU" sz="4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33953" y="2591148"/>
            <a:ext cx="1137330" cy="594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12 </a:t>
            </a:r>
            <a:endParaRPr lang="ru-RU" sz="4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884602" y="3572506"/>
            <a:ext cx="858098" cy="594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+3 </a:t>
            </a:r>
            <a:endParaRPr lang="ru-RU" sz="4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62131" y="3581600"/>
            <a:ext cx="858098" cy="594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+3 </a:t>
            </a:r>
            <a:endParaRPr lang="ru-RU" sz="4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4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44"/>
          <p:cNvSpPr txBox="1">
            <a:spLocks noGrp="1"/>
          </p:cNvSpPr>
          <p:nvPr>
            <p:ph type="title" idx="6"/>
          </p:nvPr>
        </p:nvSpPr>
        <p:spPr>
          <a:xfrm>
            <a:off x="701067" y="0"/>
            <a:ext cx="7704000" cy="1545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</a:t>
            </a:r>
            <a:r>
              <a:rPr lang="e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–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</a:t>
            </a:r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opshiri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q. </a:t>
            </a:r>
            <a:r>
              <a:rPr lang="en-US" sz="2800" dirty="0" err="1"/>
              <a:t>Uchinchi</a:t>
            </a:r>
            <a:r>
              <a:rPr lang="en-US" sz="2800" dirty="0"/>
              <a:t> </a:t>
            </a:r>
            <a:r>
              <a:rPr lang="en-US" sz="2800" dirty="0" err="1"/>
              <a:t>kuni</a:t>
            </a:r>
            <a:r>
              <a:rPr lang="en-US" sz="2800" dirty="0"/>
              <a:t> </a:t>
            </a:r>
            <a:r>
              <a:rPr lang="en-US" sz="2800" dirty="0" err="1"/>
              <a:t>ekilgan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gul</a:t>
            </a:r>
            <a:r>
              <a:rPr lang="en-US" sz="2800" dirty="0"/>
              <a:t> </a:t>
            </a:r>
            <a:r>
              <a:rPr lang="en-US" sz="2800" dirty="0" err="1"/>
              <a:t>ko‘chatlari</a:t>
            </a:r>
            <a:r>
              <a:rPr lang="en-US" sz="2800" dirty="0"/>
              <a:t> </a:t>
            </a:r>
            <a:r>
              <a:rPr lang="en-US" sz="2800" dirty="0" err="1"/>
              <a:t>nechta</a:t>
            </a:r>
            <a:r>
              <a:rPr lang="en-US" sz="2800" dirty="0" smtClean="0"/>
              <a:t>?</a:t>
            </a:r>
            <a:endParaRPr sz="2800" dirty="0">
              <a:solidFill>
                <a:schemeClr val="accent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5" b="23872"/>
          <a:stretch/>
        </p:blipFill>
        <p:spPr bwMode="auto">
          <a:xfrm>
            <a:off x="1067071" y="2004095"/>
            <a:ext cx="7214571" cy="128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058420" y="1326667"/>
            <a:ext cx="813478" cy="677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ru-RU" sz="4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61469" y="1326667"/>
            <a:ext cx="813478" cy="677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ru-RU" sz="4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03497" y="1326667"/>
            <a:ext cx="813478" cy="677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ru-RU" sz="4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94837" y="3123190"/>
            <a:ext cx="1461696" cy="890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24</a:t>
            </a:r>
            <a:endParaRPr lang="ru-RU" sz="4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86098" y="4016319"/>
            <a:ext cx="1041283" cy="677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-</a:t>
            </a:r>
            <a:endParaRPr lang="ru-RU" sz="5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01801" y="4040069"/>
            <a:ext cx="1041283" cy="677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-</a:t>
            </a:r>
            <a:endParaRPr lang="ru-RU" sz="5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99131" y="4042850"/>
            <a:ext cx="1041283" cy="677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ru-RU" sz="5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02506" y="4013404"/>
            <a:ext cx="813478" cy="677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ru-RU" sz="4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03497" y="1309119"/>
            <a:ext cx="813478" cy="677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ru-RU" sz="4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Google Shape;1435;p43"/>
          <p:cNvSpPr txBox="1">
            <a:spLocks noGrp="1"/>
          </p:cNvSpPr>
          <p:nvPr>
            <p:ph type="title"/>
          </p:nvPr>
        </p:nvSpPr>
        <p:spPr>
          <a:xfrm>
            <a:off x="940713" y="4542326"/>
            <a:ext cx="8123492" cy="498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en-US" sz="2400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Javob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Uchinchi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kuni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ekilgan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gul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ko‘chatlari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8 ta</a:t>
            </a:r>
            <a:endParaRPr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63353E-6 L -0.16615 0.16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8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60945E-6 L 0.16753 0.5294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264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60945E-6 L 0.00521 0.5316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265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9" grpId="0" animBg="1"/>
      <p:bldP spid="19" grpId="1" animBg="1"/>
      <p:bldP spid="20" grpId="0" animBg="1"/>
      <p:bldP spid="21" grpId="0"/>
      <p:bldP spid="21" grpId="1"/>
      <p:bldP spid="22" grpId="0"/>
      <p:bldP spid="23" grpId="0"/>
      <p:bldP spid="24" grpId="0"/>
      <p:bldP spid="25" grpId="0" animBg="1"/>
      <p:bldP spid="26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44"/>
          <p:cNvSpPr txBox="1">
            <a:spLocks noGrp="1"/>
          </p:cNvSpPr>
          <p:nvPr>
            <p:ph type="title" idx="6"/>
          </p:nvPr>
        </p:nvSpPr>
        <p:spPr>
          <a:xfrm>
            <a:off x="776200" y="285019"/>
            <a:ext cx="7704000" cy="7006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Must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aqil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t</a:t>
            </a:r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opshiri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q. </a:t>
            </a:r>
            <a:r>
              <a:rPr lang="en-US" sz="2800" b="1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70 </a:t>
            </a:r>
            <a:r>
              <a:rPr lang="en-US" sz="2800" b="1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– </a:t>
            </a:r>
            <a:r>
              <a:rPr lang="en-US" sz="2800" b="1" dirty="0">
                <a:solidFill>
                  <a:schemeClr val="accent3"/>
                </a:solidFill>
                <a:cs typeface="Times New Roman" panose="02020603050405020304" pitchFamily="18" charset="0"/>
              </a:rPr>
              <a:t>bet</a:t>
            </a:r>
            <a:r>
              <a:rPr lang="en-US" sz="2800" b="1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)</a:t>
            </a:r>
            <a:endParaRPr sz="2800" dirty="0"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3507" y="9164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latin typeface="Calibri" pitchFamily="34" charset="0"/>
                <a:cs typeface="Calibri" pitchFamily="34" charset="0"/>
              </a:rPr>
              <a:t>Namunadagidek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ifodalar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tuzamiz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"/>
          <a:stretch/>
        </p:blipFill>
        <p:spPr bwMode="auto">
          <a:xfrm>
            <a:off x="142504" y="1769424"/>
            <a:ext cx="8906494" cy="259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4938" y="3705103"/>
            <a:ext cx="542577" cy="433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3 </a:t>
            </a:r>
            <a:endParaRPr lang="ru-RU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4132" y="3709579"/>
            <a:ext cx="542577" cy="433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6 </a:t>
            </a:r>
            <a:endParaRPr lang="ru-RU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50"/>
          <p:cNvSpPr txBox="1">
            <a:spLocks noGrp="1"/>
          </p:cNvSpPr>
          <p:nvPr>
            <p:ph type="title"/>
          </p:nvPr>
        </p:nvSpPr>
        <p:spPr>
          <a:xfrm>
            <a:off x="1655394" y="471303"/>
            <a:ext cx="5697905" cy="40570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7200" dirty="0"/>
              <a:t>E’tiboringiz </a:t>
            </a:r>
            <a:r>
              <a:rPr lang="en" sz="7200" dirty="0">
                <a:solidFill>
                  <a:schemeClr val="accent3"/>
                </a:solidFill>
              </a:rPr>
              <a:t>uchun</a:t>
            </a:r>
            <a:br>
              <a:rPr lang="en" sz="7200" dirty="0">
                <a:solidFill>
                  <a:schemeClr val="accent3"/>
                </a:solidFill>
              </a:rPr>
            </a:br>
            <a:r>
              <a:rPr lang="en-US" sz="7200" dirty="0" err="1"/>
              <a:t>rahmat</a:t>
            </a:r>
            <a:r>
              <a:rPr lang="en-US" sz="7200" dirty="0"/>
              <a:t>!</a:t>
            </a:r>
            <a:endParaRPr sz="7200" dirty="0">
              <a:solidFill>
                <a:schemeClr val="accent3"/>
              </a:solidFill>
            </a:endParaRPr>
          </a:p>
        </p:txBody>
      </p:sp>
      <p:sp>
        <p:nvSpPr>
          <p:cNvPr id="1694" name="Google Shape;1694;p50"/>
          <p:cNvSpPr/>
          <p:nvPr/>
        </p:nvSpPr>
        <p:spPr>
          <a:xfrm>
            <a:off x="6334125" y="4243800"/>
            <a:ext cx="1642891" cy="284547"/>
          </a:xfrm>
          <a:custGeom>
            <a:avLst/>
            <a:gdLst/>
            <a:ahLst/>
            <a:cxnLst/>
            <a:rect l="l" t="t" r="r" b="b"/>
            <a:pathLst>
              <a:path w="33909" h="5873" extrusionOk="0">
                <a:moveTo>
                  <a:pt x="0" y="5873"/>
                </a:moveTo>
                <a:cubicBezTo>
                  <a:pt x="10624" y="1624"/>
                  <a:pt x="22582" y="-1079"/>
                  <a:pt x="33909" y="5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695" name="Google Shape;1695;p50"/>
          <p:cNvSpPr/>
          <p:nvPr/>
        </p:nvSpPr>
        <p:spPr>
          <a:xfrm>
            <a:off x="6611020" y="4387650"/>
            <a:ext cx="1642891" cy="284547"/>
          </a:xfrm>
          <a:custGeom>
            <a:avLst/>
            <a:gdLst/>
            <a:ahLst/>
            <a:cxnLst/>
            <a:rect l="l" t="t" r="r" b="b"/>
            <a:pathLst>
              <a:path w="33909" h="5873" extrusionOk="0">
                <a:moveTo>
                  <a:pt x="0" y="5873"/>
                </a:moveTo>
                <a:cubicBezTo>
                  <a:pt x="10624" y="1624"/>
                  <a:pt x="22582" y="-1079"/>
                  <a:pt x="33909" y="5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140</Words>
  <Application>Microsoft Office PowerPoint</Application>
  <PresentationFormat>Экран (16:9)</PresentationFormat>
  <Paragraphs>56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Times New Roman</vt:lpstr>
      <vt:lpstr>Raleway SemiBold</vt:lpstr>
      <vt:lpstr>Raleway Black</vt:lpstr>
      <vt:lpstr>Raleway</vt:lpstr>
      <vt:lpstr>Calibri</vt:lpstr>
      <vt:lpstr>Bad Script</vt:lpstr>
      <vt:lpstr>Raleway Medium</vt:lpstr>
      <vt:lpstr>Montserrat</vt:lpstr>
      <vt:lpstr>Mathematics Subject for High School by Slidesgo</vt:lpstr>
      <vt:lpstr>MATEMATIKA   2 - SINF</vt:lpstr>
      <vt:lpstr>MAVZU:</vt:lpstr>
      <vt:lpstr>MUSTAQIL TOPSHIRIQ (67–bet)  Shakllarning tomonlari va uchlari sonini yozamiz. </vt:lpstr>
      <vt:lpstr>1-Topshiriq. Jami nechta koptok bor? </vt:lpstr>
      <vt:lpstr>2 – topshiriq. Jami nechta gilos bor? </vt:lpstr>
      <vt:lpstr>3 – topshiriq. Jami nechta shilliqqurt bor? Ularning sonini:  1) 3 talab sanab topamiz; 2) qo‘shish amali yordamida topamiz.   </vt:lpstr>
      <vt:lpstr>4 – topshiriq. Uchinchi kuni ekilgan gul ko‘chatlari nechta?</vt:lpstr>
      <vt:lpstr>Mustaqil topshiriq. (70 – bet)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SUBJECT FOR HIGH SCHOOL</dc:title>
  <dc:creator>Zafar Sharipov</dc:creator>
  <cp:lastModifiedBy>Zafar Sharipov</cp:lastModifiedBy>
  <cp:revision>35</cp:revision>
  <dcterms:modified xsi:type="dcterms:W3CDTF">2021-10-26T15:06:11Z</dcterms:modified>
</cp:coreProperties>
</file>