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63" r:id="rId5"/>
    <p:sldId id="264" r:id="rId6"/>
    <p:sldId id="265" r:id="rId7"/>
    <p:sldId id="266" r:id="rId8"/>
    <p:sldId id="268" r:id="rId9"/>
    <p:sldId id="267" r:id="rId10"/>
    <p:sldId id="260" r:id="rId11"/>
    <p:sldId id="259" r:id="rId1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14" y="-18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Фон для проекта по математике - 64 фот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339752" y="1434734"/>
            <a:ext cx="547260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Matematika</a:t>
            </a:r>
            <a:r>
              <a:rPr lang="en-US" sz="7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6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2-sinf</a:t>
            </a:r>
            <a:endParaRPr lang="ru-RU" sz="6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007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Тест к &quot;Starter Unit&quot; (учебник &quot;Spotlight 5&quot;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1421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72278" y="699542"/>
            <a:ext cx="807618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</a:t>
            </a:r>
            <a:r>
              <a:rPr lang="en-US" sz="4800" dirty="0" err="1" smtClean="0">
                <a:solidFill>
                  <a:srgbClr val="FFFF00"/>
                </a:solidFill>
              </a:rPr>
              <a:t>Mustaqil</a:t>
            </a:r>
            <a:r>
              <a:rPr lang="en-US" sz="4800" dirty="0" smtClean="0">
                <a:solidFill>
                  <a:srgbClr val="FFFF00"/>
                </a:solidFill>
              </a:rPr>
              <a:t> </a:t>
            </a:r>
            <a:r>
              <a:rPr lang="en-US" sz="4800" dirty="0" err="1" smtClean="0">
                <a:solidFill>
                  <a:srgbClr val="FFFF00"/>
                </a:solidFill>
              </a:rPr>
              <a:t>topshiriq</a:t>
            </a:r>
            <a:r>
              <a:rPr lang="en-US" sz="4800" dirty="0" smtClean="0">
                <a:solidFill>
                  <a:srgbClr val="FFFF00"/>
                </a:solidFill>
              </a:rPr>
              <a:t>: </a:t>
            </a:r>
          </a:p>
          <a:p>
            <a:r>
              <a:rPr lang="en-US" sz="4800" dirty="0" smtClean="0">
                <a:solidFill>
                  <a:srgbClr val="FFFF00"/>
                </a:solidFill>
              </a:rPr>
              <a:t>  </a:t>
            </a:r>
            <a:r>
              <a:rPr lang="en-US" sz="4800" dirty="0" err="1" smtClean="0">
                <a:solidFill>
                  <a:srgbClr val="FFFF00"/>
                </a:solidFill>
              </a:rPr>
              <a:t>Sonni</a:t>
            </a:r>
            <a:r>
              <a:rPr lang="en-US" sz="4800" dirty="0" smtClean="0">
                <a:solidFill>
                  <a:srgbClr val="FFFF00"/>
                </a:solidFill>
              </a:rPr>
              <a:t> 8 </a:t>
            </a:r>
            <a:r>
              <a:rPr lang="en-US" sz="4800" dirty="0" err="1">
                <a:solidFill>
                  <a:srgbClr val="FFFF00"/>
                </a:solidFill>
              </a:rPr>
              <a:t>ga</a:t>
            </a:r>
            <a:r>
              <a:rPr lang="en-US" sz="4800" dirty="0">
                <a:solidFill>
                  <a:srgbClr val="FFFF00"/>
                </a:solidFill>
              </a:rPr>
              <a:t> </a:t>
            </a:r>
            <a:r>
              <a:rPr lang="en-US" sz="4800" dirty="0" err="1">
                <a:solidFill>
                  <a:srgbClr val="FFFF00"/>
                </a:solidFill>
              </a:rPr>
              <a:t>va</a:t>
            </a:r>
            <a:r>
              <a:rPr lang="en-US" sz="4800" dirty="0">
                <a:solidFill>
                  <a:srgbClr val="FFFF00"/>
                </a:solidFill>
              </a:rPr>
              <a:t> </a:t>
            </a:r>
            <a:r>
              <a:rPr lang="en-US" sz="4800" dirty="0" smtClean="0">
                <a:solidFill>
                  <a:srgbClr val="FFFF00"/>
                </a:solidFill>
              </a:rPr>
              <a:t>9 </a:t>
            </a:r>
            <a:r>
              <a:rPr lang="en-US" sz="4800" dirty="0" err="1">
                <a:solidFill>
                  <a:srgbClr val="FFFF00"/>
                </a:solidFill>
              </a:rPr>
              <a:t>ga</a:t>
            </a:r>
            <a:r>
              <a:rPr lang="en-US" sz="4800" dirty="0">
                <a:solidFill>
                  <a:srgbClr val="FFFF00"/>
                </a:solidFill>
              </a:rPr>
              <a:t> </a:t>
            </a:r>
            <a:r>
              <a:rPr lang="en-US" sz="4800" dirty="0" err="1">
                <a:solidFill>
                  <a:srgbClr val="FFFF00"/>
                </a:solidFill>
              </a:rPr>
              <a:t>bo‘lishga</a:t>
            </a:r>
            <a:r>
              <a:rPr lang="en-US" sz="4800" dirty="0">
                <a:solidFill>
                  <a:srgbClr val="FFFF00"/>
                </a:solidFill>
              </a:rPr>
              <a:t> </a:t>
            </a:r>
            <a:endParaRPr lang="en-US" sz="4800" dirty="0" smtClean="0">
              <a:solidFill>
                <a:srgbClr val="FFFF00"/>
              </a:solidFill>
            </a:endParaRPr>
          </a:p>
          <a:p>
            <a:r>
              <a:rPr lang="en-US" sz="4800" dirty="0" err="1" smtClean="0">
                <a:solidFill>
                  <a:srgbClr val="FFFF00"/>
                </a:solidFill>
              </a:rPr>
              <a:t>doir</a:t>
            </a:r>
            <a:r>
              <a:rPr lang="en-US" sz="4800" dirty="0" smtClean="0">
                <a:solidFill>
                  <a:srgbClr val="FFFF00"/>
                </a:solidFill>
              </a:rPr>
              <a:t> </a:t>
            </a:r>
            <a:r>
              <a:rPr lang="en-US" sz="4800" dirty="0">
                <a:solidFill>
                  <a:srgbClr val="FFFF00"/>
                </a:solidFill>
              </a:rPr>
              <a:t>10 </a:t>
            </a:r>
            <a:r>
              <a:rPr lang="en-US" sz="4800" dirty="0" smtClean="0">
                <a:solidFill>
                  <a:srgbClr val="FFFF00"/>
                </a:solidFill>
              </a:rPr>
              <a:t>ta </a:t>
            </a:r>
            <a:r>
              <a:rPr lang="en-US" sz="4800" dirty="0" err="1" smtClean="0">
                <a:solidFill>
                  <a:srgbClr val="FFFF00"/>
                </a:solidFill>
              </a:rPr>
              <a:t>misol</a:t>
            </a:r>
            <a:r>
              <a:rPr lang="en-US" sz="4800" dirty="0" smtClean="0">
                <a:solidFill>
                  <a:srgbClr val="FFFF00"/>
                </a:solidFill>
              </a:rPr>
              <a:t> </a:t>
            </a:r>
            <a:r>
              <a:rPr lang="en-US" sz="4800" dirty="0" err="1">
                <a:solidFill>
                  <a:srgbClr val="FFFF00"/>
                </a:solidFill>
              </a:rPr>
              <a:t>tuzib</a:t>
            </a:r>
            <a:r>
              <a:rPr lang="en-US" sz="4800" dirty="0">
                <a:solidFill>
                  <a:srgbClr val="FFFF00"/>
                </a:solidFill>
              </a:rPr>
              <a:t>, </a:t>
            </a:r>
            <a:r>
              <a:rPr lang="en-US" sz="4800" dirty="0" err="1">
                <a:solidFill>
                  <a:srgbClr val="FFFF00"/>
                </a:solidFill>
              </a:rPr>
              <a:t>yeching</a:t>
            </a:r>
            <a:r>
              <a:rPr lang="en-US" sz="4800" dirty="0">
                <a:solidFill>
                  <a:srgbClr val="FFFF00"/>
                </a:solidFill>
              </a:rPr>
              <a:t>.</a:t>
            </a:r>
          </a:p>
          <a:p>
            <a:endParaRPr lang="en-US" sz="5400" dirty="0">
              <a:solidFill>
                <a:srgbClr val="FFFF00"/>
              </a:solidFill>
            </a:endParaRPr>
          </a:p>
          <a:p>
            <a:endParaRPr lang="ru-RU" sz="44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19000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7665" y="573528"/>
            <a:ext cx="2150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Uy</a:t>
            </a:r>
            <a:r>
              <a:rPr lang="en-US" dirty="0" smtClean="0"/>
              <a:t> </a:t>
            </a:r>
            <a:r>
              <a:rPr lang="en-US" dirty="0" err="1" smtClean="0"/>
              <a:t>vazifani</a:t>
            </a:r>
            <a:r>
              <a:rPr lang="en-US" dirty="0" smtClean="0"/>
              <a:t> </a:t>
            </a:r>
            <a:r>
              <a:rPr lang="en-US" dirty="0" err="1" smtClean="0"/>
              <a:t>tekshirish</a:t>
            </a:r>
            <a:endParaRPr lang="ru-RU" dirty="0"/>
          </a:p>
        </p:txBody>
      </p:sp>
      <p:pic>
        <p:nvPicPr>
          <p:cNvPr id="2050" name="Picture 2" descr="Шаблон презентации Школьный - презентация, доклад, проек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11560" y="1005576"/>
            <a:ext cx="80648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00B050"/>
                </a:solidFill>
              </a:rPr>
              <a:t>        </a:t>
            </a:r>
            <a:r>
              <a:rPr lang="en-US" sz="54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E’tiboringiz</a:t>
            </a:r>
            <a:r>
              <a:rPr lang="en-US" sz="5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5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		    </a:t>
            </a:r>
            <a:r>
              <a:rPr lang="en-US" sz="54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rahmat</a:t>
            </a:r>
            <a:r>
              <a:rPr lang="en-US" sz="5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5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Гифка смайлик гиф картинка, скачать gif на GIFER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1119" y="3000375"/>
            <a:ext cx="3145532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Гифка смайлик гиф картинка, скачать gif на GIFER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0608" y="3000375"/>
            <a:ext cx="3179762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029054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Тест к &quot;Starter Unit&quot; (учебник &quot;Spotlight 5&quot;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1421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42009" y="1094422"/>
            <a:ext cx="825620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</a:t>
            </a:r>
            <a:r>
              <a:rPr lang="en-US" sz="66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sz="6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5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5-bob.</a:t>
            </a:r>
            <a:r>
              <a:rPr lang="en-US" sz="6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6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66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Mustahkamlash</a:t>
            </a:r>
            <a:endParaRPr lang="ru-RU" sz="5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54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54721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3" t="5153" r="2019" b="3696"/>
          <a:stretch/>
        </p:blipFill>
        <p:spPr bwMode="auto">
          <a:xfrm>
            <a:off x="1" y="0"/>
            <a:ext cx="9143999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547664" y="267494"/>
            <a:ext cx="62464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  </a:t>
            </a:r>
            <a:r>
              <a:rPr lang="en-US" sz="3600" dirty="0" err="1" smtClean="0">
                <a:solidFill>
                  <a:srgbClr val="C00000"/>
                </a:solidFill>
              </a:rPr>
              <a:t>Sonni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>
                <a:solidFill>
                  <a:srgbClr val="C00000"/>
                </a:solidFill>
              </a:rPr>
              <a:t>6 </a:t>
            </a:r>
            <a:r>
              <a:rPr lang="en-US" sz="3600" dirty="0" err="1">
                <a:solidFill>
                  <a:srgbClr val="C00000"/>
                </a:solidFill>
              </a:rPr>
              <a:t>ga</a:t>
            </a:r>
            <a:r>
              <a:rPr lang="en-US" sz="3600" dirty="0">
                <a:solidFill>
                  <a:srgbClr val="C00000"/>
                </a:solidFill>
              </a:rPr>
              <a:t> </a:t>
            </a:r>
            <a:r>
              <a:rPr lang="en-US" sz="3600" dirty="0" err="1">
                <a:solidFill>
                  <a:srgbClr val="C00000"/>
                </a:solidFill>
              </a:rPr>
              <a:t>va</a:t>
            </a:r>
            <a:r>
              <a:rPr lang="en-US" sz="3600" dirty="0">
                <a:solidFill>
                  <a:srgbClr val="C00000"/>
                </a:solidFill>
              </a:rPr>
              <a:t> 7 </a:t>
            </a:r>
            <a:r>
              <a:rPr lang="en-US" sz="3600" dirty="0" err="1">
                <a:solidFill>
                  <a:srgbClr val="C00000"/>
                </a:solidFill>
              </a:rPr>
              <a:t>ga</a:t>
            </a:r>
            <a:r>
              <a:rPr lang="en-US" sz="3600" dirty="0">
                <a:solidFill>
                  <a:srgbClr val="C00000"/>
                </a:solidFill>
              </a:rPr>
              <a:t> </a:t>
            </a:r>
            <a:r>
              <a:rPr lang="en-US" sz="3600" dirty="0" err="1">
                <a:solidFill>
                  <a:srgbClr val="C00000"/>
                </a:solidFill>
              </a:rPr>
              <a:t>bo‘lishga</a:t>
            </a:r>
            <a:r>
              <a:rPr lang="en-US" sz="3600" dirty="0">
                <a:solidFill>
                  <a:srgbClr val="C00000"/>
                </a:solidFill>
              </a:rPr>
              <a:t> </a:t>
            </a:r>
          </a:p>
          <a:p>
            <a:r>
              <a:rPr lang="en-US" sz="3600" dirty="0" err="1">
                <a:solidFill>
                  <a:srgbClr val="C00000"/>
                </a:solidFill>
              </a:rPr>
              <a:t>doir</a:t>
            </a:r>
            <a:r>
              <a:rPr lang="en-US" sz="3600" dirty="0">
                <a:solidFill>
                  <a:srgbClr val="C00000"/>
                </a:solidFill>
              </a:rPr>
              <a:t> 10 ta </a:t>
            </a:r>
            <a:r>
              <a:rPr lang="en-US" sz="3600" dirty="0" err="1">
                <a:solidFill>
                  <a:srgbClr val="C00000"/>
                </a:solidFill>
              </a:rPr>
              <a:t>misol</a:t>
            </a:r>
            <a:r>
              <a:rPr lang="en-US" sz="3600" dirty="0">
                <a:solidFill>
                  <a:srgbClr val="C00000"/>
                </a:solidFill>
              </a:rPr>
              <a:t> </a:t>
            </a:r>
            <a:r>
              <a:rPr lang="en-US" sz="3600" dirty="0" err="1">
                <a:solidFill>
                  <a:srgbClr val="C00000"/>
                </a:solidFill>
              </a:rPr>
              <a:t>tuzib</a:t>
            </a:r>
            <a:r>
              <a:rPr lang="en-US" sz="3600" dirty="0">
                <a:solidFill>
                  <a:srgbClr val="C00000"/>
                </a:solidFill>
              </a:rPr>
              <a:t>, </a:t>
            </a:r>
            <a:r>
              <a:rPr lang="en-US" sz="3600" dirty="0" err="1">
                <a:solidFill>
                  <a:srgbClr val="C00000"/>
                </a:solidFill>
              </a:rPr>
              <a:t>yeching</a:t>
            </a:r>
            <a:r>
              <a:rPr lang="en-US" sz="3600" dirty="0" smtClean="0">
                <a:solidFill>
                  <a:srgbClr val="C00000"/>
                </a:solidFill>
              </a:rPr>
              <a:t>.</a:t>
            </a:r>
            <a:endParaRPr lang="ru-RU" sz="36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7584" y="1556087"/>
            <a:ext cx="607742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18:6=</a:t>
            </a:r>
            <a:r>
              <a:rPr lang="en-US" sz="3600" b="1" dirty="0" smtClean="0">
                <a:solidFill>
                  <a:srgbClr val="00B050"/>
                </a:solidFill>
              </a:rPr>
              <a:t>3</a:t>
            </a:r>
            <a:r>
              <a:rPr lang="en-US" sz="3600" dirty="0" smtClean="0">
                <a:solidFill>
                  <a:srgbClr val="002060"/>
                </a:solidFill>
              </a:rPr>
              <a:t>			14:7=</a:t>
            </a:r>
            <a:r>
              <a:rPr lang="en-US" sz="3600" b="1" dirty="0" smtClean="0">
                <a:solidFill>
                  <a:srgbClr val="00B050"/>
                </a:solidFill>
              </a:rPr>
              <a:t>2</a:t>
            </a:r>
          </a:p>
          <a:p>
            <a:r>
              <a:rPr lang="en-US" sz="3600" dirty="0" smtClean="0">
                <a:solidFill>
                  <a:srgbClr val="002060"/>
                </a:solidFill>
              </a:rPr>
              <a:t>30:6=</a:t>
            </a:r>
            <a:r>
              <a:rPr lang="en-US" sz="3600" b="1" dirty="0" smtClean="0">
                <a:solidFill>
                  <a:srgbClr val="00B050"/>
                </a:solidFill>
              </a:rPr>
              <a:t>5</a:t>
            </a:r>
            <a:r>
              <a:rPr lang="en-US" sz="3600" dirty="0" smtClean="0">
                <a:solidFill>
                  <a:srgbClr val="002060"/>
                </a:solidFill>
              </a:rPr>
              <a:t>			28:7=</a:t>
            </a:r>
            <a:r>
              <a:rPr lang="en-US" sz="3600" b="1" dirty="0" smtClean="0">
                <a:solidFill>
                  <a:srgbClr val="00B050"/>
                </a:solidFill>
              </a:rPr>
              <a:t>4</a:t>
            </a:r>
          </a:p>
          <a:p>
            <a:r>
              <a:rPr lang="en-US" sz="3600" dirty="0" smtClean="0">
                <a:solidFill>
                  <a:srgbClr val="002060"/>
                </a:solidFill>
              </a:rPr>
              <a:t>42:6=</a:t>
            </a:r>
            <a:r>
              <a:rPr lang="en-US" sz="3600" b="1" dirty="0" smtClean="0">
                <a:solidFill>
                  <a:srgbClr val="00B050"/>
                </a:solidFill>
              </a:rPr>
              <a:t>7</a:t>
            </a:r>
            <a:r>
              <a:rPr lang="en-US" sz="3600" dirty="0" smtClean="0">
                <a:solidFill>
                  <a:srgbClr val="002060"/>
                </a:solidFill>
              </a:rPr>
              <a:t>			42:7=</a:t>
            </a:r>
            <a:r>
              <a:rPr lang="en-US" sz="3600" b="1" dirty="0" smtClean="0">
                <a:solidFill>
                  <a:srgbClr val="00B050"/>
                </a:solidFill>
              </a:rPr>
              <a:t>6</a:t>
            </a:r>
          </a:p>
          <a:p>
            <a:r>
              <a:rPr lang="en-US" sz="3600" dirty="0" smtClean="0">
                <a:solidFill>
                  <a:srgbClr val="002060"/>
                </a:solidFill>
              </a:rPr>
              <a:t>48:6=</a:t>
            </a:r>
            <a:r>
              <a:rPr lang="en-US" sz="3600" b="1" dirty="0" smtClean="0">
                <a:solidFill>
                  <a:srgbClr val="00B050"/>
                </a:solidFill>
              </a:rPr>
              <a:t>8</a:t>
            </a:r>
            <a:r>
              <a:rPr lang="en-US" sz="3600" dirty="0" smtClean="0">
                <a:solidFill>
                  <a:srgbClr val="002060"/>
                </a:solidFill>
              </a:rPr>
              <a:t>			56:7=</a:t>
            </a:r>
            <a:r>
              <a:rPr lang="en-US" sz="3600" b="1" dirty="0" smtClean="0">
                <a:solidFill>
                  <a:srgbClr val="00B050"/>
                </a:solidFill>
              </a:rPr>
              <a:t>8</a:t>
            </a:r>
          </a:p>
          <a:p>
            <a:r>
              <a:rPr lang="en-US" sz="3600" dirty="0" smtClean="0">
                <a:solidFill>
                  <a:srgbClr val="002060"/>
                </a:solidFill>
              </a:rPr>
              <a:t>54:6=</a:t>
            </a:r>
            <a:r>
              <a:rPr lang="en-US" sz="3600" b="1" dirty="0" smtClean="0">
                <a:solidFill>
                  <a:srgbClr val="00B050"/>
                </a:solidFill>
              </a:rPr>
              <a:t>9</a:t>
            </a:r>
            <a:r>
              <a:rPr lang="en-US" sz="3600" dirty="0" smtClean="0">
                <a:solidFill>
                  <a:srgbClr val="002060"/>
                </a:solidFill>
              </a:rPr>
              <a:t>			63:7=</a:t>
            </a:r>
            <a:r>
              <a:rPr lang="en-US" sz="3600" b="1" dirty="0" smtClean="0">
                <a:solidFill>
                  <a:srgbClr val="00B050"/>
                </a:solidFill>
              </a:rPr>
              <a:t>9</a:t>
            </a:r>
            <a:endParaRPr lang="ru-RU" sz="3600" b="1" dirty="0">
              <a:solidFill>
                <a:srgbClr val="00B050"/>
              </a:solidFill>
            </a:endParaRPr>
          </a:p>
        </p:txBody>
      </p:sp>
      <p:pic>
        <p:nvPicPr>
          <p:cNvPr id="5" name="Picture 8" descr="D:\330-3309042_transparent-kids-listening-clipart-kids-writing-clipart-h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605549"/>
            <a:ext cx="2208241" cy="202593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508994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3" t="5153" r="2019" b="3696"/>
          <a:stretch/>
        </p:blipFill>
        <p:spPr bwMode="auto">
          <a:xfrm>
            <a:off x="1" y="0"/>
            <a:ext cx="9143999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547664" y="267494"/>
            <a:ext cx="62464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  </a:t>
            </a:r>
            <a:r>
              <a:rPr lang="en-US" sz="3600" dirty="0" err="1" smtClean="0">
                <a:solidFill>
                  <a:srgbClr val="C00000"/>
                </a:solidFill>
              </a:rPr>
              <a:t>Namuna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asosida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hisoblaymiz</a:t>
            </a:r>
            <a:r>
              <a:rPr lang="en-US" sz="3600" dirty="0" smtClean="0">
                <a:solidFill>
                  <a:srgbClr val="C00000"/>
                </a:solidFill>
              </a:rPr>
              <a:t>.</a:t>
            </a:r>
            <a:endParaRPr lang="ru-RU" sz="36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125539" y="1680990"/>
            <a:ext cx="1584176" cy="151216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249708" y="2002636"/>
            <a:ext cx="667919" cy="49680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1937474" y="2041030"/>
            <a:ext cx="648072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endCxn id="5" idx="4"/>
          </p:cNvCxnSpPr>
          <p:nvPr/>
        </p:nvCxnSpPr>
        <p:spPr>
          <a:xfrm flipH="1">
            <a:off x="1917627" y="2498230"/>
            <a:ext cx="19847" cy="6949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Овал 25"/>
          <p:cNvSpPr/>
          <p:nvPr/>
        </p:nvSpPr>
        <p:spPr>
          <a:xfrm>
            <a:off x="2915816" y="1682201"/>
            <a:ext cx="1584176" cy="151216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3039985" y="2037633"/>
            <a:ext cx="687766" cy="4802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>
            <a:off x="3727751" y="2042241"/>
            <a:ext cx="648072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endCxn id="26" idx="4"/>
          </p:cNvCxnSpPr>
          <p:nvPr/>
        </p:nvCxnSpPr>
        <p:spPr>
          <a:xfrm flipH="1">
            <a:off x="3707904" y="2499441"/>
            <a:ext cx="19847" cy="6949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Овал 29"/>
          <p:cNvSpPr/>
          <p:nvPr/>
        </p:nvSpPr>
        <p:spPr>
          <a:xfrm>
            <a:off x="4740278" y="1700615"/>
            <a:ext cx="1584176" cy="151216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4864447" y="2059444"/>
            <a:ext cx="677842" cy="4584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>
            <a:off x="5552213" y="2060655"/>
            <a:ext cx="648072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endCxn id="30" idx="4"/>
          </p:cNvCxnSpPr>
          <p:nvPr/>
        </p:nvCxnSpPr>
        <p:spPr>
          <a:xfrm flipH="1">
            <a:off x="5532366" y="2517855"/>
            <a:ext cx="19847" cy="6949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Овал 33"/>
          <p:cNvSpPr/>
          <p:nvPr/>
        </p:nvSpPr>
        <p:spPr>
          <a:xfrm>
            <a:off x="6516216" y="1680990"/>
            <a:ext cx="1584176" cy="151216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6630957" y="2022438"/>
            <a:ext cx="697194" cy="49541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>
            <a:off x="7328151" y="2041030"/>
            <a:ext cx="648072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endCxn id="34" idx="4"/>
          </p:cNvCxnSpPr>
          <p:nvPr/>
        </p:nvCxnSpPr>
        <p:spPr>
          <a:xfrm flipH="1">
            <a:off x="7308304" y="2498230"/>
            <a:ext cx="19847" cy="6949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1611277" y="1700615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18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392372" y="1699272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27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243376" y="1714467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36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973477" y="1714467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45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401925" y="2408501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2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085902" y="2346946"/>
            <a:ext cx="4219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?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091710" y="2377723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9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994016" y="2370363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6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707249" y="2341332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6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804164" y="2408501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5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448392" y="2370364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9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181417" y="2367920"/>
            <a:ext cx="4219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?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685164" y="2346946"/>
            <a:ext cx="4219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?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442419" y="2367920"/>
            <a:ext cx="4219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?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853648" y="2360798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9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203193" y="2377722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3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262264" y="3507854"/>
            <a:ext cx="17795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18</a:t>
            </a:r>
            <a:r>
              <a:rPr lang="ru-RU" sz="4000" dirty="0" smtClean="0">
                <a:solidFill>
                  <a:srgbClr val="002060"/>
                </a:solidFill>
              </a:rPr>
              <a:t>=2·9</a:t>
            </a:r>
            <a:endParaRPr lang="ru-RU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9586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2" grpId="0"/>
      <p:bldP spid="65" grpId="0"/>
      <p:bldP spid="67" grpId="0"/>
      <p:bldP spid="68" grpId="0"/>
      <p:bldP spid="69" grpId="0"/>
      <p:bldP spid="70" grpId="0"/>
      <p:bldP spid="72" grpId="0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3" t="5153" r="2019" b="3696"/>
          <a:stretch/>
        </p:blipFill>
        <p:spPr bwMode="auto">
          <a:xfrm>
            <a:off x="1" y="0"/>
            <a:ext cx="9143999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547664" y="267494"/>
            <a:ext cx="62464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  </a:t>
            </a:r>
            <a:r>
              <a:rPr lang="en-US" sz="3600" dirty="0" err="1" smtClean="0">
                <a:solidFill>
                  <a:srgbClr val="C00000"/>
                </a:solidFill>
              </a:rPr>
              <a:t>Namuna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asosida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hisoblaymiz</a:t>
            </a:r>
            <a:r>
              <a:rPr lang="en-US" sz="3600" dirty="0" smtClean="0">
                <a:solidFill>
                  <a:srgbClr val="C00000"/>
                </a:solidFill>
              </a:rPr>
              <a:t>.</a:t>
            </a:r>
            <a:endParaRPr lang="ru-RU" sz="36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125539" y="1680990"/>
            <a:ext cx="1584176" cy="151216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249708" y="2002636"/>
            <a:ext cx="667919" cy="49680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1937474" y="2041030"/>
            <a:ext cx="648072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endCxn id="5" idx="4"/>
          </p:cNvCxnSpPr>
          <p:nvPr/>
        </p:nvCxnSpPr>
        <p:spPr>
          <a:xfrm flipH="1">
            <a:off x="1917627" y="2498230"/>
            <a:ext cx="19847" cy="6949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Овал 25"/>
          <p:cNvSpPr/>
          <p:nvPr/>
        </p:nvSpPr>
        <p:spPr>
          <a:xfrm>
            <a:off x="2915816" y="1682201"/>
            <a:ext cx="1584176" cy="151216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3039985" y="2037633"/>
            <a:ext cx="687766" cy="4802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>
            <a:off x="3727751" y="2042241"/>
            <a:ext cx="648072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endCxn id="26" idx="4"/>
          </p:cNvCxnSpPr>
          <p:nvPr/>
        </p:nvCxnSpPr>
        <p:spPr>
          <a:xfrm flipH="1">
            <a:off x="3707904" y="2499441"/>
            <a:ext cx="19847" cy="6949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Овал 29"/>
          <p:cNvSpPr/>
          <p:nvPr/>
        </p:nvSpPr>
        <p:spPr>
          <a:xfrm>
            <a:off x="4740278" y="1700615"/>
            <a:ext cx="1584176" cy="151216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4864447" y="2059444"/>
            <a:ext cx="677842" cy="4584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>
            <a:off x="5552213" y="2060655"/>
            <a:ext cx="648072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endCxn id="30" idx="4"/>
          </p:cNvCxnSpPr>
          <p:nvPr/>
        </p:nvCxnSpPr>
        <p:spPr>
          <a:xfrm flipH="1">
            <a:off x="5532366" y="2517855"/>
            <a:ext cx="19847" cy="6949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Овал 33"/>
          <p:cNvSpPr/>
          <p:nvPr/>
        </p:nvSpPr>
        <p:spPr>
          <a:xfrm>
            <a:off x="6516216" y="1680990"/>
            <a:ext cx="1584176" cy="151216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6630957" y="2022438"/>
            <a:ext cx="697194" cy="49541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>
            <a:off x="7328151" y="2041030"/>
            <a:ext cx="648072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endCxn id="34" idx="4"/>
          </p:cNvCxnSpPr>
          <p:nvPr/>
        </p:nvCxnSpPr>
        <p:spPr>
          <a:xfrm flipH="1">
            <a:off x="7308304" y="2498230"/>
            <a:ext cx="19847" cy="6949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1611277" y="1700615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16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392372" y="1699272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28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243376" y="1714467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32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973477" y="1714467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40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401925" y="2408501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4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085902" y="2346946"/>
            <a:ext cx="4219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?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091710" y="2377723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4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994016" y="2370363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8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707249" y="2341332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4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804164" y="2408501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5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448392" y="2370364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002060"/>
                </a:solidFill>
              </a:rPr>
              <a:t>8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181417" y="2367920"/>
            <a:ext cx="4219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?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685164" y="2339585"/>
            <a:ext cx="4219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?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442656" y="2367920"/>
            <a:ext cx="4219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?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857595" y="2360808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4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181417" y="237132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7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442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2" grpId="0"/>
      <p:bldP spid="65" grpId="0"/>
      <p:bldP spid="67" grpId="0"/>
      <p:bldP spid="68" grpId="0"/>
      <p:bldP spid="69" grpId="0"/>
      <p:bldP spid="70" grpId="0"/>
      <p:bldP spid="7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3" t="5153" r="2019" b="3696"/>
          <a:stretch/>
        </p:blipFill>
        <p:spPr bwMode="auto">
          <a:xfrm>
            <a:off x="1" y="0"/>
            <a:ext cx="9143999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383868" y="267494"/>
            <a:ext cx="23762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  </a:t>
            </a:r>
            <a:r>
              <a:rPr lang="en-US" sz="4000" dirty="0" smtClean="0">
                <a:solidFill>
                  <a:srgbClr val="C00000"/>
                </a:solidFill>
              </a:rPr>
              <a:t>Masala </a:t>
            </a:r>
            <a:endParaRPr lang="ru-RU" sz="40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33667" y="1131590"/>
            <a:ext cx="55446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 60 ta </a:t>
            </a:r>
            <a:r>
              <a:rPr lang="en-US" sz="3600" dirty="0" err="1" smtClean="0">
                <a:solidFill>
                  <a:srgbClr val="002060"/>
                </a:solidFill>
              </a:rPr>
              <a:t>qalamni</a:t>
            </a:r>
            <a:r>
              <a:rPr lang="en-US" sz="3600" dirty="0" smtClean="0">
                <a:solidFill>
                  <a:srgbClr val="002060"/>
                </a:solidFill>
              </a:rPr>
              <a:t> 10 ta </a:t>
            </a:r>
            <a:r>
              <a:rPr lang="en-US" sz="3600" dirty="0" err="1" smtClean="0">
                <a:solidFill>
                  <a:srgbClr val="002060"/>
                </a:solidFill>
              </a:rPr>
              <a:t>qutiga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nechtadan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joylash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mumkin</a:t>
            </a:r>
            <a:r>
              <a:rPr lang="en-US" sz="3600" dirty="0" smtClean="0">
                <a:solidFill>
                  <a:srgbClr val="002060"/>
                </a:solidFill>
              </a:rPr>
              <a:t>?</a:t>
            </a:r>
            <a:endParaRPr lang="ru-RU" sz="3600" dirty="0">
              <a:solidFill>
                <a:srgbClr val="002060"/>
              </a:solidFill>
            </a:endParaRPr>
          </a:p>
        </p:txBody>
      </p:sp>
      <p:pic>
        <p:nvPicPr>
          <p:cNvPr id="2058" name="Picture 10" descr="карандаш, рисунок, цветной каранда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202006"/>
            <a:ext cx="1690886" cy="1506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0" descr="карандаш, рисунок, цветной каранда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9892" y="3211990"/>
            <a:ext cx="1690886" cy="1506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120 Dona/ko&amp;#39;p Ijodiy 120 Ranglar Talaba Maktab Yuritish Uslubi Tuzish Uchun  Qalam Rangtasvir Tasviriy San&amp;#39;at, Neft, Rangli Qalam \ Chegirma |  DiscountShowroom.new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667" y="2679511"/>
            <a:ext cx="2160240" cy="201622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14" descr="Konstruktor qora qalam (Ru)|Bozor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71334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3" t="5153" r="2019" b="3696"/>
          <a:stretch/>
        </p:blipFill>
        <p:spPr bwMode="auto">
          <a:xfrm>
            <a:off x="1" y="0"/>
            <a:ext cx="9143999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383868" y="267494"/>
            <a:ext cx="23762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  </a:t>
            </a:r>
            <a:r>
              <a:rPr lang="en-US" sz="4000" dirty="0" smtClean="0">
                <a:solidFill>
                  <a:srgbClr val="C00000"/>
                </a:solidFill>
              </a:rPr>
              <a:t>Masala </a:t>
            </a:r>
            <a:endParaRPr lang="ru-RU" sz="40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60" name="Picture 12" descr="120 Dona/ko&amp;#39;p Ijodiy 120 Ranglar Talaba Maktab Yuritish Uslubi Tuzish Uchun  Qalam Rangtasvir Tasviriy San&amp;#39;at, Neft, Rangli Qalam \ Chegirma |  DiscountShowroom.new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597707"/>
            <a:ext cx="2160240" cy="201622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14" descr="Konstruktor qora qalam (Ru)|Bozor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63" name="Picture 15" descr="D:\konstruktor-qalam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146" t="13144" r="21264" b="11207"/>
          <a:stretch/>
        </p:blipFill>
        <p:spPr bwMode="auto">
          <a:xfrm>
            <a:off x="5514869" y="1606554"/>
            <a:ext cx="1112363" cy="1461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827584" y="975380"/>
            <a:ext cx="41044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 smtClean="0">
                <a:solidFill>
                  <a:srgbClr val="002060"/>
                </a:solidFill>
              </a:rPr>
              <a:t>Qalam</a:t>
            </a:r>
            <a:r>
              <a:rPr lang="en-US" sz="3600" dirty="0" smtClean="0">
                <a:solidFill>
                  <a:srgbClr val="002060"/>
                </a:solidFill>
              </a:rPr>
              <a:t> – 60 ta </a:t>
            </a:r>
            <a:endParaRPr lang="ru-RU" sz="3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827584" y="2069435"/>
            <a:ext cx="41044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1 </a:t>
            </a:r>
            <a:r>
              <a:rPr lang="en-US" sz="3600" dirty="0">
                <a:solidFill>
                  <a:srgbClr val="002060"/>
                </a:solidFill>
              </a:rPr>
              <a:t>ta </a:t>
            </a:r>
            <a:r>
              <a:rPr lang="en-US" sz="3600" dirty="0" err="1" smtClean="0">
                <a:solidFill>
                  <a:srgbClr val="002060"/>
                </a:solidFill>
              </a:rPr>
              <a:t>qutiga</a:t>
            </a:r>
            <a:r>
              <a:rPr lang="en-US" sz="3600" dirty="0" smtClean="0">
                <a:solidFill>
                  <a:srgbClr val="002060"/>
                </a:solidFill>
              </a:rPr>
              <a:t> – ? ta </a:t>
            </a:r>
            <a:endParaRPr lang="ru-RU" sz="3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827584" y="2645499"/>
            <a:ext cx="41044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 smtClean="0">
                <a:solidFill>
                  <a:srgbClr val="002060"/>
                </a:solidFill>
              </a:rPr>
              <a:t>Yechish</a:t>
            </a:r>
            <a:r>
              <a:rPr lang="en-US" sz="3600" dirty="0" smtClean="0">
                <a:solidFill>
                  <a:srgbClr val="002060"/>
                </a:solidFill>
              </a:rPr>
              <a:t>: 60:10=</a:t>
            </a:r>
            <a:endParaRPr lang="ru-RU" sz="36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816419" y="3243629"/>
            <a:ext cx="48245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 smtClean="0">
                <a:solidFill>
                  <a:srgbClr val="002060"/>
                </a:solidFill>
              </a:rPr>
              <a:t>Javob</a:t>
            </a:r>
            <a:r>
              <a:rPr lang="en-US" sz="3600" dirty="0" smtClean="0">
                <a:solidFill>
                  <a:srgbClr val="002060"/>
                </a:solidFill>
              </a:rPr>
              <a:t>:</a:t>
            </a:r>
            <a:r>
              <a:rPr lang="en-US" sz="3600" dirty="0">
                <a:solidFill>
                  <a:srgbClr val="002060"/>
                </a:solidFill>
              </a:rPr>
              <a:t> 1 ta </a:t>
            </a:r>
            <a:r>
              <a:rPr lang="en-US" sz="3600" dirty="0" err="1" smtClean="0">
                <a:solidFill>
                  <a:srgbClr val="002060"/>
                </a:solidFill>
              </a:rPr>
              <a:t>qutiga</a:t>
            </a:r>
            <a:r>
              <a:rPr lang="en-US" sz="3600" dirty="0" smtClean="0">
                <a:solidFill>
                  <a:srgbClr val="002060"/>
                </a:solidFill>
              </a:rPr>
              <a:t> 6 ta </a:t>
            </a:r>
            <a:r>
              <a:rPr lang="en-US" sz="3600" dirty="0" err="1" smtClean="0">
                <a:solidFill>
                  <a:srgbClr val="002060"/>
                </a:solidFill>
              </a:rPr>
              <a:t>qalam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joylash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mumkin</a:t>
            </a:r>
            <a:r>
              <a:rPr lang="en-US" sz="3600" dirty="0" smtClean="0">
                <a:solidFill>
                  <a:srgbClr val="002060"/>
                </a:solidFill>
              </a:rPr>
              <a:t>. </a:t>
            </a:r>
            <a:endParaRPr lang="ru-RU" sz="36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797520" y="2645499"/>
            <a:ext cx="4680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6</a:t>
            </a:r>
            <a:endParaRPr lang="ru-RU" sz="36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816419" y="1491630"/>
            <a:ext cx="48245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 smtClean="0">
                <a:solidFill>
                  <a:srgbClr val="002060"/>
                </a:solidFill>
              </a:rPr>
              <a:t>Joylandi</a:t>
            </a:r>
            <a:r>
              <a:rPr lang="en-US" sz="3600" dirty="0" smtClean="0">
                <a:solidFill>
                  <a:srgbClr val="002060"/>
                </a:solidFill>
              </a:rPr>
              <a:t> – 10 ta </a:t>
            </a:r>
            <a:r>
              <a:rPr lang="en-US" sz="3600" dirty="0" err="1" smtClean="0">
                <a:solidFill>
                  <a:srgbClr val="002060"/>
                </a:solidFill>
              </a:rPr>
              <a:t>qutiga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660763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Рисунок 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3" t="5153" r="2019" b="3696"/>
          <a:stretch/>
        </p:blipFill>
        <p:spPr bwMode="auto">
          <a:xfrm>
            <a:off x="1" y="0"/>
            <a:ext cx="9143999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55776" y="303739"/>
            <a:ext cx="4320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Hisoblaymiz</a:t>
            </a:r>
            <a:r>
              <a:rPr lang="en-US" sz="40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.</a:t>
            </a:r>
            <a:endParaRPr lang="ru-RU" sz="3600" dirty="0">
              <a:solidFill>
                <a:srgbClr val="C0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1131590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81 mm =	      cm	  mm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71600" y="1830055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64 cm =	    </a:t>
            </a:r>
            <a:r>
              <a:rPr lang="en-US" sz="3600" dirty="0" err="1" smtClean="0">
                <a:solidFill>
                  <a:srgbClr val="002060"/>
                </a:solidFill>
              </a:rPr>
              <a:t>dm</a:t>
            </a:r>
            <a:r>
              <a:rPr lang="en-US" sz="3600" dirty="0" smtClean="0">
                <a:solidFill>
                  <a:srgbClr val="002060"/>
                </a:solidFill>
              </a:rPr>
              <a:t>	cm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71600" y="2537941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28 mm =	      cm	  mm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61676" y="3245827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73 cm =	    </a:t>
            </a:r>
            <a:r>
              <a:rPr lang="en-US" sz="3600" dirty="0" err="1" smtClean="0">
                <a:solidFill>
                  <a:srgbClr val="002060"/>
                </a:solidFill>
              </a:rPr>
              <a:t>dm</a:t>
            </a:r>
            <a:r>
              <a:rPr lang="en-US" sz="3600" dirty="0" smtClean="0">
                <a:solidFill>
                  <a:srgbClr val="002060"/>
                </a:solidFill>
              </a:rPr>
              <a:t>       cm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61676" y="3953713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92 mm =	      cm	  mm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43808" y="1298405"/>
            <a:ext cx="504056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699792" y="1937196"/>
            <a:ext cx="504056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2826325" y="2645082"/>
            <a:ext cx="504056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850767" y="1198721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8 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627784" y="3352968"/>
            <a:ext cx="504056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2816900" y="4060854"/>
            <a:ext cx="504056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4211960" y="1282711"/>
            <a:ext cx="504056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4067944" y="1937196"/>
            <a:ext cx="504056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4188805" y="2645082"/>
            <a:ext cx="504056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995936" y="3352968"/>
            <a:ext cx="504056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4179380" y="4060854"/>
            <a:ext cx="504056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4216293" y="1198721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1 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740220" y="1844750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6 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45624" y="1837444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4 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843808" y="2537941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2 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30053" y="2541482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8 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663788" y="3265265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7 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039342" y="3245700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3 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843808" y="3953713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9 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211960" y="3953713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2 </a:t>
            </a:r>
            <a:endParaRPr lang="ru-RU" sz="3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5260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3" t="5153" r="2019" b="3696"/>
          <a:stretch/>
        </p:blipFill>
        <p:spPr bwMode="auto">
          <a:xfrm>
            <a:off x="1" y="0"/>
            <a:ext cx="9143999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827584" y="267494"/>
            <a:ext cx="79928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 smtClean="0">
                <a:solidFill>
                  <a:srgbClr val="002060"/>
                </a:solidFill>
              </a:rPr>
              <a:t>Shakllarning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bo‘laklarini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ikkitadan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qilib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guruhlarga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ajratamiz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va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har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bir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guruhni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turli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ranglarda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bo‘yaymiz</a:t>
            </a:r>
            <a:r>
              <a:rPr lang="en-US" sz="3600" dirty="0" smtClean="0">
                <a:solidFill>
                  <a:srgbClr val="002060"/>
                </a:solidFill>
              </a:rPr>
              <a:t>.</a:t>
            </a:r>
            <a:endParaRPr lang="ru-RU" sz="36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2530835"/>
            <a:ext cx="1584176" cy="129614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>
            <a:endCxn id="6" idx="2"/>
          </p:cNvCxnSpPr>
          <p:nvPr/>
        </p:nvCxnSpPr>
        <p:spPr>
          <a:xfrm>
            <a:off x="1827379" y="2530835"/>
            <a:ext cx="8317" cy="12961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1043608" y="2530835"/>
            <a:ext cx="792088" cy="129614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35696" y="2530835"/>
            <a:ext cx="792088" cy="129614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>
            <a:stCxn id="6" idx="3"/>
          </p:cNvCxnSpPr>
          <p:nvPr/>
        </p:nvCxnSpPr>
        <p:spPr>
          <a:xfrm flipH="1">
            <a:off x="1043609" y="3178907"/>
            <a:ext cx="158417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3059832" y="2530835"/>
            <a:ext cx="2304256" cy="1296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3059832" y="2530835"/>
            <a:ext cx="792088" cy="129614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3815916" y="2530835"/>
            <a:ext cx="792088" cy="12961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4577890" y="2530835"/>
            <a:ext cx="792088" cy="129614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H="1">
            <a:off x="3059833" y="3178907"/>
            <a:ext cx="230425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820537" y="2530835"/>
            <a:ext cx="8317" cy="12961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573732" y="2530835"/>
            <a:ext cx="8317" cy="12961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Равнобедренный треугольник 24"/>
          <p:cNvSpPr/>
          <p:nvPr/>
        </p:nvSpPr>
        <p:spPr>
          <a:xfrm>
            <a:off x="6784832" y="2905179"/>
            <a:ext cx="1060704" cy="914400"/>
          </a:xfrm>
          <a:prstGeom prst="triangle">
            <a:avLst>
              <a:gd name="adj" fmla="val 10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авнобедренный треугольник 25"/>
          <p:cNvSpPr/>
          <p:nvPr/>
        </p:nvSpPr>
        <p:spPr>
          <a:xfrm rot="10800000">
            <a:off x="6784832" y="2905179"/>
            <a:ext cx="1060704" cy="914400"/>
          </a:xfrm>
          <a:prstGeom prst="triangle">
            <a:avLst>
              <a:gd name="adj" fmla="val 10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Равнобедренный треугольник 26"/>
          <p:cNvSpPr/>
          <p:nvPr/>
        </p:nvSpPr>
        <p:spPr>
          <a:xfrm>
            <a:off x="5724127" y="2912579"/>
            <a:ext cx="1060704" cy="914400"/>
          </a:xfrm>
          <a:prstGeom prst="triangle">
            <a:avLst>
              <a:gd name="adj" fmla="val 10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Равнобедренный треугольник 27"/>
          <p:cNvSpPr/>
          <p:nvPr/>
        </p:nvSpPr>
        <p:spPr>
          <a:xfrm rot="10800000">
            <a:off x="5724127" y="2912579"/>
            <a:ext cx="1060704" cy="914400"/>
          </a:xfrm>
          <a:prstGeom prst="triangle">
            <a:avLst>
              <a:gd name="adj" fmla="val 10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Равнобедренный треугольник 28"/>
          <p:cNvSpPr/>
          <p:nvPr/>
        </p:nvSpPr>
        <p:spPr>
          <a:xfrm>
            <a:off x="5724127" y="2011855"/>
            <a:ext cx="1060704" cy="914400"/>
          </a:xfrm>
          <a:prstGeom prst="triangle">
            <a:avLst>
              <a:gd name="adj" fmla="val 10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Равнобедренный треугольник 29"/>
          <p:cNvSpPr/>
          <p:nvPr/>
        </p:nvSpPr>
        <p:spPr>
          <a:xfrm rot="10800000">
            <a:off x="5724127" y="2011855"/>
            <a:ext cx="1060704" cy="914400"/>
          </a:xfrm>
          <a:prstGeom prst="triangle">
            <a:avLst>
              <a:gd name="adj" fmla="val 10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Равнобедренный треугольник 30"/>
          <p:cNvSpPr/>
          <p:nvPr/>
        </p:nvSpPr>
        <p:spPr>
          <a:xfrm>
            <a:off x="6784831" y="2011855"/>
            <a:ext cx="1060704" cy="914400"/>
          </a:xfrm>
          <a:prstGeom prst="triangle">
            <a:avLst>
              <a:gd name="adj" fmla="val 10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Равнобедренный треугольник 31"/>
          <p:cNvSpPr/>
          <p:nvPr/>
        </p:nvSpPr>
        <p:spPr>
          <a:xfrm rot="10800000">
            <a:off x="6784831" y="2011855"/>
            <a:ext cx="1060704" cy="914400"/>
          </a:xfrm>
          <a:prstGeom prst="triangle">
            <a:avLst>
              <a:gd name="adj" fmla="val 10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Равнобедренный треугольник 32"/>
          <p:cNvSpPr/>
          <p:nvPr/>
        </p:nvSpPr>
        <p:spPr>
          <a:xfrm>
            <a:off x="5721544" y="2022862"/>
            <a:ext cx="1060704" cy="914400"/>
          </a:xfrm>
          <a:prstGeom prst="triangle">
            <a:avLst>
              <a:gd name="adj" fmla="val 100000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Равнобедренный треугольник 33"/>
          <p:cNvSpPr/>
          <p:nvPr/>
        </p:nvSpPr>
        <p:spPr>
          <a:xfrm rot="10800000">
            <a:off x="5721544" y="2022862"/>
            <a:ext cx="1060704" cy="914400"/>
          </a:xfrm>
          <a:prstGeom prst="triangle">
            <a:avLst>
              <a:gd name="adj" fmla="val 100000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Равнобедренный треугольник 34"/>
          <p:cNvSpPr/>
          <p:nvPr/>
        </p:nvSpPr>
        <p:spPr>
          <a:xfrm>
            <a:off x="6782248" y="2021820"/>
            <a:ext cx="1060704" cy="914400"/>
          </a:xfrm>
          <a:prstGeom prst="triangle">
            <a:avLst>
              <a:gd name="adj" fmla="val 1000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Равнобедренный треугольник 35"/>
          <p:cNvSpPr/>
          <p:nvPr/>
        </p:nvSpPr>
        <p:spPr>
          <a:xfrm rot="10800000">
            <a:off x="6782248" y="2021820"/>
            <a:ext cx="1060704" cy="914400"/>
          </a:xfrm>
          <a:prstGeom prst="triangle">
            <a:avLst>
              <a:gd name="adj" fmla="val 1000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Равнобедренный треугольник 36"/>
          <p:cNvSpPr/>
          <p:nvPr/>
        </p:nvSpPr>
        <p:spPr>
          <a:xfrm>
            <a:off x="5730742" y="2937262"/>
            <a:ext cx="1060704" cy="914400"/>
          </a:xfrm>
          <a:prstGeom prst="triangle">
            <a:avLst>
              <a:gd name="adj" fmla="val 10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Равнобедренный треугольник 37"/>
          <p:cNvSpPr/>
          <p:nvPr/>
        </p:nvSpPr>
        <p:spPr>
          <a:xfrm rot="10800000">
            <a:off x="5730742" y="2937262"/>
            <a:ext cx="1060704" cy="914400"/>
          </a:xfrm>
          <a:prstGeom prst="triangle">
            <a:avLst>
              <a:gd name="adj" fmla="val 10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Равнобедренный треугольник 38"/>
          <p:cNvSpPr/>
          <p:nvPr/>
        </p:nvSpPr>
        <p:spPr>
          <a:xfrm>
            <a:off x="6791446" y="2937262"/>
            <a:ext cx="1060704" cy="914400"/>
          </a:xfrm>
          <a:prstGeom prst="triangle">
            <a:avLst>
              <a:gd name="adj" fmla="val 10000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Равнобедренный треугольник 39"/>
          <p:cNvSpPr/>
          <p:nvPr/>
        </p:nvSpPr>
        <p:spPr>
          <a:xfrm rot="10800000">
            <a:off x="6791446" y="2937262"/>
            <a:ext cx="1060704" cy="914400"/>
          </a:xfrm>
          <a:prstGeom prst="triangle">
            <a:avLst>
              <a:gd name="adj" fmla="val 10000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1866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  <p:bldP spid="21" grpId="0" animBg="1"/>
      <p:bldP spid="22" grpId="0" animBg="1"/>
      <p:bldP spid="23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156</Words>
  <Application>Microsoft Office PowerPoint</Application>
  <PresentationFormat>Экран (16:9)</PresentationFormat>
  <Paragraphs>77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Acer</cp:lastModifiedBy>
  <cp:revision>20</cp:revision>
  <dcterms:created xsi:type="dcterms:W3CDTF">2021-12-02T09:56:42Z</dcterms:created>
  <dcterms:modified xsi:type="dcterms:W3CDTF">2021-12-05T07:21:37Z</dcterms:modified>
</cp:coreProperties>
</file>