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71" r:id="rId12"/>
    <p:sldId id="261" r:id="rId13"/>
    <p:sldId id="269" r:id="rId14"/>
    <p:sldId id="259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492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873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792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64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724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852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423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850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774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574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233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70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088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6.wdp"/><Relationship Id="rId3" Type="http://schemas.openxmlformats.org/officeDocument/2006/relationships/image" Target="../media/image6.jpeg"/><Relationship Id="rId7" Type="http://schemas.microsoft.com/office/2007/relationships/hdphoto" Target="../media/hdphoto3.wdp"/><Relationship Id="rId12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2F5D24E-7095-4C7F-BEDC-5130AFEE4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262093">
            <a:off x="3811480" y="878980"/>
            <a:ext cx="48965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52206">
            <a:off x="4603367" y="1850291"/>
            <a:ext cx="183896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Мультяшный детский школьный рисунок, детский, ребенок, люди png | PNGEgg">
            <a:extLst>
              <a:ext uri="{FF2B5EF4-FFF2-40B4-BE49-F238E27FC236}">
                <a16:creationId xmlns:a16="http://schemas.microsoft.com/office/drawing/2014/main" xmlns="" id="{28C37B1B-948F-4038-AD03-8B2D650EEC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55" b="98230" l="23778" r="76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48" r="20987"/>
          <a:stretch/>
        </p:blipFill>
        <p:spPr bwMode="auto">
          <a:xfrm>
            <a:off x="-10996" y="2405088"/>
            <a:ext cx="2633939" cy="2766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32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7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87624" y="256928"/>
            <a:ext cx="76328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Qaysi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shakl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tushirib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qoldirilgan</a:t>
            </a:r>
            <a:r>
              <a:rPr lang="en-US" sz="3200" dirty="0" smtClean="0">
                <a:solidFill>
                  <a:srgbClr val="002060"/>
                </a:solidFill>
              </a:rPr>
              <a:t>? </a:t>
            </a:r>
            <a:r>
              <a:rPr lang="en-US" sz="3200" dirty="0" err="1" smtClean="0">
                <a:solidFill>
                  <a:srgbClr val="002060"/>
                </a:solidFill>
              </a:rPr>
              <a:t>Uning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tomoni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va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burchaklari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nechtadan</a:t>
            </a:r>
            <a:r>
              <a:rPr lang="en-US" sz="3200" dirty="0" smtClean="0">
                <a:solidFill>
                  <a:srgbClr val="002060"/>
                </a:solidFill>
              </a:rPr>
              <a:t>? (124-bet)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4.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09776" y="21151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Равнобедренный треугольник 6"/>
          <p:cNvSpPr/>
          <p:nvPr/>
        </p:nvSpPr>
        <p:spPr>
          <a:xfrm rot="16200000">
            <a:off x="331566" y="2146664"/>
            <a:ext cx="1748280" cy="1279375"/>
          </a:xfrm>
          <a:prstGeom prst="triangle">
            <a:avLst>
              <a:gd name="adj" fmla="val 51268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18777142">
            <a:off x="2438406" y="2090830"/>
            <a:ext cx="1400574" cy="139104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естиугольник 8"/>
          <p:cNvSpPr/>
          <p:nvPr/>
        </p:nvSpPr>
        <p:spPr>
          <a:xfrm>
            <a:off x="6466716" y="1922466"/>
            <a:ext cx="1827192" cy="1536692"/>
          </a:xfrm>
          <a:prstGeom prst="hexagon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959032" y="2416411"/>
            <a:ext cx="576064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4932040" y="2355856"/>
            <a:ext cx="954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</a:rPr>
              <a:t>?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0" name="Правильный пятиугольник 9"/>
          <p:cNvSpPr/>
          <p:nvPr/>
        </p:nvSpPr>
        <p:spPr>
          <a:xfrm>
            <a:off x="4427984" y="1908673"/>
            <a:ext cx="1752208" cy="1514988"/>
          </a:xfrm>
          <a:prstGeom prst="pentago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65117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4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7" y="659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31641" y="256929"/>
            <a:ext cx="702953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Harfli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ifodalarni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o‘qiymiz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va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yozamiz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</a:p>
          <a:p>
            <a:r>
              <a:rPr lang="en-US" sz="3200" dirty="0" smtClean="0">
                <a:solidFill>
                  <a:srgbClr val="002060"/>
                </a:solidFill>
              </a:rPr>
              <a:t>			(124-bet)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6.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7" name="12-конечная звезда 6"/>
          <p:cNvSpPr/>
          <p:nvPr/>
        </p:nvSpPr>
        <p:spPr>
          <a:xfrm>
            <a:off x="765990" y="1557463"/>
            <a:ext cx="2016224" cy="1368152"/>
          </a:xfrm>
          <a:prstGeom prst="star1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1205677" y="1887596"/>
            <a:ext cx="11368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82-x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2" name="12-конечная звезда 21"/>
          <p:cNvSpPr/>
          <p:nvPr/>
        </p:nvSpPr>
        <p:spPr>
          <a:xfrm>
            <a:off x="3810005" y="1563638"/>
            <a:ext cx="2016224" cy="1368152"/>
          </a:xfrm>
          <a:prstGeom prst="star12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4195991" y="1887596"/>
            <a:ext cx="12442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47+y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6" name="12-конечная звезда 25"/>
          <p:cNvSpPr/>
          <p:nvPr/>
        </p:nvSpPr>
        <p:spPr>
          <a:xfrm>
            <a:off x="2036299" y="3019772"/>
            <a:ext cx="2016224" cy="1368152"/>
          </a:xfrm>
          <a:prstGeom prst="star1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12-конечная звезда 26"/>
          <p:cNvSpPr/>
          <p:nvPr/>
        </p:nvSpPr>
        <p:spPr>
          <a:xfrm>
            <a:off x="5508104" y="2673665"/>
            <a:ext cx="2016224" cy="1368152"/>
          </a:xfrm>
          <a:prstGeom prst="star1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2278817" y="3333261"/>
            <a:ext cx="15311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27+23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936570" y="2995962"/>
            <a:ext cx="11592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a-45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5776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rame template with happy kids smiling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29"/>
          <a:stretch/>
        </p:blipFill>
        <p:spPr bwMode="auto">
          <a:xfrm>
            <a:off x="31175" y="0"/>
            <a:ext cx="91128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48418" y="2139702"/>
            <a:ext cx="451373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rgbClr val="C00000"/>
                </a:solidFill>
              </a:rPr>
              <a:t>Mustaqil</a:t>
            </a:r>
            <a:r>
              <a:rPr lang="en-US" sz="4400" dirty="0" smtClean="0">
                <a:solidFill>
                  <a:srgbClr val="C00000"/>
                </a:solidFill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</a:rPr>
              <a:t>topshiriq</a:t>
            </a:r>
            <a:r>
              <a:rPr lang="en-US" sz="4400" dirty="0" smtClean="0">
                <a:solidFill>
                  <a:srgbClr val="C00000"/>
                </a:solidFill>
              </a:rPr>
              <a:t>:</a:t>
            </a:r>
          </a:p>
          <a:p>
            <a:r>
              <a:rPr lang="en-US" sz="4400" dirty="0" smtClean="0">
                <a:solidFill>
                  <a:srgbClr val="C00000"/>
                </a:solidFill>
              </a:rPr>
              <a:t> 124-bet. 5-misol</a:t>
            </a:r>
            <a:endParaRPr lang="ru-RU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602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3072" y="2185042"/>
            <a:ext cx="561046" cy="576064"/>
          </a:xfrm>
          <a:prstGeom prst="round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31641" y="256929"/>
            <a:ext cx="74168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Amallarni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ketma-ketlikda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sz="3200" dirty="0" smtClean="0">
                <a:solidFill>
                  <a:srgbClr val="002060"/>
                </a:solidFill>
              </a:rPr>
              <a:t>			(124-bet)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5.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90993" y="2157904"/>
            <a:ext cx="705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76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259632" y="2193038"/>
            <a:ext cx="561046" cy="576064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092024" y="3112160"/>
            <a:ext cx="561046" cy="57606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919948" y="2286315"/>
            <a:ext cx="561046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851920" y="1635646"/>
            <a:ext cx="561046" cy="576064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486224" y="2211710"/>
            <a:ext cx="561046" cy="57606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5508104" y="2246205"/>
            <a:ext cx="561046" cy="576064"/>
          </a:xfrm>
          <a:prstGeom prst="round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300192" y="1448654"/>
            <a:ext cx="561046" cy="576064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7164288" y="2006362"/>
            <a:ext cx="561046" cy="5760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7809206" y="2931790"/>
            <a:ext cx="561046" cy="576064"/>
          </a:xfrm>
          <a:prstGeom prst="round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819266" y="3609252"/>
            <a:ext cx="561046" cy="576064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rot="2473238">
            <a:off x="808508" y="1882237"/>
            <a:ext cx="483265" cy="45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 rot="2473238">
            <a:off x="1748056" y="2682287"/>
            <a:ext cx="457200" cy="457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 rot="2473238">
            <a:off x="2577755" y="2752897"/>
            <a:ext cx="457200" cy="457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1259632" y="2149908"/>
            <a:ext cx="471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984032" y="3032076"/>
            <a:ext cx="705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20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828951" y="2264556"/>
            <a:ext cx="705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30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851920" y="1574660"/>
            <a:ext cx="471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8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413926" y="2213451"/>
            <a:ext cx="705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60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540556" y="2210493"/>
            <a:ext cx="471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2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329939" y="1419622"/>
            <a:ext cx="471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7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209009" y="1995686"/>
            <a:ext cx="471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5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725334" y="2871110"/>
            <a:ext cx="705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50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863987" y="3579862"/>
            <a:ext cx="471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8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8223" y="1553707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601062" y="2420183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731236" y="2460833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</a:rPr>
              <a:t>+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 rot="2473238">
            <a:off x="3441851" y="2034215"/>
            <a:ext cx="457200" cy="45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3425031" y="1812761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</a:rPr>
              <a:t>+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 rot="2473238">
            <a:off x="5026027" y="2610279"/>
            <a:ext cx="457200" cy="457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5009207" y="2388825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</a:rPr>
              <a:t>+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 rot="2473238">
            <a:off x="6826227" y="1785092"/>
            <a:ext cx="457200" cy="45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TextBox 57"/>
          <p:cNvSpPr txBox="1"/>
          <p:nvPr/>
        </p:nvSpPr>
        <p:spPr>
          <a:xfrm>
            <a:off x="6809407" y="1553706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</a:rPr>
              <a:t>+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 rot="2473238">
            <a:off x="7615709" y="2482445"/>
            <a:ext cx="457200" cy="457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7598889" y="2260991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</a:rPr>
              <a:t>+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 rot="2473238">
            <a:off x="4442360" y="1798121"/>
            <a:ext cx="457200" cy="4572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TextBox 61"/>
          <p:cNvSpPr txBox="1"/>
          <p:nvPr/>
        </p:nvSpPr>
        <p:spPr>
          <a:xfrm>
            <a:off x="4465667" y="1465407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 rot="2473238">
            <a:off x="6045843" y="1982786"/>
            <a:ext cx="457200" cy="457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TextBox 63"/>
          <p:cNvSpPr txBox="1"/>
          <p:nvPr/>
        </p:nvSpPr>
        <p:spPr>
          <a:xfrm>
            <a:off x="6069150" y="1650072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 rot="2473238">
            <a:off x="7365591" y="3332736"/>
            <a:ext cx="457200" cy="45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TextBox 65"/>
          <p:cNvSpPr txBox="1"/>
          <p:nvPr/>
        </p:nvSpPr>
        <p:spPr>
          <a:xfrm>
            <a:off x="7388898" y="3000022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 rot="2473238">
            <a:off x="6276885" y="3687955"/>
            <a:ext cx="457200" cy="45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TextBox 67"/>
          <p:cNvSpPr txBox="1"/>
          <p:nvPr/>
        </p:nvSpPr>
        <p:spPr>
          <a:xfrm>
            <a:off x="6244038" y="3481785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</a:rPr>
              <a:t>=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389689" y="3631643"/>
            <a:ext cx="741357" cy="71630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TextBox 77"/>
          <p:cNvSpPr txBox="1"/>
          <p:nvPr/>
        </p:nvSpPr>
        <p:spPr>
          <a:xfrm>
            <a:off x="5500047" y="3661742"/>
            <a:ext cx="4748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?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745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Фото | Зона відпочинку &quot; П р о с т о К в а ш и н о 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" y="0"/>
            <a:ext cx="913691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27176" y="1059582"/>
            <a:ext cx="74168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	 	   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2113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ecture 1. artic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915565"/>
            <a:ext cx="504056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70C0"/>
                </a:solidFill>
              </a:rPr>
              <a:t>	</a:t>
            </a:r>
            <a:r>
              <a:rPr lang="ru-RU" sz="5400" dirty="0" smtClean="0">
                <a:solidFill>
                  <a:srgbClr val="0070C0"/>
                </a:solidFill>
              </a:rPr>
              <a:t>  </a:t>
            </a:r>
            <a:r>
              <a:rPr lang="en-US" sz="4800" dirty="0" err="1" smtClean="0">
                <a:solidFill>
                  <a:srgbClr val="C00000"/>
                </a:solidFill>
              </a:rPr>
              <a:t>Mavzu</a:t>
            </a:r>
            <a:r>
              <a:rPr lang="en-US" sz="4800" dirty="0" smtClean="0">
                <a:solidFill>
                  <a:srgbClr val="C00000"/>
                </a:solidFill>
              </a:rPr>
              <a:t>: </a:t>
            </a:r>
          </a:p>
          <a:p>
            <a:r>
              <a:rPr lang="ru-RU" sz="4800" dirty="0" smtClean="0">
                <a:solidFill>
                  <a:srgbClr val="C00000"/>
                </a:solidFill>
              </a:rPr>
              <a:t>   </a:t>
            </a:r>
            <a:r>
              <a:rPr lang="en-US" sz="5400" dirty="0" err="1" smtClean="0">
                <a:solidFill>
                  <a:srgbClr val="C00000"/>
                </a:solidFill>
              </a:rPr>
              <a:t>Harfli</a:t>
            </a:r>
            <a:r>
              <a:rPr lang="en-US" sz="5400" dirty="0" smtClean="0">
                <a:solidFill>
                  <a:srgbClr val="C00000"/>
                </a:solidFill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</a:rPr>
              <a:t>ifodalar</a:t>
            </a:r>
            <a:endParaRPr lang="en-US" sz="4800" dirty="0" smtClean="0">
              <a:solidFill>
                <a:srgbClr val="C00000"/>
              </a:solidFill>
            </a:endParaRPr>
          </a:p>
          <a:p>
            <a:r>
              <a:rPr lang="en-US" sz="4800" dirty="0" smtClean="0">
                <a:solidFill>
                  <a:srgbClr val="C00000"/>
                </a:solidFill>
              </a:rPr>
              <a:t>  (6-dars. 123-bet)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65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rame template with happy kids smiling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29"/>
          <a:stretch/>
        </p:blipFill>
        <p:spPr bwMode="auto">
          <a:xfrm>
            <a:off x="31175" y="0"/>
            <a:ext cx="91128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48420" y="1995686"/>
            <a:ext cx="4917693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rgbClr val="C00000"/>
                </a:solidFill>
              </a:rPr>
              <a:t>Mustaqil</a:t>
            </a:r>
            <a:r>
              <a:rPr lang="en-US" sz="4400" dirty="0" smtClean="0">
                <a:solidFill>
                  <a:srgbClr val="C00000"/>
                </a:solidFill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</a:rPr>
              <a:t>topshiriqni</a:t>
            </a:r>
            <a:r>
              <a:rPr lang="en-US" sz="4400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sz="4400" dirty="0" smtClean="0">
                <a:solidFill>
                  <a:srgbClr val="C00000"/>
                </a:solidFill>
              </a:rPr>
              <a:t>	</a:t>
            </a:r>
            <a:r>
              <a:rPr lang="en-US" sz="4400" dirty="0" err="1" smtClean="0">
                <a:solidFill>
                  <a:srgbClr val="C00000"/>
                </a:solidFill>
              </a:rPr>
              <a:t>tekshiramiz</a:t>
            </a:r>
            <a:r>
              <a:rPr lang="en-US" sz="4400" dirty="0" smtClean="0">
                <a:solidFill>
                  <a:srgbClr val="C00000"/>
                </a:solidFill>
              </a:rPr>
              <a:t>:</a:t>
            </a:r>
          </a:p>
          <a:p>
            <a:r>
              <a:rPr lang="en-US" sz="4400" dirty="0" smtClean="0">
                <a:solidFill>
                  <a:srgbClr val="C00000"/>
                </a:solidFill>
              </a:rPr>
              <a:t>  123-bet. 5-misol</a:t>
            </a:r>
            <a:endParaRPr lang="ru-RU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66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763688" y="267494"/>
            <a:ext cx="5724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</a:rPr>
              <a:t>Hisoblaymiz</a:t>
            </a:r>
            <a:r>
              <a:rPr lang="en-US" sz="4000" dirty="0" smtClean="0">
                <a:solidFill>
                  <a:srgbClr val="C00000"/>
                </a:solidFill>
              </a:rPr>
              <a:t>. </a:t>
            </a:r>
            <a:r>
              <a:rPr lang="en-US" sz="3600" dirty="0" smtClean="0">
                <a:solidFill>
                  <a:srgbClr val="C00000"/>
                </a:solidFill>
              </a:rPr>
              <a:t>(123-bet)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43814" y="423704"/>
            <a:ext cx="5741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5.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37714" y="1923679"/>
            <a:ext cx="3953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80-30-(30+20)=	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7712" y="2715767"/>
            <a:ext cx="2198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5·8+39</a:t>
            </a:r>
            <a:r>
              <a:rPr lang="en-US" sz="3600" dirty="0">
                <a:solidFill>
                  <a:srgbClr val="002060"/>
                </a:solidFill>
              </a:rPr>
              <a:t>=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37714" y="3507855"/>
            <a:ext cx="18133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3·5+2·4</a:t>
            </a:r>
            <a:r>
              <a:rPr lang="en-US" sz="3600" dirty="0">
                <a:solidFill>
                  <a:srgbClr val="002060"/>
                </a:solidFill>
              </a:rPr>
              <a:t>=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37712" y="1131591"/>
            <a:ext cx="2304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9</a:t>
            </a:r>
            <a:r>
              <a:rPr lang="en-US" sz="3600" dirty="0" smtClean="0">
                <a:solidFill>
                  <a:srgbClr val="002060"/>
                </a:solidFill>
              </a:rPr>
              <a:t>·5-12</a:t>
            </a:r>
            <a:r>
              <a:rPr lang="en-US" sz="3600" dirty="0">
                <a:solidFill>
                  <a:srgbClr val="002060"/>
                </a:solidFill>
              </a:rPr>
              <a:t>=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915816" y="1131591"/>
            <a:ext cx="2304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45-12</a:t>
            </a:r>
            <a:r>
              <a:rPr lang="en-US" sz="3600" dirty="0">
                <a:solidFill>
                  <a:srgbClr val="002060"/>
                </a:solidFill>
              </a:rPr>
              <a:t>=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283968" y="1142954"/>
            <a:ext cx="6840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33</a:t>
            </a:r>
            <a:endParaRPr lang="en-US" sz="3600" b="1" dirty="0">
              <a:solidFill>
                <a:srgbClr val="00B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55976" y="1923678"/>
            <a:ext cx="3132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50-50=</a:t>
            </a:r>
            <a:r>
              <a:rPr lang="en-US" sz="3600" b="1" dirty="0" smtClean="0">
                <a:solidFill>
                  <a:srgbClr val="00B050"/>
                </a:solidFill>
              </a:rPr>
              <a:t>0</a:t>
            </a:r>
            <a:r>
              <a:rPr lang="en-US" sz="3600" dirty="0" smtClean="0">
                <a:solidFill>
                  <a:srgbClr val="002060"/>
                </a:solidFill>
              </a:rPr>
              <a:t>	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70841" y="2715766"/>
            <a:ext cx="2304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40+39=</a:t>
            </a:r>
            <a:r>
              <a:rPr lang="en-US" sz="3600" b="1" dirty="0" smtClean="0">
                <a:solidFill>
                  <a:srgbClr val="00B050"/>
                </a:solidFill>
              </a:rPr>
              <a:t>79</a:t>
            </a:r>
            <a:endParaRPr lang="en-US" sz="3600" b="1" dirty="0">
              <a:solidFill>
                <a:srgbClr val="00B05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87337" y="3507855"/>
            <a:ext cx="2304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15+8=</a:t>
            </a:r>
            <a:r>
              <a:rPr lang="en-US" sz="3600" b="1" dirty="0" smtClean="0">
                <a:solidFill>
                  <a:srgbClr val="00B050"/>
                </a:solidFill>
              </a:rPr>
              <a:t>23</a:t>
            </a:r>
            <a:endParaRPr lang="en-US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38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59632" y="483518"/>
            <a:ext cx="61719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 smtClean="0">
                <a:solidFill>
                  <a:srgbClr val="0070C0"/>
                </a:solidFill>
              </a:rPr>
              <a:t>Harfli</a:t>
            </a:r>
            <a:r>
              <a:rPr lang="en-US" sz="4000" b="1" i="1" dirty="0" smtClean="0">
                <a:solidFill>
                  <a:srgbClr val="0070C0"/>
                </a:solidFill>
              </a:rPr>
              <a:t> </a:t>
            </a:r>
            <a:r>
              <a:rPr lang="en-US" sz="4000" b="1" i="1" dirty="0" err="1" smtClean="0">
                <a:solidFill>
                  <a:srgbClr val="0070C0"/>
                </a:solidFill>
              </a:rPr>
              <a:t>ifoda</a:t>
            </a:r>
            <a:r>
              <a:rPr lang="en-US" sz="4000" b="1" i="1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harflar</a:t>
            </a:r>
            <a:r>
              <a:rPr lang="en-US" sz="4000" dirty="0" smtClean="0">
                <a:solidFill>
                  <a:srgbClr val="002060"/>
                </a:solidFill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</a:rPr>
              <a:t>sonlar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va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en-US" sz="4000" dirty="0" err="1" smtClean="0">
                <a:solidFill>
                  <a:srgbClr val="002060"/>
                </a:solidFill>
              </a:rPr>
              <a:t>amallardan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tashkil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topadi</a:t>
            </a:r>
            <a:r>
              <a:rPr lang="en-US" sz="4000" dirty="0" smtClean="0">
                <a:solidFill>
                  <a:srgbClr val="002060"/>
                </a:solidFill>
              </a:rPr>
              <a:t>.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2278519"/>
            <a:ext cx="655272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a+7	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</a:rPr>
              <a:t>   </a:t>
            </a:r>
            <a:r>
              <a:rPr lang="ru-RU" sz="4400" b="1" smtClean="0">
                <a:solidFill>
                  <a:srgbClr val="002060"/>
                </a:solidFill>
              </a:rPr>
              <a:t> </a:t>
            </a:r>
            <a:r>
              <a:rPr lang="en-US" sz="4400" b="1" smtClean="0">
                <a:solidFill>
                  <a:srgbClr val="0070C0"/>
                </a:solidFill>
              </a:rPr>
              <a:t>9-x</a:t>
            </a:r>
            <a:r>
              <a:rPr lang="en-US" sz="4400" b="1" smtClean="0">
                <a:solidFill>
                  <a:srgbClr val="002060"/>
                </a:solidFill>
              </a:rPr>
              <a:t>       </a:t>
            </a:r>
            <a:r>
              <a:rPr lang="en-US" sz="4400" b="1" dirty="0" smtClean="0">
                <a:solidFill>
                  <a:srgbClr val="00B050"/>
                </a:solidFill>
              </a:rPr>
              <a:t>b-10</a:t>
            </a:r>
            <a:r>
              <a:rPr lang="en-US" sz="4400" b="1" dirty="0" smtClean="0">
                <a:solidFill>
                  <a:srgbClr val="002060"/>
                </a:solidFill>
              </a:rPr>
              <a:t>       </a:t>
            </a:r>
            <a:r>
              <a:rPr lang="en-US" sz="4400" b="1" dirty="0" smtClean="0">
                <a:solidFill>
                  <a:srgbClr val="7030A0"/>
                </a:solidFill>
              </a:rPr>
              <a:t>18-y</a:t>
            </a:r>
            <a:endParaRPr lang="en-US" sz="4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21702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15616" y="1690934"/>
            <a:ext cx="6336704" cy="268101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94795" y="378612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Harfli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ifodalarda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ko‘p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uchraydigan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lotin</a:t>
            </a:r>
            <a:r>
              <a:rPr lang="en-US" sz="3600" dirty="0" smtClean="0">
                <a:solidFill>
                  <a:srgbClr val="002060"/>
                </a:solidFill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</a:rPr>
              <a:t>harflari</a:t>
            </a:r>
            <a:r>
              <a:rPr lang="en-US" sz="3600" dirty="0" smtClean="0">
                <a:solidFill>
                  <a:srgbClr val="002060"/>
                </a:solidFill>
              </a:rPr>
              <a:t>:</a:t>
            </a:r>
            <a:endParaRPr lang="ru-RU" sz="3600" dirty="0">
              <a:solidFill>
                <a:srgbClr val="00206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347864" y="1690934"/>
            <a:ext cx="0" cy="26810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508104" y="1690934"/>
            <a:ext cx="0" cy="26810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1115616" y="2266997"/>
            <a:ext cx="63367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115616" y="2771053"/>
            <a:ext cx="63367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1115616" y="3275109"/>
            <a:ext cx="63367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1115616" y="3779165"/>
            <a:ext cx="63367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597968" y="1618926"/>
            <a:ext cx="5926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Bosma</a:t>
            </a:r>
            <a:r>
              <a:rPr lang="en-US" sz="3600" dirty="0" smtClean="0"/>
              <a:t>       </a:t>
            </a:r>
            <a:r>
              <a:rPr lang="en-US" sz="3600" dirty="0" err="1" smtClean="0"/>
              <a:t>Yozmasi</a:t>
            </a:r>
            <a:r>
              <a:rPr lang="en-US" sz="3600" dirty="0" smtClean="0"/>
              <a:t>     </a:t>
            </a:r>
            <a:r>
              <a:rPr lang="en-US" sz="3600" dirty="0" err="1" smtClean="0"/>
              <a:t>Talaffuzi</a:t>
            </a:r>
            <a:endParaRPr lang="ru-RU" sz="3600" dirty="0"/>
          </a:p>
        </p:txBody>
      </p:sp>
      <p:sp>
        <p:nvSpPr>
          <p:cNvPr id="23" name="TextBox 22"/>
          <p:cNvSpPr txBox="1"/>
          <p:nvPr/>
        </p:nvSpPr>
        <p:spPr>
          <a:xfrm>
            <a:off x="1780247" y="2157700"/>
            <a:ext cx="12458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</a:rPr>
              <a:t>A  </a:t>
            </a:r>
            <a:r>
              <a:rPr lang="en-US" sz="3600" dirty="0" err="1" smtClean="0">
                <a:solidFill>
                  <a:srgbClr val="7030A0"/>
                </a:solidFill>
              </a:rPr>
              <a:t>a</a:t>
            </a:r>
            <a:endParaRPr lang="en-US" sz="3600" dirty="0" smtClean="0">
              <a:solidFill>
                <a:srgbClr val="7030A0"/>
              </a:solidFill>
            </a:endParaRPr>
          </a:p>
          <a:p>
            <a:r>
              <a:rPr lang="en-US" sz="3600" dirty="0" smtClean="0">
                <a:solidFill>
                  <a:srgbClr val="FFC000"/>
                </a:solidFill>
              </a:rPr>
              <a:t>B  </a:t>
            </a:r>
            <a:r>
              <a:rPr lang="en-US" sz="3600" dirty="0" err="1" smtClean="0">
                <a:solidFill>
                  <a:srgbClr val="FFC000"/>
                </a:solidFill>
              </a:rPr>
              <a:t>b</a:t>
            </a:r>
            <a:endParaRPr lang="en-US" sz="3600" dirty="0" smtClean="0">
              <a:solidFill>
                <a:srgbClr val="FFC000"/>
              </a:solidFill>
            </a:endParaRPr>
          </a:p>
          <a:p>
            <a:r>
              <a:rPr lang="en-US" sz="3600" dirty="0" smtClean="0">
                <a:solidFill>
                  <a:srgbClr val="FF0000"/>
                </a:solidFill>
              </a:rPr>
              <a:t>X  </a:t>
            </a:r>
            <a:r>
              <a:rPr lang="en-US" sz="3600" dirty="0" err="1" smtClean="0">
                <a:solidFill>
                  <a:srgbClr val="FF0000"/>
                </a:solidFill>
              </a:rPr>
              <a:t>x</a:t>
            </a:r>
            <a:endParaRPr lang="en-US" sz="3600" dirty="0" smtClean="0">
              <a:solidFill>
                <a:srgbClr val="FF0000"/>
              </a:solidFill>
            </a:endParaRPr>
          </a:p>
          <a:p>
            <a:r>
              <a:rPr lang="en-US" sz="3600" dirty="0" smtClean="0">
                <a:solidFill>
                  <a:srgbClr val="00B050"/>
                </a:solidFill>
              </a:rPr>
              <a:t>Y  </a:t>
            </a:r>
            <a:r>
              <a:rPr lang="en-US" sz="3600" dirty="0" err="1" smtClean="0">
                <a:solidFill>
                  <a:srgbClr val="00B050"/>
                </a:solidFill>
              </a:rPr>
              <a:t>y</a:t>
            </a:r>
            <a:r>
              <a:rPr lang="en-US" sz="3600" dirty="0" smtClean="0">
                <a:solidFill>
                  <a:srgbClr val="00B050"/>
                </a:solidFill>
              </a:rPr>
              <a:t>	</a:t>
            </a:r>
            <a:r>
              <a:rPr lang="en-US" sz="3600" dirty="0" smtClean="0"/>
              <a:t>	     </a:t>
            </a:r>
            <a:endParaRPr lang="ru-RU" sz="3600" dirty="0"/>
          </a:p>
        </p:txBody>
      </p:sp>
      <p:sp>
        <p:nvSpPr>
          <p:cNvPr id="24" name="TextBox 23"/>
          <p:cNvSpPr txBox="1"/>
          <p:nvPr/>
        </p:nvSpPr>
        <p:spPr>
          <a:xfrm>
            <a:off x="3974232" y="2176608"/>
            <a:ext cx="12458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7030A0"/>
                </a:solidFill>
              </a:rPr>
              <a:t>A  </a:t>
            </a:r>
            <a:r>
              <a:rPr lang="en-US" sz="3600" i="1" dirty="0" err="1" smtClean="0">
                <a:solidFill>
                  <a:srgbClr val="7030A0"/>
                </a:solidFill>
              </a:rPr>
              <a:t>a</a:t>
            </a:r>
            <a:endParaRPr lang="en-US" sz="3600" i="1" dirty="0" smtClean="0">
              <a:solidFill>
                <a:srgbClr val="7030A0"/>
              </a:solidFill>
            </a:endParaRPr>
          </a:p>
          <a:p>
            <a:r>
              <a:rPr lang="en-US" sz="3600" i="1" dirty="0" smtClean="0">
                <a:solidFill>
                  <a:srgbClr val="FFC000"/>
                </a:solidFill>
              </a:rPr>
              <a:t>B  </a:t>
            </a:r>
            <a:r>
              <a:rPr lang="en-US" sz="3600" i="1" dirty="0" err="1" smtClean="0">
                <a:solidFill>
                  <a:srgbClr val="FFC000"/>
                </a:solidFill>
              </a:rPr>
              <a:t>b</a:t>
            </a:r>
            <a:endParaRPr lang="en-US" sz="3600" i="1" dirty="0" smtClean="0">
              <a:solidFill>
                <a:srgbClr val="FFC000"/>
              </a:solidFill>
            </a:endParaRPr>
          </a:p>
          <a:p>
            <a:r>
              <a:rPr lang="en-US" sz="3600" i="1" dirty="0" smtClean="0">
                <a:solidFill>
                  <a:srgbClr val="FF0000"/>
                </a:solidFill>
              </a:rPr>
              <a:t>X  </a:t>
            </a:r>
            <a:r>
              <a:rPr lang="en-US" sz="3600" i="1" dirty="0" err="1" smtClean="0">
                <a:solidFill>
                  <a:srgbClr val="FF0000"/>
                </a:solidFill>
              </a:rPr>
              <a:t>x</a:t>
            </a:r>
            <a:endParaRPr lang="en-US" sz="3600" i="1" dirty="0" smtClean="0">
              <a:solidFill>
                <a:srgbClr val="FF0000"/>
              </a:solidFill>
            </a:endParaRPr>
          </a:p>
          <a:p>
            <a:r>
              <a:rPr lang="en-US" sz="3600" i="1" dirty="0" smtClean="0">
                <a:solidFill>
                  <a:srgbClr val="00B050"/>
                </a:solidFill>
              </a:rPr>
              <a:t>Y  </a:t>
            </a:r>
            <a:r>
              <a:rPr lang="en-US" sz="3600" i="1" dirty="0" err="1" smtClean="0">
                <a:solidFill>
                  <a:srgbClr val="00B050"/>
                </a:solidFill>
              </a:rPr>
              <a:t>y</a:t>
            </a:r>
            <a:r>
              <a:rPr lang="en-US" sz="3600" i="1" dirty="0" smtClean="0">
                <a:solidFill>
                  <a:srgbClr val="00B050"/>
                </a:solidFill>
              </a:rPr>
              <a:t>	</a:t>
            </a:r>
            <a:r>
              <a:rPr lang="en-US" sz="3600" dirty="0" smtClean="0"/>
              <a:t>	     </a:t>
            </a:r>
            <a:endParaRPr lang="ru-RU" sz="3600" dirty="0"/>
          </a:p>
        </p:txBody>
      </p:sp>
      <p:sp>
        <p:nvSpPr>
          <p:cNvPr id="25" name="TextBox 24"/>
          <p:cNvSpPr txBox="1"/>
          <p:nvPr/>
        </p:nvSpPr>
        <p:spPr>
          <a:xfrm>
            <a:off x="5868144" y="2157700"/>
            <a:ext cx="15121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/>
              <a:t>  </a:t>
            </a:r>
            <a:r>
              <a:rPr lang="en-US" sz="3600" dirty="0" smtClean="0">
                <a:solidFill>
                  <a:srgbClr val="7030A0"/>
                </a:solidFill>
              </a:rPr>
              <a:t>a</a:t>
            </a:r>
          </a:p>
          <a:p>
            <a:r>
              <a:rPr lang="en-US" sz="3600" dirty="0"/>
              <a:t> </a:t>
            </a:r>
            <a:r>
              <a:rPr lang="en-US" sz="3600" dirty="0" smtClean="0">
                <a:solidFill>
                  <a:srgbClr val="FFC000"/>
                </a:solidFill>
              </a:rPr>
              <a:t>be</a:t>
            </a:r>
          </a:p>
          <a:p>
            <a:r>
              <a:rPr lang="en-US" sz="3600" dirty="0" smtClean="0"/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iks</a:t>
            </a:r>
            <a:endParaRPr lang="en-US" sz="3600" dirty="0" smtClean="0">
              <a:solidFill>
                <a:srgbClr val="FF0000"/>
              </a:solidFill>
            </a:endParaRPr>
          </a:p>
          <a:p>
            <a:r>
              <a:rPr lang="en-US" sz="3600" dirty="0" err="1" smtClean="0">
                <a:solidFill>
                  <a:srgbClr val="00B050"/>
                </a:solidFill>
              </a:rPr>
              <a:t>igrek</a:t>
            </a:r>
            <a:r>
              <a:rPr lang="en-US" sz="3600" dirty="0" smtClean="0"/>
              <a:t>    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36088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41954" y="1455627"/>
            <a:ext cx="4490086" cy="169218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31641" y="256928"/>
            <a:ext cx="70295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Ifodalarni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namuna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asosida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o‘qiymiz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en-US" sz="3600" dirty="0" err="1" smtClean="0">
                <a:solidFill>
                  <a:srgbClr val="002060"/>
                </a:solidFill>
              </a:rPr>
              <a:t>va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yozamiz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r>
              <a:rPr lang="en-US" sz="3200" dirty="0" smtClean="0">
                <a:solidFill>
                  <a:srgbClr val="002060"/>
                </a:solidFill>
              </a:rPr>
              <a:t>(124-bet)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1.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294654" y="3147814"/>
            <a:ext cx="4309794" cy="172819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441954" y="1450097"/>
            <a:ext cx="456209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   </a:t>
            </a:r>
            <a:r>
              <a:rPr lang="en-US" sz="3200" b="1" dirty="0" smtClean="0">
                <a:solidFill>
                  <a:srgbClr val="0070C0"/>
                </a:solidFill>
              </a:rPr>
              <a:t>x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va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</a:rPr>
              <a:t>5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ning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yig‘indisi</a:t>
            </a:r>
            <a:endParaRPr lang="en-US" sz="3200" dirty="0" smtClean="0">
              <a:solidFill>
                <a:srgbClr val="002060"/>
              </a:solidFill>
            </a:endParaRPr>
          </a:p>
          <a:p>
            <a:r>
              <a:rPr lang="en-US" sz="3200" dirty="0" err="1" smtClean="0">
                <a:solidFill>
                  <a:srgbClr val="FF0000"/>
                </a:solidFill>
              </a:rPr>
              <a:t>Yozilishi</a:t>
            </a:r>
            <a:r>
              <a:rPr lang="en-US" sz="3200" dirty="0" smtClean="0">
                <a:solidFill>
                  <a:srgbClr val="FF0000"/>
                </a:solidFill>
              </a:rPr>
              <a:t>:</a:t>
            </a:r>
            <a:r>
              <a:rPr lang="en-US" sz="3200" dirty="0" smtClean="0"/>
              <a:t> </a:t>
            </a:r>
            <a:r>
              <a:rPr lang="en-US" sz="3200" b="1" dirty="0" smtClean="0">
                <a:solidFill>
                  <a:srgbClr val="0070C0"/>
                </a:solidFill>
              </a:rPr>
              <a:t>x+5</a:t>
            </a:r>
          </a:p>
          <a:p>
            <a:r>
              <a:rPr lang="en-US" sz="3200" dirty="0" err="1" smtClean="0">
                <a:solidFill>
                  <a:srgbClr val="FF0000"/>
                </a:solidFill>
              </a:rPr>
              <a:t>O‘qilishi</a:t>
            </a:r>
            <a:r>
              <a:rPr lang="en-US" sz="3200" dirty="0" smtClean="0">
                <a:solidFill>
                  <a:srgbClr val="FF0000"/>
                </a:solidFill>
              </a:rPr>
              <a:t>: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iks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qo‘shuv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besh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40837" y="3179791"/>
            <a:ext cx="447963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  </a:t>
            </a:r>
            <a:r>
              <a:rPr lang="en-US" sz="3200" b="1" dirty="0" smtClean="0">
                <a:solidFill>
                  <a:srgbClr val="0070C0"/>
                </a:solidFill>
              </a:rPr>
              <a:t>10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va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</a:rPr>
              <a:t>y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ning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ayirmasi</a:t>
            </a:r>
            <a:endParaRPr lang="en-US" sz="3200" dirty="0" smtClean="0">
              <a:solidFill>
                <a:srgbClr val="002060"/>
              </a:solidFill>
            </a:endParaRPr>
          </a:p>
          <a:p>
            <a:r>
              <a:rPr lang="en-US" sz="3200" dirty="0" err="1" smtClean="0">
                <a:solidFill>
                  <a:srgbClr val="FF0000"/>
                </a:solidFill>
              </a:rPr>
              <a:t>Yozilishi</a:t>
            </a:r>
            <a:r>
              <a:rPr lang="en-US" sz="3200" dirty="0" smtClean="0">
                <a:solidFill>
                  <a:srgbClr val="FF0000"/>
                </a:solidFill>
              </a:rPr>
              <a:t>:</a:t>
            </a:r>
            <a:r>
              <a:rPr lang="en-US" sz="3200" dirty="0" smtClean="0"/>
              <a:t> </a:t>
            </a:r>
            <a:r>
              <a:rPr lang="en-US" sz="3200" b="1" dirty="0" smtClean="0">
                <a:solidFill>
                  <a:srgbClr val="0070C0"/>
                </a:solidFill>
              </a:rPr>
              <a:t>10-y</a:t>
            </a:r>
          </a:p>
          <a:p>
            <a:r>
              <a:rPr lang="en-US" sz="3200" dirty="0" err="1" smtClean="0">
                <a:solidFill>
                  <a:srgbClr val="FF0000"/>
                </a:solidFill>
              </a:rPr>
              <a:t>O‘qilishi</a:t>
            </a:r>
            <a:r>
              <a:rPr lang="en-US" sz="3200" dirty="0" smtClean="0">
                <a:solidFill>
                  <a:srgbClr val="FF0000"/>
                </a:solidFill>
              </a:rPr>
              <a:t>: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o‘n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ayiruv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igrek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59634" y="3684370"/>
            <a:ext cx="1725799" cy="65508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93033" y="3616736"/>
            <a:ext cx="11256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400" b="1" dirty="0" smtClean="0">
                <a:solidFill>
                  <a:srgbClr val="0070C0"/>
                </a:solidFill>
              </a:rPr>
              <a:t>a</a:t>
            </a:r>
            <a:r>
              <a:rPr lang="en-US" sz="3600" b="1" dirty="0" smtClean="0">
                <a:solidFill>
                  <a:srgbClr val="0070C0"/>
                </a:solidFill>
              </a:rPr>
              <a:t>-43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868145" y="1836170"/>
            <a:ext cx="1725799" cy="65508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101544" y="1768536"/>
            <a:ext cx="12378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400" b="1" dirty="0" smtClean="0">
                <a:solidFill>
                  <a:srgbClr val="0070C0"/>
                </a:solidFill>
              </a:rPr>
              <a:t>b</a:t>
            </a:r>
            <a:r>
              <a:rPr lang="en-US" sz="3600" b="1" dirty="0" smtClean="0">
                <a:solidFill>
                  <a:srgbClr val="0070C0"/>
                </a:solidFill>
              </a:rPr>
              <a:t>+55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87723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2" grpId="0"/>
      <p:bldP spid="12" grpId="0" animBg="1"/>
      <p:bldP spid="5" grpId="0"/>
      <p:bldP spid="14" grpId="0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41954" y="1635647"/>
            <a:ext cx="8162494" cy="165618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31641" y="256929"/>
            <a:ext cx="702953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Qaysilari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harfli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ifodalar</a:t>
            </a:r>
            <a:r>
              <a:rPr lang="en-US" sz="3600" dirty="0" smtClean="0">
                <a:solidFill>
                  <a:srgbClr val="002060"/>
                </a:solidFill>
              </a:rPr>
              <a:t>? </a:t>
            </a:r>
            <a:r>
              <a:rPr lang="en-US" sz="3600" dirty="0" err="1" smtClean="0">
                <a:solidFill>
                  <a:srgbClr val="002060"/>
                </a:solidFill>
              </a:rPr>
              <a:t>O‘qiymiz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</a:p>
          <a:p>
            <a:r>
              <a:rPr lang="en-US" sz="3200" dirty="0" smtClean="0">
                <a:solidFill>
                  <a:srgbClr val="002060"/>
                </a:solidFill>
              </a:rPr>
              <a:t>			(124-bet)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2.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3571" y="1817408"/>
            <a:ext cx="1080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70C0"/>
                </a:solidFill>
              </a:rPr>
              <a:t>15-7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3568" y="2498127"/>
            <a:ext cx="1314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70C0"/>
                </a:solidFill>
              </a:rPr>
              <a:t>90-36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14957" y="1817407"/>
            <a:ext cx="1135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70C0"/>
                </a:solidFill>
              </a:rPr>
              <a:t>21+x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14957" y="2501468"/>
            <a:ext cx="11769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70C0"/>
                </a:solidFill>
              </a:rPr>
              <a:t>13+b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27014" y="1808034"/>
            <a:ext cx="11560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70C0"/>
                </a:solidFill>
              </a:rPr>
              <a:t>23+a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17124" y="2492148"/>
            <a:ext cx="1402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70C0"/>
                </a:solidFill>
              </a:rPr>
              <a:t>60+27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635338" y="1820765"/>
            <a:ext cx="11689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70C0"/>
                </a:solidFill>
              </a:rPr>
              <a:t>45+2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35338" y="2501484"/>
            <a:ext cx="10470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70C0"/>
                </a:solidFill>
              </a:rPr>
              <a:t>29-x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11742" y="1799293"/>
            <a:ext cx="8338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70C0"/>
                </a:solidFill>
              </a:rPr>
              <a:t>a-9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11741" y="2474838"/>
            <a:ext cx="10550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solidFill>
                  <a:srgbClr val="0070C0"/>
                </a:solidFill>
              </a:rPr>
              <a:t>78-y</a:t>
            </a:r>
            <a:endParaRPr lang="ru-RU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34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  <p:bldP spid="24" grpId="0"/>
      <p:bldP spid="29" grpId="0"/>
      <p:bldP spid="30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46010" y="1635646"/>
            <a:ext cx="3842014" cy="266429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256928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Rasmlar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o‘rniga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sonlar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qo‘yib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ifoda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tuzamiz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va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qiymatini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r>
              <a:rPr lang="en-US" sz="3200" dirty="0" smtClean="0">
                <a:solidFill>
                  <a:srgbClr val="002060"/>
                </a:solidFill>
              </a:rPr>
              <a:t>(124-bet)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3.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55179" y="1656738"/>
            <a:ext cx="26360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+ 2 = 7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09776" y="21151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D:\images (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699" y="1721518"/>
            <a:ext cx="555597" cy="578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D:\images (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46" y="2355726"/>
            <a:ext cx="555597" cy="578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D:\images (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691448"/>
            <a:ext cx="555597" cy="578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Скругленный прямоугольник 31"/>
          <p:cNvSpPr/>
          <p:nvPr/>
        </p:nvSpPr>
        <p:spPr>
          <a:xfrm>
            <a:off x="5364268" y="1923679"/>
            <a:ext cx="2376084" cy="201460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27" name="Picture 2" descr="D:\images (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936" y="2067694"/>
            <a:ext cx="536200" cy="55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png-transparent-orange-fruit-orange-fruit-orange-clipart-thumbnai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575" y="2934053"/>
            <a:ext cx="756721" cy="69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" descr="D:\png-transparent-orange-fruit-orange-fruit-orange-clipart-thumbnai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839" y="2643758"/>
            <a:ext cx="730395" cy="671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" descr="D:\png-transparent-orange-fruit-orange-fruit-orange-clipart-thumbnai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893" y="2297007"/>
            <a:ext cx="756721" cy="69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Без названия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78" t="6827" r="12151" b="15278"/>
          <a:stretch/>
        </p:blipFill>
        <p:spPr bwMode="auto">
          <a:xfrm>
            <a:off x="5596997" y="3320947"/>
            <a:ext cx="642708" cy="51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D:\Без названия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9602">
            <a:off x="1026326" y="3633630"/>
            <a:ext cx="904142" cy="662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D:\Без названия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18666">
            <a:off x="2989574" y="2957695"/>
            <a:ext cx="869959" cy="63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1843491" y="2284884"/>
            <a:ext cx="1358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- 1 = 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38" name="Picture 3" descr="D:\png-transparent-orange-fruit-orange-fruit-orange-clipart-thumbnai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590401"/>
            <a:ext cx="756721" cy="69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1853702" y="2975762"/>
            <a:ext cx="1358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+ 8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677143" y="3562682"/>
            <a:ext cx="26360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-       +       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060933" y="1995686"/>
            <a:ext cx="954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094262" y="2571750"/>
            <a:ext cx="954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112845" y="3156076"/>
            <a:ext cx="954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491296" y="1995686"/>
            <a:ext cx="954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FF0000"/>
                </a:solidFill>
              </a:rPr>
              <a:t>5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512876" y="2592635"/>
            <a:ext cx="954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FF0000"/>
                </a:solidFill>
              </a:rPr>
              <a:t>4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426184" y="3179109"/>
            <a:ext cx="954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FF0000"/>
                </a:solidFill>
              </a:rPr>
              <a:t>12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936813" y="3561888"/>
            <a:ext cx="954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FF0000"/>
                </a:solidFill>
              </a:rPr>
              <a:t>11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3500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</TotalTime>
  <Words>293</Words>
  <Application>Microsoft Office PowerPoint</Application>
  <PresentationFormat>Экран (16:9)</PresentationFormat>
  <Paragraphs>131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32</cp:revision>
  <dcterms:created xsi:type="dcterms:W3CDTF">2021-12-02T15:09:07Z</dcterms:created>
  <dcterms:modified xsi:type="dcterms:W3CDTF">2021-12-05T07:35:49Z</dcterms:modified>
</cp:coreProperties>
</file>