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56" r:id="rId8"/>
    <p:sldId id="265" r:id="rId9"/>
    <p:sldId id="266" r:id="rId10"/>
    <p:sldId id="260" r:id="rId11"/>
    <p:sldId id="267" r:id="rId12"/>
    <p:sldId id="261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2F5D24E-7095-4C7F-BEDC-5130AFEE4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62093">
            <a:off x="3811480" y="878979"/>
            <a:ext cx="48965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52206">
            <a:off x="4603365" y="1850291"/>
            <a:ext cx="18389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2-sinf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Мультяшный детский школьный рисунок, детский, ребенок, люди png | PNGEgg">
            <a:extLst>
              <a:ext uri="{FF2B5EF4-FFF2-40B4-BE49-F238E27FC236}">
                <a16:creationId xmlns="" xmlns:a16="http://schemas.microsoft.com/office/drawing/2014/main" id="{28C37B1B-948F-4038-AD03-8B2D650EEC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55" b="98230" l="23778" r="7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48" r="20987"/>
          <a:stretch/>
        </p:blipFill>
        <p:spPr bwMode="auto">
          <a:xfrm>
            <a:off x="-10996" y="2405087"/>
            <a:ext cx="2633939" cy="276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9031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ame template with happy ki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2273" b="1061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2457741"/>
            <a:ext cx="50223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topshiriq</a:t>
            </a:r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130-bet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6-misol</a:t>
            </a:r>
            <a:endParaRPr lang="ru-RU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7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20538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027322" y="326651"/>
            <a:ext cx="5031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Hisoblaymiz</a:t>
            </a:r>
            <a:r>
              <a:rPr lang="en-US" sz="4000" dirty="0" smtClean="0">
                <a:solidFill>
                  <a:srgbClr val="002060"/>
                </a:solidFill>
              </a:rPr>
              <a:t>. </a:t>
            </a:r>
            <a:r>
              <a:rPr lang="en-US" sz="3600" dirty="0" smtClean="0">
                <a:solidFill>
                  <a:srgbClr val="002060"/>
                </a:solidFill>
              </a:rPr>
              <a:t>(130-bet)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6.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1419622"/>
            <a:ext cx="256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 - 18 = 42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814" y="1398453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65 -       = 22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31710" y="1493019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75789" y="2186558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769201" y="2123256"/>
            <a:ext cx="203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42 + 18 =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815" y="2069435"/>
            <a:ext cx="193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65 – 22 = 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15528" y="1563638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660232" y="2217821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231352" y="3003798"/>
            <a:ext cx="256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  + 16 = 34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826808" y="3147814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2731086" y="3795886"/>
            <a:ext cx="2035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34 - 16 =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564885" y="3885477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94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Мультяшный дети с номерами, дети с номерами, фон векторная иллюстрация | 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830640"/>
            <a:ext cx="63367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   </a:t>
            </a:r>
            <a:r>
              <a:rPr lang="en-US" sz="5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три воздушных шарика | Картинки, Армия, Праздник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" y="0"/>
            <a:ext cx="1481458" cy="26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943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Тест к &quot;Starter Unit&quot; (учебник &quot;Spotlight 5&quot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8322" y="1002089"/>
            <a:ext cx="69847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Tarkibiy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qismlar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orasidagi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bog‘lanishlar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(10-dars, 129-bet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06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rame template with happy kid Royalty Free Vector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" r="2273" b="10610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3952" y="2219255"/>
            <a:ext cx="502230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Mustaqil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topshiriqni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	</a:t>
            </a:r>
            <a:r>
              <a:rPr lang="en-US" sz="4400" dirty="0" err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tekshirish</a:t>
            </a:r>
            <a:r>
              <a:rPr lang="en-US" sz="4400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:</a:t>
            </a:r>
            <a:endParaRPr lang="ru-RU" sz="4400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128-bet</a:t>
            </a:r>
            <a:r>
              <a:rPr lang="en-US" sz="4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6-misol</a:t>
            </a:r>
            <a:endParaRPr lang="ru-RU" sz="4400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68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329356"/>
            <a:ext cx="7408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Hisoblaymiz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</a:rPr>
              <a:t>Bo‘sh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joylarni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to‘ldiramiz</a:t>
            </a:r>
            <a:r>
              <a:rPr lang="en-US" sz="32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3200" dirty="0">
                <a:solidFill>
                  <a:srgbClr val="002060"/>
                </a:solidFill>
              </a:rPr>
              <a:t>	</a:t>
            </a:r>
            <a:r>
              <a:rPr lang="en-US" sz="3200" dirty="0" smtClean="0">
                <a:solidFill>
                  <a:srgbClr val="002060"/>
                </a:solidFill>
              </a:rPr>
              <a:t>	 </a:t>
            </a:r>
            <a:r>
              <a:rPr lang="en-US" sz="2800" dirty="0" smtClean="0">
                <a:solidFill>
                  <a:srgbClr val="002060"/>
                </a:solidFill>
              </a:rPr>
              <a:t>(128-bet)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6.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836" y="1379264"/>
            <a:ext cx="387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1)       +29=55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025595"/>
            <a:ext cx="196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55-29=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0026" y="1473829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114550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3814" y="2717507"/>
            <a:ext cx="387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2)       +44=88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8004" y="2812072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76795" y="3435846"/>
            <a:ext cx="196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88-44=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6955" y="3524801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92240" y="1379263"/>
            <a:ext cx="387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3)       +63=84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26430" y="1473828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26164" y="2025595"/>
            <a:ext cx="196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84-63=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66324" y="2114550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198378" y="2717507"/>
            <a:ext cx="387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4)       +33=55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32568" y="2812072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631359" y="3435846"/>
            <a:ext cx="196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55-33=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71519" y="3524801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051686" y="137926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26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78615" y="201998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26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7092" y="271750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44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73420" y="343584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44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88090" y="1379264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21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33179" y="2019983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21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09381" y="271750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22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27984" y="341546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22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4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78704" y="283919"/>
            <a:ext cx="746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Qanday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xulosaga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keldingiz</a:t>
            </a:r>
            <a:r>
              <a:rPr lang="en-US" sz="3600" dirty="0" smtClean="0">
                <a:solidFill>
                  <a:srgbClr val="C00000"/>
                </a:solidFill>
              </a:rPr>
              <a:t>? </a:t>
            </a:r>
            <a:r>
              <a:rPr lang="en-US" sz="3200" dirty="0" smtClean="0">
                <a:solidFill>
                  <a:srgbClr val="C00000"/>
                </a:solidFill>
              </a:rPr>
              <a:t>(129-bet)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9852" y="1710338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34-16=18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94968" y="2211710"/>
            <a:ext cx="14401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39852" y="2418224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18+16=34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9852" y="3126110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34</a:t>
            </a:r>
            <a:r>
              <a:rPr lang="ru-RU" sz="4000" dirty="0" smtClean="0">
                <a:solidFill>
                  <a:srgbClr val="002060"/>
                </a:solidFill>
              </a:rPr>
              <a:t>-</a:t>
            </a:r>
            <a:r>
              <a:rPr lang="en-US" sz="4000" dirty="0" smtClean="0">
                <a:solidFill>
                  <a:srgbClr val="002060"/>
                </a:solidFill>
              </a:rPr>
              <a:t>18=16</a:t>
            </a:r>
            <a:endParaRPr lang="ru-RU" sz="4000" dirty="0">
              <a:solidFill>
                <a:srgbClr val="00206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577021" y="3044700"/>
            <a:ext cx="1291123" cy="2148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395536" y="1813595"/>
            <a:ext cx="2448272" cy="501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39552" y="1779662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kamayuvchi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47916" y="971952"/>
            <a:ext cx="1697266" cy="5013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447916" y="91813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ayriluvchi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868144" y="2501627"/>
            <a:ext cx="2448272" cy="501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62381" y="3209513"/>
            <a:ext cx="2448272" cy="5013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397918" y="4105766"/>
            <a:ext cx="1615666" cy="501372"/>
          </a:xfrm>
          <a:prstGeom prst="rect">
            <a:avLst/>
          </a:prstGeom>
          <a:solidFill>
            <a:srgbClr val="66F0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2521590"/>
            <a:ext cx="2448272" cy="501372"/>
          </a:xfrm>
          <a:prstGeom prst="rect">
            <a:avLst/>
          </a:prstGeom>
          <a:solidFill>
            <a:srgbClr val="95E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905355" y="2499742"/>
            <a:ext cx="157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ayirma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5536" y="3262093"/>
            <a:ext cx="2448272" cy="5013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62381" y="1793741"/>
            <a:ext cx="2448272" cy="501372"/>
          </a:xfrm>
          <a:prstGeom prst="rect">
            <a:avLst/>
          </a:prstGeom>
          <a:solidFill>
            <a:srgbClr val="95EF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355976" y="1473324"/>
            <a:ext cx="0" cy="382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4273653" y="3695566"/>
            <a:ext cx="10315" cy="41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5539013" y="3471221"/>
            <a:ext cx="3084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5539013" y="2772166"/>
            <a:ext cx="3084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>
            <a:off x="5533188" y="2072907"/>
            <a:ext cx="3084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2847490" y="3527367"/>
            <a:ext cx="3267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2847490" y="2792129"/>
            <a:ext cx="3267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2847490" y="2100164"/>
            <a:ext cx="32678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4442007" y="3018023"/>
            <a:ext cx="270028" cy="514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9552" y="3220391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kamayuvchi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566769" y="4064063"/>
            <a:ext cx="157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ayirma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90390" y="1752039"/>
            <a:ext cx="157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ayirma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12160" y="2459925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kamayuvchi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28184" y="3159316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ayriluvchi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806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78704" y="323627"/>
            <a:ext cx="7469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</a:rPr>
              <a:t>Namunaga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qarab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mashqlarni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bajaramiz</a:t>
            </a:r>
            <a:r>
              <a:rPr lang="en-US" sz="3200" dirty="0" smtClean="0">
                <a:solidFill>
                  <a:srgbClr val="002060"/>
                </a:solidFill>
              </a:rPr>
              <a:t>. 			</a:t>
            </a:r>
            <a:r>
              <a:rPr lang="en-US" sz="2800" dirty="0" smtClean="0">
                <a:solidFill>
                  <a:srgbClr val="002060"/>
                </a:solidFill>
              </a:rPr>
              <a:t>(129-bet)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2.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531823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34</a:t>
            </a:r>
            <a:r>
              <a:rPr lang="en-US" sz="4000" dirty="0" smtClean="0">
                <a:solidFill>
                  <a:srgbClr val="002060"/>
                </a:solidFill>
              </a:rPr>
              <a:t>-</a:t>
            </a:r>
            <a:r>
              <a:rPr lang="en-US" sz="4000" dirty="0" smtClean="0">
                <a:solidFill>
                  <a:srgbClr val="FF0000"/>
                </a:solidFill>
              </a:rPr>
              <a:t>16</a:t>
            </a:r>
            <a:r>
              <a:rPr lang="en-US" sz="4000" dirty="0" smtClean="0">
                <a:solidFill>
                  <a:srgbClr val="002060"/>
                </a:solidFill>
              </a:rPr>
              <a:t>=</a:t>
            </a:r>
            <a:r>
              <a:rPr lang="en-US" sz="4000" dirty="0" smtClean="0">
                <a:solidFill>
                  <a:srgbClr val="00B050"/>
                </a:solidFill>
              </a:rPr>
              <a:t>?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0759" y="1512799"/>
            <a:ext cx="1963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18</a:t>
            </a:r>
            <a:r>
              <a:rPr lang="en-US" sz="4000" dirty="0" smtClean="0">
                <a:solidFill>
                  <a:srgbClr val="002060"/>
                </a:solidFill>
              </a:rPr>
              <a:t>+</a:t>
            </a:r>
            <a:r>
              <a:rPr lang="en-US" sz="4000" dirty="0" smtClean="0">
                <a:solidFill>
                  <a:srgbClr val="FF0000"/>
                </a:solidFill>
              </a:rPr>
              <a:t>16</a:t>
            </a:r>
            <a:r>
              <a:rPr lang="en-US" sz="4000" dirty="0" smtClean="0">
                <a:solidFill>
                  <a:srgbClr val="002060"/>
                </a:solidFill>
              </a:rPr>
              <a:t>=</a:t>
            </a:r>
            <a:r>
              <a:rPr lang="en-US" sz="4000" dirty="0" smtClean="0">
                <a:solidFill>
                  <a:srgbClr val="0070C0"/>
                </a:solidFill>
              </a:rPr>
              <a:t>?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4188" y="1512799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34</a:t>
            </a:r>
            <a:r>
              <a:rPr lang="ru-RU" sz="4000" dirty="0" smtClean="0">
                <a:solidFill>
                  <a:srgbClr val="002060"/>
                </a:solidFill>
              </a:rPr>
              <a:t>-</a:t>
            </a:r>
            <a:r>
              <a:rPr lang="en-US" sz="4000" dirty="0" smtClean="0">
                <a:solidFill>
                  <a:srgbClr val="00B050"/>
                </a:solidFill>
              </a:rPr>
              <a:t>18</a:t>
            </a:r>
            <a:r>
              <a:rPr lang="en-US" sz="4000" dirty="0" smtClean="0">
                <a:solidFill>
                  <a:srgbClr val="002060"/>
                </a:solidFill>
              </a:rPr>
              <a:t>=</a:t>
            </a:r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66871" y="1638142"/>
            <a:ext cx="63718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2139702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57</a:t>
            </a:r>
            <a:r>
              <a:rPr lang="en-US" sz="4000" dirty="0" smtClean="0">
                <a:solidFill>
                  <a:srgbClr val="002060"/>
                </a:solidFill>
              </a:rPr>
              <a:t>-</a:t>
            </a:r>
            <a:r>
              <a:rPr lang="en-US" sz="4000" dirty="0" smtClean="0">
                <a:solidFill>
                  <a:srgbClr val="FF0000"/>
                </a:solidFill>
              </a:rPr>
              <a:t>28</a:t>
            </a:r>
            <a:r>
              <a:rPr lang="en-US" sz="4000" dirty="0" smtClean="0">
                <a:solidFill>
                  <a:srgbClr val="002060"/>
                </a:solidFill>
              </a:rPr>
              <a:t>=</a:t>
            </a:r>
            <a:r>
              <a:rPr lang="en-US" sz="4000" dirty="0" smtClean="0">
                <a:solidFill>
                  <a:srgbClr val="00B050"/>
                </a:solidFill>
              </a:rPr>
              <a:t>?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30759" y="2120678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29</a:t>
            </a:r>
            <a:r>
              <a:rPr lang="en-US" sz="4000" dirty="0" smtClean="0">
                <a:solidFill>
                  <a:srgbClr val="002060"/>
                </a:solidFill>
              </a:rPr>
              <a:t>+</a:t>
            </a:r>
            <a:r>
              <a:rPr lang="en-US" sz="4000" dirty="0" smtClean="0">
                <a:solidFill>
                  <a:srgbClr val="FF0000"/>
                </a:solidFill>
              </a:rPr>
              <a:t>28</a:t>
            </a:r>
            <a:r>
              <a:rPr lang="en-US" sz="4000" dirty="0" smtClean="0">
                <a:solidFill>
                  <a:srgbClr val="002060"/>
                </a:solidFill>
              </a:rPr>
              <a:t>=?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4188" y="2120678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57</a:t>
            </a:r>
            <a:r>
              <a:rPr lang="ru-RU" sz="4000" dirty="0" smtClean="0">
                <a:solidFill>
                  <a:srgbClr val="002060"/>
                </a:solidFill>
              </a:rPr>
              <a:t>-</a:t>
            </a:r>
            <a:r>
              <a:rPr lang="en-US" sz="4000" dirty="0" smtClean="0">
                <a:solidFill>
                  <a:srgbClr val="00B050"/>
                </a:solidFill>
              </a:rPr>
              <a:t>29</a:t>
            </a:r>
            <a:r>
              <a:rPr lang="en-US" sz="4000" dirty="0" smtClean="0">
                <a:solidFill>
                  <a:srgbClr val="002060"/>
                </a:solidFill>
              </a:rPr>
              <a:t>=?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2799968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85</a:t>
            </a:r>
            <a:r>
              <a:rPr lang="en-US" sz="4000" dirty="0" smtClean="0">
                <a:solidFill>
                  <a:srgbClr val="002060"/>
                </a:solidFill>
              </a:rPr>
              <a:t>-</a:t>
            </a:r>
            <a:r>
              <a:rPr lang="en-US" sz="4000" dirty="0" smtClean="0">
                <a:solidFill>
                  <a:srgbClr val="FF0000"/>
                </a:solidFill>
              </a:rPr>
              <a:t>47</a:t>
            </a:r>
            <a:r>
              <a:rPr lang="en-US" sz="4000" dirty="0" smtClean="0">
                <a:solidFill>
                  <a:srgbClr val="002060"/>
                </a:solidFill>
              </a:rPr>
              <a:t>=</a:t>
            </a:r>
            <a:r>
              <a:rPr lang="en-US" sz="4000" dirty="0" smtClean="0">
                <a:solidFill>
                  <a:srgbClr val="00B050"/>
                </a:solidFill>
              </a:rPr>
              <a:t>?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0759" y="2780944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38</a:t>
            </a:r>
            <a:r>
              <a:rPr lang="en-US" sz="4000" dirty="0" smtClean="0">
                <a:solidFill>
                  <a:srgbClr val="002060"/>
                </a:solidFill>
              </a:rPr>
              <a:t>+</a:t>
            </a:r>
            <a:r>
              <a:rPr lang="en-US" sz="4000" dirty="0" smtClean="0">
                <a:solidFill>
                  <a:srgbClr val="FF0000"/>
                </a:solidFill>
              </a:rPr>
              <a:t>47</a:t>
            </a:r>
            <a:r>
              <a:rPr lang="en-US" sz="4000" dirty="0" smtClean="0">
                <a:solidFill>
                  <a:srgbClr val="002060"/>
                </a:solidFill>
              </a:rPr>
              <a:t>=?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64188" y="2780944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85</a:t>
            </a:r>
            <a:r>
              <a:rPr lang="ru-RU" sz="4000" dirty="0" smtClean="0">
                <a:solidFill>
                  <a:srgbClr val="002060"/>
                </a:solidFill>
              </a:rPr>
              <a:t>-</a:t>
            </a:r>
            <a:r>
              <a:rPr lang="en-US" sz="4000" dirty="0" smtClean="0">
                <a:solidFill>
                  <a:srgbClr val="00B050"/>
                </a:solidFill>
              </a:rPr>
              <a:t>38</a:t>
            </a:r>
            <a:r>
              <a:rPr lang="en-US" sz="4000" dirty="0" smtClean="0">
                <a:solidFill>
                  <a:srgbClr val="002060"/>
                </a:solidFill>
              </a:rPr>
              <a:t>=?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1560" y="3448040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77</a:t>
            </a:r>
            <a:r>
              <a:rPr lang="en-US" sz="4000" dirty="0" smtClean="0">
                <a:solidFill>
                  <a:srgbClr val="002060"/>
                </a:solidFill>
              </a:rPr>
              <a:t>-</a:t>
            </a:r>
            <a:r>
              <a:rPr lang="en-US" sz="4000" dirty="0" smtClean="0">
                <a:solidFill>
                  <a:srgbClr val="FF0000"/>
                </a:solidFill>
              </a:rPr>
              <a:t>55</a:t>
            </a:r>
            <a:r>
              <a:rPr lang="en-US" sz="4000" dirty="0" smtClean="0">
                <a:solidFill>
                  <a:srgbClr val="002060"/>
                </a:solidFill>
              </a:rPr>
              <a:t>=</a:t>
            </a:r>
            <a:r>
              <a:rPr lang="en-US" sz="4000" dirty="0" smtClean="0">
                <a:solidFill>
                  <a:srgbClr val="00B050"/>
                </a:solidFill>
              </a:rPr>
              <a:t>?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5876" y="3429016"/>
            <a:ext cx="2268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22</a:t>
            </a:r>
            <a:r>
              <a:rPr lang="en-US" sz="4000" dirty="0" smtClean="0">
                <a:solidFill>
                  <a:srgbClr val="002060"/>
                </a:solidFill>
              </a:rPr>
              <a:t>+</a:t>
            </a:r>
            <a:r>
              <a:rPr lang="en-US" sz="4000" dirty="0" smtClean="0">
                <a:solidFill>
                  <a:srgbClr val="FF0000"/>
                </a:solidFill>
              </a:rPr>
              <a:t>55</a:t>
            </a:r>
            <a:r>
              <a:rPr lang="en-US" sz="4000" dirty="0" smtClean="0">
                <a:solidFill>
                  <a:srgbClr val="002060"/>
                </a:solidFill>
              </a:rPr>
              <a:t>=?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4188" y="3429016"/>
            <a:ext cx="1938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77</a:t>
            </a:r>
            <a:r>
              <a:rPr lang="ru-RU" sz="4000" dirty="0" smtClean="0">
                <a:solidFill>
                  <a:srgbClr val="002060"/>
                </a:solidFill>
              </a:rPr>
              <a:t>-</a:t>
            </a:r>
            <a:r>
              <a:rPr lang="en-US" sz="4000" dirty="0" smtClean="0">
                <a:solidFill>
                  <a:srgbClr val="00B050"/>
                </a:solidFill>
              </a:rPr>
              <a:t>22</a:t>
            </a:r>
            <a:r>
              <a:rPr lang="en-US" sz="4000" dirty="0" smtClean="0">
                <a:solidFill>
                  <a:srgbClr val="002060"/>
                </a:solidFill>
              </a:rPr>
              <a:t>=?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82592" y="1538135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18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76056" y="1657166"/>
            <a:ext cx="63718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740352" y="1680251"/>
            <a:ext cx="63718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004048" y="148627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34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123728" y="2246021"/>
            <a:ext cx="63718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013584" y="2246021"/>
            <a:ext cx="63718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823247" y="2220685"/>
            <a:ext cx="63718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764358" y="209817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28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23728" y="2906287"/>
            <a:ext cx="63718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013584" y="2946020"/>
            <a:ext cx="63718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812360" y="2895119"/>
            <a:ext cx="63718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123728" y="3554710"/>
            <a:ext cx="63718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76056" y="3554710"/>
            <a:ext cx="63718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812360" y="3573383"/>
            <a:ext cx="63718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051720" y="212067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29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1720" y="281227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38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51720" y="3448040"/>
            <a:ext cx="1172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</a:rPr>
              <a:t>22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32040" y="212067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57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13584" y="343390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77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36132" y="278094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85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755190" y="276977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47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64358" y="3429367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55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740352" y="1484999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16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234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 animBg="1"/>
      <p:bldP spid="25" grpId="0" animBg="1"/>
      <p:bldP spid="22" grpId="0"/>
      <p:bldP spid="26" grpId="0" animBg="1"/>
      <p:bldP spid="27" grpId="0" animBg="1"/>
      <p:bldP spid="28" grpId="0" animBg="1"/>
      <p:bldP spid="23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43930" y="323627"/>
            <a:ext cx="746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Tarvuzning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massasi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necha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kilogramm</a:t>
            </a:r>
            <a:r>
              <a:rPr lang="en-US" sz="3600" dirty="0" smtClean="0">
                <a:solidFill>
                  <a:srgbClr val="002060"/>
                </a:solidFill>
              </a:rPr>
              <a:t>?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3.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522" y="2080019"/>
            <a:ext cx="26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1) 3+1=4 (kg)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36" t="17106" r="29559" b="65788"/>
          <a:stretch/>
        </p:blipFill>
        <p:spPr bwMode="auto">
          <a:xfrm>
            <a:off x="3707904" y="1023514"/>
            <a:ext cx="41044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152" y="2787905"/>
            <a:ext cx="3024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2) 10-4=6 (kg)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281" y="350785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70C0"/>
                </a:solidFill>
              </a:rPr>
              <a:t>Javob</a:t>
            </a:r>
            <a:r>
              <a:rPr lang="en-US" sz="3600" b="1" i="1" dirty="0" smtClean="0">
                <a:solidFill>
                  <a:srgbClr val="0070C0"/>
                </a:solidFill>
              </a:rPr>
              <a:t>: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tarvuzning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massasi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6 </a:t>
            </a:r>
            <a:r>
              <a:rPr lang="en-US" sz="3600" dirty="0" err="1" smtClean="0">
                <a:solidFill>
                  <a:srgbClr val="002060"/>
                </a:solidFill>
              </a:rPr>
              <a:t>kilogramm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953" y="1369704"/>
            <a:ext cx="2268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rgbClr val="0070C0"/>
                </a:solidFill>
              </a:rPr>
              <a:t>Yechish</a:t>
            </a:r>
            <a:r>
              <a:rPr lang="en-US" sz="3600" b="1" i="1" dirty="0" smtClean="0">
                <a:solidFill>
                  <a:srgbClr val="0070C0"/>
                </a:solidFill>
              </a:rPr>
              <a:t>:</a:t>
            </a:r>
            <a:endParaRPr lang="ru-RU" sz="36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48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8" y="20538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196221" y="331897"/>
            <a:ext cx="7408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</a:rPr>
              <a:t>Hisoblaymiz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  <a:r>
              <a:rPr lang="en-US" sz="3600" dirty="0" err="1" smtClean="0">
                <a:solidFill>
                  <a:srgbClr val="002060"/>
                </a:solidFill>
              </a:rPr>
              <a:t>Bo‘sh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joylarni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</a:rPr>
              <a:t>to‘ldiramiz</a:t>
            </a:r>
            <a:r>
              <a:rPr lang="en-US" sz="36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	</a:t>
            </a:r>
            <a:r>
              <a:rPr lang="en-US" sz="3600" dirty="0" smtClean="0">
                <a:solidFill>
                  <a:srgbClr val="002060"/>
                </a:solidFill>
              </a:rPr>
              <a:t>	 </a:t>
            </a:r>
            <a:r>
              <a:rPr lang="en-US" sz="3200" dirty="0" smtClean="0">
                <a:solidFill>
                  <a:srgbClr val="002060"/>
                </a:solidFill>
              </a:rPr>
              <a:t>(129-bet)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4.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836" y="1711136"/>
            <a:ext cx="387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1)       -39=22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2357467"/>
            <a:ext cx="196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22+39=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0026" y="1805701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555776" y="2446422"/>
            <a:ext cx="57606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192240" y="1711135"/>
            <a:ext cx="387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2)         -63=37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26430" y="1805700"/>
            <a:ext cx="745214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26165" y="2357467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37+63=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28184" y="2446422"/>
            <a:ext cx="792088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051686" y="173028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61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7436" y="234880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61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55646" y="1721619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100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80837" y="2348804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100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9140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кольн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9" y="25401"/>
            <a:ext cx="915822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80312" y="4876006"/>
            <a:ext cx="1368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31640" y="329356"/>
            <a:ext cx="7408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Noma’lumlarni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topamiz</a:t>
            </a:r>
            <a:r>
              <a:rPr lang="en-US" sz="4000" dirty="0" smtClean="0">
                <a:solidFill>
                  <a:srgbClr val="002060"/>
                </a:solidFill>
              </a:rPr>
              <a:t>. </a:t>
            </a:r>
            <a:r>
              <a:rPr lang="en-US" sz="3600" dirty="0" smtClean="0">
                <a:solidFill>
                  <a:srgbClr val="002060"/>
                </a:solidFill>
              </a:rPr>
              <a:t>(129-bet)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455953"/>
            <a:ext cx="740908" cy="675638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1954" y="491956"/>
            <a:ext cx="648072" cy="60363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14" y="423704"/>
            <a:ext cx="580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5.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635646"/>
            <a:ext cx="387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16 </a:t>
            </a:r>
            <a:r>
              <a:rPr lang="ru-RU" sz="3600" dirty="0" smtClean="0">
                <a:solidFill>
                  <a:srgbClr val="002060"/>
                </a:solidFill>
              </a:rPr>
              <a:t>-</a:t>
            </a:r>
            <a:r>
              <a:rPr lang="en-US" sz="3600" dirty="0" smtClean="0">
                <a:solidFill>
                  <a:srgbClr val="002060"/>
                </a:solidFill>
              </a:rPr>
              <a:t> </a:t>
            </a:r>
            <a:r>
              <a:rPr lang="en-US" sz="3600" dirty="0" smtClean="0">
                <a:solidFill>
                  <a:srgbClr val="002060"/>
                </a:solidFill>
              </a:rPr>
              <a:t>4 =       + 6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1893" y="2992962"/>
            <a:ext cx="285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- 10 = 25 - 15 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00695" y="3087527"/>
            <a:ext cx="603153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565518" y="162425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12 +       = 30 - 10         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36444" y="12521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60677" y="2643758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69537" y="125802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2267744" y="1685128"/>
            <a:ext cx="576064" cy="457200"/>
          </a:xfrm>
          <a:prstGeom prst="star5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567633" y="1719247"/>
            <a:ext cx="504056" cy="4563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578571" y="3040942"/>
            <a:ext cx="671119" cy="63935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484101" y="1635646"/>
            <a:ext cx="671119" cy="63935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182191" y="1642618"/>
            <a:ext cx="720080" cy="63935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2286474" y="1639131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6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75899" y="299296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20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77401" y="12521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35753" y="1252112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10308" y="163427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8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52476" y="263226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49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 animBg="1"/>
      <p:bldP spid="19" grpId="0" animBg="1"/>
      <p:bldP spid="29" grpId="0" animBg="1"/>
      <p:bldP spid="25" grpId="0"/>
      <p:bldP spid="23" grpId="0"/>
      <p:bldP spid="30" grpId="0"/>
      <p:bldP spid="31" grpId="0"/>
      <p:bldP spid="22" grpId="0"/>
      <p:bldP spid="3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257</Words>
  <Application>Microsoft Office PowerPoint</Application>
  <PresentationFormat>Экран (16:9)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14</cp:revision>
  <dcterms:created xsi:type="dcterms:W3CDTF">2021-12-08T16:06:28Z</dcterms:created>
  <dcterms:modified xsi:type="dcterms:W3CDTF">2021-12-13T06:26:02Z</dcterms:modified>
</cp:coreProperties>
</file>