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57" r:id="rId5"/>
    <p:sldId id="261" r:id="rId6"/>
    <p:sldId id="262" r:id="rId7"/>
    <p:sldId id="263" r:id="rId8"/>
    <p:sldId id="264" r:id="rId9"/>
    <p:sldId id="265" r:id="rId10"/>
    <p:sldId id="267" r:id="rId11"/>
    <p:sldId id="269" r:id="rId12"/>
    <p:sldId id="268" r:id="rId13"/>
    <p:sldId id="270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1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Cкачать фон “Планеты и ракета” для презентаций PowerPoint, бесплатн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4" name="Picture 6" descr="D:\astronom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55776" y="1434734"/>
            <a:ext cx="54726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sz="7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2-sinf</a:t>
            </a:r>
            <a:endParaRPr lang="ru-RU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039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8" y="0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8"/>
            <a:ext cx="702953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Jadvalni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to‘ldiramiz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tahlil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qilamiz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200" dirty="0" smtClean="0">
                <a:solidFill>
                  <a:srgbClr val="002060"/>
                </a:solidFill>
              </a:rPr>
              <a:t>(126-bet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5.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2054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90044" y="718691"/>
            <a:ext cx="1005845" cy="14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90043" y="1683403"/>
            <a:ext cx="1005845" cy="14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92215" y="717404"/>
            <a:ext cx="1005845" cy="14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92214" y="1682116"/>
            <a:ext cx="1005845" cy="14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506941" y="717405"/>
            <a:ext cx="1005845" cy="14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506940" y="1682117"/>
            <a:ext cx="1005845" cy="140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37"/>
          <a:stretch/>
        </p:blipFill>
        <p:spPr bwMode="auto">
          <a:xfrm rot="5400000">
            <a:off x="7452448" y="1181543"/>
            <a:ext cx="1005847" cy="48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37"/>
          <a:stretch/>
        </p:blipFill>
        <p:spPr bwMode="auto">
          <a:xfrm rot="5400000">
            <a:off x="7452447" y="2114093"/>
            <a:ext cx="1005847" cy="48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323528" y="2923532"/>
            <a:ext cx="4896544" cy="18804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411760" y="2923533"/>
            <a:ext cx="0" cy="18939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347864" y="3507854"/>
            <a:ext cx="0" cy="13095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323530" y="3507854"/>
            <a:ext cx="4896542" cy="4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23528" y="4155926"/>
            <a:ext cx="48965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07232" y="2923533"/>
            <a:ext cx="11368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Jami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3528" y="3540330"/>
            <a:ext cx="26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</a:rPr>
              <a:t>Gullar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rangi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8809" y="4169777"/>
            <a:ext cx="26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</a:rPr>
              <a:t>Gullar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soni</a:t>
            </a:r>
            <a:endParaRPr lang="ru-RU" sz="2800" dirty="0">
              <a:solidFill>
                <a:srgbClr val="002060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283968" y="3494401"/>
            <a:ext cx="0" cy="13095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9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5137"/>
          <a:stretch/>
        </p:blipFill>
        <p:spPr bwMode="auto">
          <a:xfrm rot="5400000">
            <a:off x="2620743" y="3607225"/>
            <a:ext cx="502924" cy="48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33069" b="33863"/>
          <a:stretch/>
        </p:blipFill>
        <p:spPr bwMode="auto">
          <a:xfrm rot="5400000">
            <a:off x="3600895" y="3619810"/>
            <a:ext cx="502922" cy="46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Наглядные пособия для детского сада — Фото | OK.RU в 2021 г | Цветочное  искусство, Цветы шаблоны, Поделки из цветов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66931"/>
          <a:stretch/>
        </p:blipFill>
        <p:spPr bwMode="auto">
          <a:xfrm rot="5400000">
            <a:off x="4552581" y="3619810"/>
            <a:ext cx="502922" cy="46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2571481" y="421104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16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51632" y="419840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12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37543" y="418742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12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550712" y="289895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40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0449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4" grpId="0"/>
      <p:bldP spid="45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rame template with happy kids smiling Royalty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29"/>
          <a:stretch/>
        </p:blipFill>
        <p:spPr bwMode="auto">
          <a:xfrm>
            <a:off x="31175" y="0"/>
            <a:ext cx="91128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73494" y="2139702"/>
            <a:ext cx="49044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</a:rPr>
              <a:t>Mustaqil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topshiriq</a:t>
            </a:r>
            <a:r>
              <a:rPr lang="en-US" sz="4800" dirty="0" smtClean="0">
                <a:solidFill>
                  <a:srgbClr val="C00000"/>
                </a:solidFill>
              </a:rPr>
              <a:t>:</a:t>
            </a:r>
            <a:endParaRPr lang="en-US" sz="4800" dirty="0" smtClean="0">
              <a:solidFill>
                <a:srgbClr val="C00000"/>
              </a:solidFill>
            </a:endParaRPr>
          </a:p>
          <a:p>
            <a:r>
              <a:rPr lang="en-US" sz="4800" dirty="0" smtClean="0">
                <a:solidFill>
                  <a:srgbClr val="C00000"/>
                </a:solidFill>
              </a:rPr>
              <a:t>  </a:t>
            </a:r>
            <a:r>
              <a:rPr lang="en-US" sz="4800" dirty="0" smtClean="0">
                <a:solidFill>
                  <a:srgbClr val="C00000"/>
                </a:solidFill>
              </a:rPr>
              <a:t>126-bet</a:t>
            </a:r>
            <a:r>
              <a:rPr lang="en-US" sz="4800" dirty="0" smtClean="0">
                <a:solidFill>
                  <a:srgbClr val="C00000"/>
                </a:solidFill>
              </a:rPr>
              <a:t>. </a:t>
            </a:r>
            <a:r>
              <a:rPr lang="en-US" sz="4800" dirty="0" smtClean="0">
                <a:solidFill>
                  <a:srgbClr val="C00000"/>
                </a:solidFill>
              </a:rPr>
              <a:t>6-misol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500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8" y="0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53815" y="324981"/>
            <a:ext cx="74850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</a:rPr>
              <a:t>Rasmga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mos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ifoda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tuzamiz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qiymatini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topamiz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</a:rPr>
              <a:t>Tuzgan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ifodamizni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so‘zlar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bilan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yozamiz</a:t>
            </a:r>
            <a:r>
              <a:rPr lang="en-US" sz="3200" dirty="0" smtClean="0">
                <a:solidFill>
                  <a:srgbClr val="002060"/>
                </a:solidFill>
              </a:rPr>
              <a:t>. (126-bet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6.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3074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99" y="2774079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278698" y="3291830"/>
            <a:ext cx="8501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60   61   62   63   </a:t>
            </a:r>
            <a:r>
              <a:rPr lang="en-US" sz="3600" dirty="0" smtClean="0">
                <a:solidFill>
                  <a:srgbClr val="FF0000"/>
                </a:solidFill>
              </a:rPr>
              <a:t>64</a:t>
            </a:r>
            <a:r>
              <a:rPr lang="en-US" sz="3600" dirty="0" smtClean="0">
                <a:solidFill>
                  <a:srgbClr val="002060"/>
                </a:solidFill>
              </a:rPr>
              <a:t>   65   66   67   68   69   70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27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324" y="2774079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412" y="2774079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84171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580" y="2781491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181" y="2781491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48" y="2784171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836" y="2774079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924" y="2784171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004" y="2784171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Картинки цветов для детского сада » DreemPics.com - картинки и рисунки на  рабочий стол бесплатно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084" y="2761438"/>
            <a:ext cx="58335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Идеи на тему «БАБОЧКИ Gif» (19) | бабочки, анимация, каменное лицо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170" y="1836891"/>
            <a:ext cx="1125247" cy="104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Дуга 20"/>
          <p:cNvSpPr/>
          <p:nvPr/>
        </p:nvSpPr>
        <p:spPr>
          <a:xfrm rot="19270793">
            <a:off x="394053" y="2192931"/>
            <a:ext cx="3137621" cy="2408136"/>
          </a:xfrm>
          <a:prstGeom prst="arc">
            <a:avLst>
              <a:gd name="adj1" fmla="val 15484905"/>
              <a:gd name="adj2" fmla="val 381284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933455" y="2571750"/>
            <a:ext cx="147037" cy="1446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180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Cкачать фон “Планеты и ракета” для презентаций PowerPoint, бесплатн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4" name="Picture 6" descr="D:\astronom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23728" y="1059582"/>
            <a:ext cx="60486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6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6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6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6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158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ecture 1. artic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915565"/>
            <a:ext cx="504056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70C0"/>
                </a:solidFill>
              </a:rPr>
              <a:t>	</a:t>
            </a:r>
            <a:r>
              <a:rPr lang="ru-RU" sz="5400" dirty="0" smtClean="0">
                <a:solidFill>
                  <a:srgbClr val="0070C0"/>
                </a:solidFill>
              </a:rPr>
              <a:t>  </a:t>
            </a:r>
            <a:r>
              <a:rPr lang="en-US" sz="4800" dirty="0" err="1" smtClean="0">
                <a:solidFill>
                  <a:srgbClr val="C00000"/>
                </a:solidFill>
              </a:rPr>
              <a:t>Mavzu</a:t>
            </a:r>
            <a:r>
              <a:rPr lang="en-US" sz="4800" dirty="0" smtClean="0">
                <a:solidFill>
                  <a:srgbClr val="C00000"/>
                </a:solidFill>
              </a:rPr>
              <a:t>: </a:t>
            </a:r>
          </a:p>
          <a:p>
            <a:r>
              <a:rPr lang="ru-RU" sz="4800" dirty="0" smtClean="0">
                <a:solidFill>
                  <a:srgbClr val="C00000"/>
                </a:solidFill>
              </a:rPr>
              <a:t>   </a:t>
            </a:r>
            <a:r>
              <a:rPr lang="en-US" sz="5400" dirty="0" err="1" smtClean="0">
                <a:solidFill>
                  <a:srgbClr val="C00000"/>
                </a:solidFill>
              </a:rPr>
              <a:t>Harfli</a:t>
            </a:r>
            <a:r>
              <a:rPr lang="en-US" sz="5400" dirty="0" smtClean="0">
                <a:solidFill>
                  <a:srgbClr val="C00000"/>
                </a:solidFill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</a:rPr>
              <a:t>ifodalar</a:t>
            </a:r>
            <a:endParaRPr lang="en-US" sz="4800" dirty="0" smtClean="0">
              <a:solidFill>
                <a:srgbClr val="C00000"/>
              </a:solidFill>
            </a:endParaRPr>
          </a:p>
          <a:p>
            <a:r>
              <a:rPr lang="en-US" sz="4800" dirty="0" smtClean="0">
                <a:solidFill>
                  <a:srgbClr val="C00000"/>
                </a:solidFill>
              </a:rPr>
              <a:t>  (</a:t>
            </a:r>
            <a:r>
              <a:rPr lang="ru-RU" sz="4800" dirty="0" smtClean="0">
                <a:solidFill>
                  <a:srgbClr val="C00000"/>
                </a:solidFill>
              </a:rPr>
              <a:t>7</a:t>
            </a:r>
            <a:r>
              <a:rPr lang="en-US" sz="4800" dirty="0" smtClean="0">
                <a:solidFill>
                  <a:srgbClr val="C00000"/>
                </a:solidFill>
              </a:rPr>
              <a:t>-</a:t>
            </a:r>
            <a:r>
              <a:rPr lang="en-US" sz="4800" dirty="0" err="1" smtClean="0">
                <a:solidFill>
                  <a:srgbClr val="C00000"/>
                </a:solidFill>
              </a:rPr>
              <a:t>dars</a:t>
            </a:r>
            <a:r>
              <a:rPr lang="en-US" sz="4800" dirty="0" smtClean="0">
                <a:solidFill>
                  <a:srgbClr val="C00000"/>
                </a:solidFill>
              </a:rPr>
              <a:t>. 12</a:t>
            </a:r>
            <a:r>
              <a:rPr lang="ru-RU" sz="4800" dirty="0" smtClean="0">
                <a:solidFill>
                  <a:srgbClr val="C00000"/>
                </a:solidFill>
              </a:rPr>
              <a:t>5</a:t>
            </a:r>
            <a:r>
              <a:rPr lang="en-US" sz="4800" dirty="0" smtClean="0">
                <a:solidFill>
                  <a:srgbClr val="C00000"/>
                </a:solidFill>
              </a:rPr>
              <a:t>-bet)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179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rame template with happy kids smiling Royalty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29"/>
          <a:stretch/>
        </p:blipFill>
        <p:spPr bwMode="auto">
          <a:xfrm>
            <a:off x="31175" y="0"/>
            <a:ext cx="91128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48420" y="1995686"/>
            <a:ext cx="491769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rgbClr val="C00000"/>
                </a:solidFill>
              </a:rPr>
              <a:t>Mustaqil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topshiriqni</a:t>
            </a:r>
            <a:r>
              <a:rPr lang="en-US" sz="44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4400" dirty="0" smtClean="0">
                <a:solidFill>
                  <a:srgbClr val="C00000"/>
                </a:solidFill>
              </a:rPr>
              <a:t>	</a:t>
            </a:r>
            <a:r>
              <a:rPr lang="en-US" sz="4400" dirty="0" err="1" smtClean="0">
                <a:solidFill>
                  <a:srgbClr val="C00000"/>
                </a:solidFill>
              </a:rPr>
              <a:t>tekshiramiz</a:t>
            </a:r>
            <a:r>
              <a:rPr lang="en-US" sz="4400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4400" dirty="0" smtClean="0">
                <a:solidFill>
                  <a:srgbClr val="C00000"/>
                </a:solidFill>
              </a:rPr>
              <a:t>  12</a:t>
            </a:r>
            <a:r>
              <a:rPr lang="ru-RU" sz="4400" dirty="0" smtClean="0">
                <a:solidFill>
                  <a:srgbClr val="C00000"/>
                </a:solidFill>
              </a:rPr>
              <a:t>4</a:t>
            </a:r>
            <a:r>
              <a:rPr lang="en-US" sz="4400" dirty="0" smtClean="0">
                <a:solidFill>
                  <a:srgbClr val="C00000"/>
                </a:solidFill>
              </a:rPr>
              <a:t>-bet. 5-misol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462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8" y="0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3072" y="2185042"/>
            <a:ext cx="561046" cy="576064"/>
          </a:xfrm>
          <a:prstGeom prst="round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9"/>
            <a:ext cx="741682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Amallarni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ketma-ketlikda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			(124-bet)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5.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0993" y="2157904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76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259632" y="2193038"/>
            <a:ext cx="561046" cy="576064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092024" y="3112160"/>
            <a:ext cx="561046" cy="5760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919948" y="2286315"/>
            <a:ext cx="561046" cy="5760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851920" y="1635646"/>
            <a:ext cx="561046" cy="57606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486224" y="2211710"/>
            <a:ext cx="561046" cy="57606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508104" y="2246205"/>
            <a:ext cx="561046" cy="576064"/>
          </a:xfrm>
          <a:prstGeom prst="round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300192" y="1448654"/>
            <a:ext cx="561046" cy="576064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164288" y="2006362"/>
            <a:ext cx="561046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09206" y="2931790"/>
            <a:ext cx="561046" cy="576064"/>
          </a:xfrm>
          <a:prstGeom prst="round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819266" y="3609252"/>
            <a:ext cx="561046" cy="57606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2473238">
            <a:off x="808508" y="1882237"/>
            <a:ext cx="483265" cy="457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2473238">
            <a:off x="1748056" y="2682287"/>
            <a:ext cx="4572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 rot="2473238">
            <a:off x="2577755" y="2752897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1259632" y="2149908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84032" y="3032076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20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828951" y="2264556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30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1920" y="1574660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3926" y="2213451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60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40556" y="2210493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9939" y="1419622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7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209009" y="1995686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725334" y="2871110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50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863987" y="3579862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8223" y="1553707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01062" y="2420183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1236" y="2460833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+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 rot="2473238">
            <a:off x="3441851" y="2034215"/>
            <a:ext cx="457200" cy="457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3425031" y="181276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+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 rot="2473238">
            <a:off x="5026027" y="2610279"/>
            <a:ext cx="4572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5009207" y="2388825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+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 rot="2473238">
            <a:off x="6826227" y="1785092"/>
            <a:ext cx="4572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6809407" y="1553706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+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 rot="2473238">
            <a:off x="7615709" y="2482445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7598889" y="2260991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+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 rot="2473238">
            <a:off x="4442360" y="1798121"/>
            <a:ext cx="457200" cy="457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4465667" y="1465407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 rot="2473238">
            <a:off x="6045843" y="1982786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6069150" y="1650072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 rot="2473238">
            <a:off x="7365591" y="3332736"/>
            <a:ext cx="457200" cy="457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7388898" y="3000022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 rot="2473238">
            <a:off x="6276885" y="3687955"/>
            <a:ext cx="457200" cy="457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6244038" y="3481785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=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389689" y="3631643"/>
            <a:ext cx="741357" cy="71630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1800619" y="1999053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70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770426" y="3128420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90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919948" y="1599874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60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303565" y="1166430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68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935942" y="1787671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511336" y="1568243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10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122587" y="1333269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931094" y="2019404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930250" y="2818132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58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500047" y="3661742"/>
            <a:ext cx="4748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407546" y="3661742"/>
            <a:ext cx="70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50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10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027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9"/>
            <a:ext cx="741682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Amallarni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ketma-ketlikda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hisoblaymiz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			(124-bet)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5.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4422" y="1491630"/>
            <a:ext cx="58283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76</a:t>
            </a:r>
            <a:r>
              <a:rPr lang="ru-RU" sz="3600" dirty="0" smtClean="0">
                <a:solidFill>
                  <a:srgbClr val="002060"/>
                </a:solidFill>
              </a:rPr>
              <a:t>-6=</a:t>
            </a:r>
            <a:r>
              <a:rPr lang="ru-RU" sz="3600" b="1" dirty="0" smtClean="0">
                <a:solidFill>
                  <a:srgbClr val="00B050"/>
                </a:solidFill>
              </a:rPr>
              <a:t>70</a:t>
            </a:r>
            <a:r>
              <a:rPr lang="ru-RU" sz="3600" dirty="0" smtClean="0">
                <a:solidFill>
                  <a:srgbClr val="002060"/>
                </a:solidFill>
              </a:rPr>
              <a:t>			8+2=</a:t>
            </a:r>
            <a:r>
              <a:rPr lang="ru-RU" sz="3600" b="1" dirty="0" smtClean="0">
                <a:solidFill>
                  <a:srgbClr val="00B050"/>
                </a:solidFill>
              </a:rPr>
              <a:t>10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70+20=</a:t>
            </a:r>
            <a:r>
              <a:rPr lang="ru-RU" sz="3600" b="1" dirty="0" smtClean="0">
                <a:solidFill>
                  <a:srgbClr val="00B050"/>
                </a:solidFill>
              </a:rPr>
              <a:t>90</a:t>
            </a:r>
            <a:r>
              <a:rPr lang="ru-RU" sz="3600" dirty="0" smtClean="0">
                <a:solidFill>
                  <a:srgbClr val="002060"/>
                </a:solidFill>
              </a:rPr>
              <a:t>		10-7=</a:t>
            </a:r>
            <a:r>
              <a:rPr lang="ru-RU" sz="3600" b="1" dirty="0" smtClean="0">
                <a:solidFill>
                  <a:srgbClr val="00B050"/>
                </a:solidFill>
              </a:rPr>
              <a:t>3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90-30=</a:t>
            </a:r>
            <a:r>
              <a:rPr lang="ru-RU" sz="3600" b="1" dirty="0" smtClean="0">
                <a:solidFill>
                  <a:srgbClr val="00B050"/>
                </a:solidFill>
              </a:rPr>
              <a:t>60</a:t>
            </a:r>
            <a:r>
              <a:rPr lang="ru-RU" sz="3600" dirty="0" smtClean="0">
                <a:solidFill>
                  <a:srgbClr val="002060"/>
                </a:solidFill>
              </a:rPr>
              <a:t>			3+5=</a:t>
            </a:r>
            <a:r>
              <a:rPr lang="ru-RU" sz="3600" b="1" dirty="0" smtClean="0">
                <a:solidFill>
                  <a:srgbClr val="00B050"/>
                </a:solidFill>
              </a:rPr>
              <a:t>8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60+8=</a:t>
            </a:r>
            <a:r>
              <a:rPr lang="ru-RU" sz="3600" b="1" dirty="0" smtClean="0">
                <a:solidFill>
                  <a:srgbClr val="00B050"/>
                </a:solidFill>
              </a:rPr>
              <a:t>68</a:t>
            </a:r>
            <a:r>
              <a:rPr lang="ru-RU" sz="3600" dirty="0" smtClean="0">
                <a:solidFill>
                  <a:srgbClr val="002060"/>
                </a:solidFill>
              </a:rPr>
              <a:t>			8+50=</a:t>
            </a:r>
            <a:r>
              <a:rPr lang="ru-RU" sz="3600" b="1" dirty="0" smtClean="0">
                <a:solidFill>
                  <a:srgbClr val="00B050"/>
                </a:solidFill>
              </a:rPr>
              <a:t>58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68-60=</a:t>
            </a:r>
            <a:r>
              <a:rPr lang="ru-RU" sz="3600" b="1" dirty="0" smtClean="0">
                <a:solidFill>
                  <a:srgbClr val="00B050"/>
                </a:solidFill>
              </a:rPr>
              <a:t>8</a:t>
            </a:r>
            <a:r>
              <a:rPr lang="ru-RU" sz="3600" dirty="0" smtClean="0">
                <a:solidFill>
                  <a:srgbClr val="002060"/>
                </a:solidFill>
              </a:rPr>
              <a:t>			58-8=</a:t>
            </a:r>
            <a:r>
              <a:rPr lang="ru-RU" sz="3600" b="1" dirty="0" smtClean="0">
                <a:solidFill>
                  <a:srgbClr val="00B050"/>
                </a:solidFill>
              </a:rPr>
              <a:t>50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884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7" y="659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9"/>
            <a:ext cx="7029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Harfli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ifodalarni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o‘qiymiz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mos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yozuvni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topamiz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200" dirty="0" smtClean="0">
                <a:solidFill>
                  <a:srgbClr val="002060"/>
                </a:solidFill>
              </a:rPr>
              <a:t>(125-bet)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1</a:t>
            </a:r>
            <a:r>
              <a:rPr lang="en-US" sz="4000" b="1" dirty="0" smtClean="0">
                <a:solidFill>
                  <a:srgbClr val="C00000"/>
                </a:solidFill>
              </a:rPr>
              <a:t>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7" name="12-конечная звезда 6"/>
          <p:cNvSpPr/>
          <p:nvPr/>
        </p:nvSpPr>
        <p:spPr>
          <a:xfrm>
            <a:off x="4251298" y="2017256"/>
            <a:ext cx="1429746" cy="1030626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306674" y="2178626"/>
            <a:ext cx="1281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10+b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12-конечная звезда 21"/>
          <p:cNvSpPr/>
          <p:nvPr/>
        </p:nvSpPr>
        <p:spPr>
          <a:xfrm>
            <a:off x="5608575" y="1397578"/>
            <a:ext cx="1564888" cy="967397"/>
          </a:xfrm>
          <a:prstGeom prst="star12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724650" y="1508819"/>
            <a:ext cx="12570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a+16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6" name="12-конечная звезда 25"/>
          <p:cNvSpPr/>
          <p:nvPr/>
        </p:nvSpPr>
        <p:spPr>
          <a:xfrm>
            <a:off x="3399792" y="3390568"/>
            <a:ext cx="1421510" cy="1008112"/>
          </a:xfrm>
          <a:prstGeom prst="star1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12-конечная звезда 26"/>
          <p:cNvSpPr/>
          <p:nvPr/>
        </p:nvSpPr>
        <p:spPr>
          <a:xfrm>
            <a:off x="5601219" y="3439152"/>
            <a:ext cx="1440160" cy="1008112"/>
          </a:xfrm>
          <a:prstGeom prst="star12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3575733" y="3540681"/>
            <a:ext cx="11368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x-72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10151" y="3617433"/>
            <a:ext cx="9749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7+x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3" name="12-конечная звезда 22"/>
          <p:cNvSpPr/>
          <p:nvPr/>
        </p:nvSpPr>
        <p:spPr>
          <a:xfrm>
            <a:off x="6606226" y="2219184"/>
            <a:ext cx="1548172" cy="1008112"/>
          </a:xfrm>
          <a:prstGeom prst="star1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6752320" y="2356138"/>
            <a:ext cx="11464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20-y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6207" y="1539537"/>
            <a:ext cx="40197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7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smtClean="0">
                <a:solidFill>
                  <a:srgbClr val="00B050"/>
                </a:solidFill>
              </a:rPr>
              <a:t>x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ning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yig‘indisi</a:t>
            </a:r>
            <a:r>
              <a:rPr lang="en-US" sz="32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en-US" sz="3200" b="1" i="1" dirty="0" smtClean="0">
                <a:solidFill>
                  <a:srgbClr val="00B050"/>
                </a:solidFill>
              </a:rPr>
              <a:t>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16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ning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ayirmasi</a:t>
            </a:r>
            <a:r>
              <a:rPr lang="en-US" sz="32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20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smtClean="0">
                <a:solidFill>
                  <a:srgbClr val="00B050"/>
                </a:solidFill>
              </a:rPr>
              <a:t>y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ning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ayirmasi</a:t>
            </a:r>
            <a:r>
              <a:rPr lang="en-US" sz="32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10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qo‘shuv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smtClean="0">
                <a:solidFill>
                  <a:srgbClr val="00B050"/>
                </a:solidFill>
              </a:rPr>
              <a:t>d</a:t>
            </a:r>
            <a:r>
              <a:rPr lang="en-US" sz="32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en-US" sz="3200" b="1" i="1" dirty="0" smtClean="0">
                <a:solidFill>
                  <a:srgbClr val="00B050"/>
                </a:solidFill>
              </a:rPr>
              <a:t>x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ayiruv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72</a:t>
            </a:r>
            <a:r>
              <a:rPr lang="en-US" sz="3200" dirty="0" smtClean="0">
                <a:solidFill>
                  <a:srgbClr val="002060"/>
                </a:solidFill>
              </a:rPr>
              <a:t>.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6950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9" grpId="0"/>
      <p:bldP spid="22" grpId="0" animBg="1"/>
      <p:bldP spid="31" grpId="0"/>
      <p:bldP spid="26" grpId="0" animBg="1"/>
      <p:bldP spid="27" grpId="0" animBg="1"/>
      <p:bldP spid="18" grpId="0"/>
      <p:bldP spid="30" grpId="0"/>
      <p:bldP spid="23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8" y="0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1954" y="1455627"/>
            <a:ext cx="7298398" cy="15481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8"/>
            <a:ext cx="7029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Ifodalarni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namuna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asosida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o‘qiymiz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en-US" sz="3600" dirty="0" err="1" smtClean="0">
                <a:solidFill>
                  <a:srgbClr val="002060"/>
                </a:solidFill>
              </a:rPr>
              <a:t>va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yozamiz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200" dirty="0" smtClean="0">
                <a:solidFill>
                  <a:srgbClr val="002060"/>
                </a:solidFill>
              </a:rPr>
              <a:t>(</a:t>
            </a:r>
            <a:r>
              <a:rPr lang="en-US" sz="3200" dirty="0" smtClean="0">
                <a:solidFill>
                  <a:srgbClr val="002060"/>
                </a:solidFill>
              </a:rPr>
              <a:t>125-bet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2.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9986" y="1389432"/>
            <a:ext cx="67223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</a:t>
            </a:r>
            <a:r>
              <a:rPr lang="en-US" sz="3200" b="1" dirty="0" smtClean="0">
                <a:solidFill>
                  <a:srgbClr val="0070C0"/>
                </a:solidFill>
              </a:rPr>
              <a:t>10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y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ning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ayirmasidan</a:t>
            </a:r>
            <a:r>
              <a:rPr lang="en-US" sz="3200" dirty="0" smtClean="0">
                <a:solidFill>
                  <a:srgbClr val="002060"/>
                </a:solidFill>
              </a:rPr>
              <a:t> 2 ta </a:t>
            </a:r>
            <a:r>
              <a:rPr lang="en-US" sz="3200" dirty="0" err="1" smtClean="0">
                <a:solidFill>
                  <a:srgbClr val="002060"/>
                </a:solidFill>
              </a:rPr>
              <a:t>ko‘p</a:t>
            </a:r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sz="3200" dirty="0" err="1" smtClean="0">
                <a:solidFill>
                  <a:srgbClr val="FF0000"/>
                </a:solidFill>
              </a:rPr>
              <a:t>Yozilishi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10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–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y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+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2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O‘qilishi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o‘n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ayiruv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igrek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qo‘shuv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ikki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9513" y="3152149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</a:t>
            </a:r>
            <a:r>
              <a:rPr lang="en-US" sz="3600" b="1" dirty="0" smtClean="0">
                <a:solidFill>
                  <a:srgbClr val="0070C0"/>
                </a:solidFill>
              </a:rPr>
              <a:t>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4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ning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ayirmasidan</a:t>
            </a:r>
            <a:r>
              <a:rPr lang="en-US" sz="3200" dirty="0" smtClean="0">
                <a:solidFill>
                  <a:srgbClr val="002060"/>
                </a:solidFill>
              </a:rPr>
              <a:t> 2 ta </a:t>
            </a:r>
            <a:r>
              <a:rPr lang="en-US" sz="3200" dirty="0" err="1" smtClean="0">
                <a:solidFill>
                  <a:srgbClr val="002060"/>
                </a:solidFill>
              </a:rPr>
              <a:t>kam</a:t>
            </a:r>
            <a:endParaRPr lang="en-US" sz="3200" dirty="0" smtClean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6743" y="3878346"/>
            <a:ext cx="6147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b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va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4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ning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yig‘indisidan</a:t>
            </a:r>
            <a:r>
              <a:rPr lang="en-US" sz="3200" dirty="0" smtClean="0">
                <a:solidFill>
                  <a:srgbClr val="002060"/>
                </a:solidFill>
              </a:rPr>
              <a:t> 2 ta </a:t>
            </a:r>
            <a:r>
              <a:rPr lang="en-US" sz="3200" dirty="0" err="1" smtClean="0">
                <a:solidFill>
                  <a:srgbClr val="002060"/>
                </a:solidFill>
              </a:rPr>
              <a:t>kam</a:t>
            </a:r>
            <a:endParaRPr lang="en-US" sz="3200" dirty="0" smtClean="0">
              <a:solidFill>
                <a:srgbClr val="00206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44665" y="3087507"/>
            <a:ext cx="2129169" cy="6550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313584" y="3019873"/>
            <a:ext cx="2133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400" b="1" dirty="0" smtClean="0">
                <a:solidFill>
                  <a:srgbClr val="0070C0"/>
                </a:solidFill>
              </a:rPr>
              <a:t>a </a:t>
            </a:r>
            <a:r>
              <a:rPr lang="en-US" sz="3600" b="1" dirty="0" smtClean="0">
                <a:solidFill>
                  <a:srgbClr val="0070C0"/>
                </a:solidFill>
              </a:rPr>
              <a:t>– </a:t>
            </a:r>
            <a:r>
              <a:rPr lang="en-US" sz="3600" b="1" dirty="0">
                <a:solidFill>
                  <a:srgbClr val="0070C0"/>
                </a:solidFill>
              </a:rPr>
              <a:t>4 </a:t>
            </a:r>
            <a:r>
              <a:rPr lang="en-US" sz="3600" b="1" dirty="0" smtClean="0">
                <a:solidFill>
                  <a:srgbClr val="0070C0"/>
                </a:solidFill>
              </a:rPr>
              <a:t>– </a:t>
            </a:r>
            <a:r>
              <a:rPr lang="en-US" sz="3600" b="1" dirty="0" smtClean="0">
                <a:solidFill>
                  <a:srgbClr val="0070C0"/>
                </a:solidFill>
              </a:rPr>
              <a:t>2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44665" y="3945980"/>
            <a:ext cx="2129169" cy="6550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313584" y="3878346"/>
            <a:ext cx="2133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4400" b="1" dirty="0" smtClean="0">
                <a:solidFill>
                  <a:srgbClr val="0070C0"/>
                </a:solidFill>
              </a:rPr>
              <a:t>b </a:t>
            </a:r>
            <a:r>
              <a:rPr lang="en-US" sz="3600" b="1" dirty="0" smtClean="0">
                <a:solidFill>
                  <a:srgbClr val="0070C0"/>
                </a:solidFill>
              </a:rPr>
              <a:t>+ </a:t>
            </a:r>
            <a:r>
              <a:rPr lang="en-US" sz="3600" b="1" dirty="0">
                <a:solidFill>
                  <a:srgbClr val="0070C0"/>
                </a:solidFill>
              </a:rPr>
              <a:t>4 </a:t>
            </a:r>
            <a:r>
              <a:rPr lang="en-US" sz="3600" b="1" dirty="0" smtClean="0">
                <a:solidFill>
                  <a:srgbClr val="0070C0"/>
                </a:solidFill>
              </a:rPr>
              <a:t>– </a:t>
            </a:r>
            <a:r>
              <a:rPr lang="en-US" sz="3600" b="1" dirty="0" smtClean="0">
                <a:solidFill>
                  <a:srgbClr val="0070C0"/>
                </a:solidFill>
              </a:rPr>
              <a:t>2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3595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/>
      <p:bldP spid="14" grpId="0" animBg="1"/>
      <p:bldP spid="15" grpId="0"/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8" y="0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8"/>
            <a:ext cx="7029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Chizma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asosida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qo‘shish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ayirishga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doir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ifodalar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tuzamiz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200" dirty="0" smtClean="0">
                <a:solidFill>
                  <a:srgbClr val="002060"/>
                </a:solidFill>
              </a:rPr>
              <a:t>(125-bet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3.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9" t="14944" r="29699" b="66612"/>
          <a:stretch/>
        </p:blipFill>
        <p:spPr bwMode="auto">
          <a:xfrm>
            <a:off x="333514" y="1457257"/>
            <a:ext cx="828092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441954" y="1419622"/>
            <a:ext cx="1867946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67544" y="3950227"/>
            <a:ext cx="4050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31-       -       =18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4083918"/>
            <a:ext cx="504056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176498" y="3978735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23728" y="4083917"/>
            <a:ext cx="504056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849344" y="4044792"/>
            <a:ext cx="504056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149746" y="3975342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86732" y="3943903"/>
            <a:ext cx="4050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13+       +       =31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868144" y="4044792"/>
            <a:ext cx="504056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788024" y="3950226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94162" y="3944640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6139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  <p:bldP spid="21" grpId="0"/>
      <p:bldP spid="22" grpId="0"/>
      <p:bldP spid="23" grpId="0" animBg="1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Школьны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28" y="0"/>
            <a:ext cx="915822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380312" y="4876006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31641" y="256928"/>
            <a:ext cx="7029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Qaysi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javobda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ifodalarning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qiymati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o‘sish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tartibida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keltirilgan</a:t>
            </a:r>
            <a:r>
              <a:rPr lang="en-US" sz="3600" dirty="0" smtClean="0">
                <a:solidFill>
                  <a:srgbClr val="002060"/>
                </a:solidFill>
              </a:rPr>
              <a:t>? </a:t>
            </a:r>
            <a:r>
              <a:rPr lang="en-US" sz="3200" dirty="0" smtClean="0">
                <a:solidFill>
                  <a:srgbClr val="002060"/>
                </a:solidFill>
              </a:rPr>
              <a:t>(125-bet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5536" y="455953"/>
            <a:ext cx="740908" cy="67563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41954" y="491956"/>
            <a:ext cx="648072" cy="603630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43814" y="423704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4.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8606" y="1851670"/>
            <a:ext cx="766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14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21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6991" y="2128668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+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2160" y="1862498"/>
            <a:ext cx="7660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A)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B)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C)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3808" y="1871181"/>
            <a:ext cx="766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25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34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88024" y="1833687"/>
            <a:ext cx="766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32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17</a:t>
            </a:r>
            <a:endParaRPr lang="ru-RU" sz="3600" dirty="0">
              <a:solidFill>
                <a:srgbClr val="00206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765990" y="3051999"/>
            <a:ext cx="9486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661192" y="3071510"/>
            <a:ext cx="9486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553335" y="3058176"/>
            <a:ext cx="94868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55776" y="2128668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+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53335" y="2110685"/>
            <a:ext cx="766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+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104460" y="3127885"/>
            <a:ext cx="432048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665491" y="1900068"/>
            <a:ext cx="432048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660232" y="2471345"/>
            <a:ext cx="432048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294411" y="3058176"/>
            <a:ext cx="432048" cy="4572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4936370" y="3168670"/>
            <a:ext cx="504056" cy="36004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812360" y="1910729"/>
            <a:ext cx="504056" cy="36004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7200292" y="2471345"/>
            <a:ext cx="504056" cy="36004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7832583" y="3051999"/>
            <a:ext cx="504056" cy="36004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938811" y="3202254"/>
            <a:ext cx="457200" cy="3999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247148" y="1910729"/>
            <a:ext cx="457200" cy="3999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831946" y="2460483"/>
            <a:ext cx="457200" cy="3999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665491" y="3100154"/>
            <a:ext cx="457200" cy="39991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2235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6" grpId="0" animBg="1"/>
      <p:bldP spid="28" grpId="0" animBg="1"/>
      <p:bldP spid="30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317</Words>
  <Application>Microsoft Office PowerPoint</Application>
  <PresentationFormat>Экран (16:9)</PresentationFormat>
  <Paragraphs>125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21</cp:revision>
  <dcterms:created xsi:type="dcterms:W3CDTF">2021-12-04T16:26:34Z</dcterms:created>
  <dcterms:modified xsi:type="dcterms:W3CDTF">2021-12-07T16:35:38Z</dcterms:modified>
</cp:coreProperties>
</file>