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61" r:id="rId4"/>
    <p:sldId id="263" r:id="rId5"/>
    <p:sldId id="265" r:id="rId6"/>
    <p:sldId id="266" r:id="rId7"/>
    <p:sldId id="256" r:id="rId8"/>
    <p:sldId id="264" r:id="rId9"/>
    <p:sldId id="267" r:id="rId10"/>
    <p:sldId id="262" r:id="rId11"/>
    <p:sldId id="268" r:id="rId12"/>
    <p:sldId id="259" r:id="rId1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98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Frame with school supplies 1 Wall Mural • Pixers® - We live to chan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39752" y="1002315"/>
            <a:ext cx="4913909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err="1" smtClean="0">
                <a:solidFill>
                  <a:srgbClr val="FF0000"/>
                </a:solidFill>
              </a:rPr>
              <a:t>Matematika</a:t>
            </a:r>
            <a:r>
              <a:rPr lang="en-US" sz="7200" dirty="0" smtClean="0">
                <a:solidFill>
                  <a:srgbClr val="FF0000"/>
                </a:solidFill>
              </a:rPr>
              <a:t> </a:t>
            </a:r>
          </a:p>
          <a:p>
            <a:r>
              <a:rPr lang="en-US" sz="6000" dirty="0" smtClean="0">
                <a:solidFill>
                  <a:srgbClr val="FF0000"/>
                </a:solidFill>
              </a:rPr>
              <a:t>	  2-sinf</a:t>
            </a:r>
            <a:endParaRPr lang="ru-RU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2053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Blackboard and cute child with books Royalty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00"/>
          <a:stretch/>
        </p:blipFill>
        <p:spPr bwMode="auto">
          <a:xfrm>
            <a:off x="13645" y="13936"/>
            <a:ext cx="9130355" cy="515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3568" y="1008548"/>
            <a:ext cx="5071581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FFFF00"/>
                </a:solidFill>
              </a:rPr>
              <a:t>    </a:t>
            </a:r>
            <a:r>
              <a:rPr lang="en-US" sz="4400" dirty="0" err="1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Mustaqil</a:t>
            </a:r>
            <a:r>
              <a:rPr lang="en-US" sz="44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topshiriq</a:t>
            </a:r>
            <a:r>
              <a:rPr lang="en-US" sz="44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:</a:t>
            </a:r>
            <a:endParaRPr lang="en-US" sz="4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  <a:p>
            <a:r>
              <a:rPr lang="en-US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   </a:t>
            </a:r>
            <a:r>
              <a:rPr lang="en-US" sz="4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    139-bet</a:t>
            </a:r>
            <a:r>
              <a:rPr lang="en-US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4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6-misol</a:t>
            </a:r>
            <a:endParaRPr lang="ru-RU" sz="4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  <a:p>
            <a:endParaRPr lang="ru-RU" sz="5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  <a:p>
            <a:endParaRPr lang="ru-RU" sz="5400" dirty="0">
              <a:solidFill>
                <a:srgbClr val="FFFF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9724768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51720" y="321800"/>
            <a:ext cx="57606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002060"/>
                </a:solidFill>
              </a:rPr>
              <a:t>Taqqoslaymiz</a:t>
            </a:r>
            <a:r>
              <a:rPr lang="en-US" sz="4400" dirty="0" smtClean="0">
                <a:solidFill>
                  <a:srgbClr val="002060"/>
                </a:solidFill>
              </a:rPr>
              <a:t>. </a:t>
            </a:r>
            <a:r>
              <a:rPr lang="en-US" sz="4000" dirty="0" smtClean="0">
                <a:solidFill>
                  <a:srgbClr val="002060"/>
                </a:solidFill>
              </a:rPr>
              <a:t>(139-bet)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95536" y="455953"/>
            <a:ext cx="740908" cy="675638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41954" y="491956"/>
            <a:ext cx="648072" cy="603630"/>
          </a:xfrm>
          <a:prstGeom prst="ellipse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43814" y="423704"/>
            <a:ext cx="5806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6.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5990" y="1349355"/>
            <a:ext cx="44540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26 + 4 · 3      3 · 4 + 26		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4118" y="3509595"/>
            <a:ext cx="43859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54 : 9 · 6        6 · 9 : 54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4118" y="2069435"/>
            <a:ext cx="43859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8 + 8 · 6         6 + 8 · 8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4118" y="2789515"/>
            <a:ext cx="43859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8 · 8 - 20        6 · 6 + 20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627784" y="1457747"/>
            <a:ext cx="504056" cy="43030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2627784" y="2177446"/>
            <a:ext cx="504056" cy="43030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2645993" y="2897526"/>
            <a:ext cx="504056" cy="43030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2645993" y="3617606"/>
            <a:ext cx="504056" cy="43030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7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48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11" descr="D:\526-5263211_children-writing-clipart-hd-png-downloa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56176" y="2603211"/>
            <a:ext cx="2304256" cy="201622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7013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Фоны для детских презентаци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31640" y="1131590"/>
            <a:ext cx="631557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44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4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44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44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ELA Suggested Resources - The Plainfield Public School Distric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067694"/>
            <a:ext cx="4464496" cy="277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244112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Blackboard and cute child with books Royalty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00"/>
          <a:stretch/>
        </p:blipFill>
        <p:spPr bwMode="auto">
          <a:xfrm>
            <a:off x="13645" y="0"/>
            <a:ext cx="9130355" cy="515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35696" y="627534"/>
            <a:ext cx="3760325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FFFF00"/>
                </a:solidFill>
              </a:rPr>
              <a:t>    </a:t>
            </a:r>
            <a:r>
              <a:rPr lang="en-US" sz="5400" dirty="0" err="1" smtClean="0">
                <a:solidFill>
                  <a:srgbClr val="FFFF00"/>
                </a:solidFill>
              </a:rPr>
              <a:t>Mavzu</a:t>
            </a:r>
            <a:r>
              <a:rPr lang="en-US" sz="5400" dirty="0" smtClean="0">
                <a:solidFill>
                  <a:srgbClr val="FFFF00"/>
                </a:solidFill>
              </a:rPr>
              <a:t>: </a:t>
            </a:r>
          </a:p>
          <a:p>
            <a:r>
              <a:rPr lang="en-US" sz="5400" dirty="0" err="1" smtClean="0">
                <a:solidFill>
                  <a:srgbClr val="FFFF00"/>
                </a:solidFill>
              </a:rPr>
              <a:t>Tenglamalar</a:t>
            </a:r>
            <a:r>
              <a:rPr lang="en-US" sz="5400" dirty="0" smtClean="0">
                <a:solidFill>
                  <a:srgbClr val="FFFF00"/>
                </a:solidFill>
              </a:rPr>
              <a:t> </a:t>
            </a:r>
          </a:p>
          <a:p>
            <a:r>
              <a:rPr lang="en-US" sz="5400" dirty="0" smtClean="0">
                <a:solidFill>
                  <a:srgbClr val="FFFF00"/>
                </a:solidFill>
              </a:rPr>
              <a:t> (</a:t>
            </a:r>
            <a:r>
              <a:rPr lang="en-US" sz="5400" dirty="0" err="1" smtClean="0">
                <a:solidFill>
                  <a:srgbClr val="FFFF00"/>
                </a:solidFill>
              </a:rPr>
              <a:t>takrorlash</a:t>
            </a:r>
            <a:r>
              <a:rPr lang="en-US" sz="5400" dirty="0" smtClean="0">
                <a:solidFill>
                  <a:srgbClr val="FFFF00"/>
                </a:solidFill>
              </a:rPr>
              <a:t>)</a:t>
            </a:r>
            <a:endParaRPr lang="ru-RU" sz="5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54193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Blackboard and cute child with books Royalty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00"/>
          <a:stretch/>
        </p:blipFill>
        <p:spPr bwMode="auto">
          <a:xfrm>
            <a:off x="13645" y="13936"/>
            <a:ext cx="9130355" cy="515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27584" y="615328"/>
            <a:ext cx="4921540" cy="37240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FFFF00"/>
                </a:solidFill>
              </a:rPr>
              <a:t>    </a:t>
            </a:r>
            <a:r>
              <a:rPr lang="en-US" sz="4000" dirty="0" err="1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Mustaqil</a:t>
            </a:r>
            <a:r>
              <a:rPr lang="en-US" sz="40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topshiriqni</a:t>
            </a:r>
            <a:endParaRPr lang="en-US" sz="4000" dirty="0" smtClean="0">
              <a:solidFill>
                <a:srgbClr val="FFFF00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en-US" sz="40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	  </a:t>
            </a:r>
            <a:r>
              <a:rPr lang="en-US" sz="40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  </a:t>
            </a:r>
            <a:r>
              <a:rPr lang="en-US" sz="4000" dirty="0" err="1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tekshirish</a:t>
            </a:r>
            <a:r>
              <a:rPr lang="en-US" sz="40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:</a:t>
            </a:r>
            <a:endParaRPr 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  <a:p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   </a:t>
            </a:r>
            <a:r>
              <a:rPr 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    139-bet</a:t>
            </a:r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. 5-misol</a:t>
            </a:r>
            <a:endParaRPr lang="ru-RU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  <a:p>
            <a:endParaRPr lang="ru-RU" sz="5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  <a:p>
            <a:endParaRPr lang="ru-RU" sz="5400" dirty="0">
              <a:solidFill>
                <a:srgbClr val="FFFF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666438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75" y="-18381"/>
            <a:ext cx="9270667" cy="5254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524294" y="400482"/>
            <a:ext cx="663330" cy="576064"/>
          </a:xfrm>
          <a:prstGeom prst="ellipse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573435" y="317154"/>
            <a:ext cx="7200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5.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0375" y="1344134"/>
            <a:ext cx="27242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- 10 = 10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423867" y="1371097"/>
            <a:ext cx="27201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30 + </a:t>
            </a:r>
            <a:r>
              <a:rPr lang="en-US" sz="4400" i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= 70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616" y="267494"/>
            <a:ext cx="7920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Tenglamalarni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yechamiz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(139-bet)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47864" y="1371097"/>
            <a:ext cx="27242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100 - </a:t>
            </a:r>
            <a:r>
              <a:rPr lang="en-US" sz="4400" i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= 90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7382" y="2113575"/>
            <a:ext cx="27242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= 10 + 10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7382" y="2883016"/>
            <a:ext cx="19343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= 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20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47864" y="2140538"/>
            <a:ext cx="27242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= 100 - 90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47864" y="2900113"/>
            <a:ext cx="15841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= 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10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423866" y="2123977"/>
            <a:ext cx="27201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= 70 - 30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23866" y="2893418"/>
            <a:ext cx="22548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= 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40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4050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48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477382" y="400482"/>
            <a:ext cx="591322" cy="576064"/>
          </a:xfrm>
          <a:prstGeom prst="ellipse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500379" y="303793"/>
            <a:ext cx="7200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1.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3568" y="1419622"/>
            <a:ext cx="31035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(35 – 15) + 27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15616" y="267494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Ifodalarning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qiymatini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(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139-bet)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83568" y="2252552"/>
            <a:ext cx="31035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56 – (4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·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7)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83568" y="3219822"/>
            <a:ext cx="31035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100 – (9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·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3)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347864" y="1417784"/>
            <a:ext cx="31035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 20 + 27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148064" y="1417783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= 47</a:t>
            </a:r>
            <a:endParaRPr lang="ru-RU" sz="28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771801" y="2252552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 56 – 28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572000" y="2252551"/>
            <a:ext cx="1152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 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28</a:t>
            </a:r>
            <a:endParaRPr lang="ru-RU" sz="28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987825" y="3219821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 100 – 27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004048" y="3219820"/>
            <a:ext cx="134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 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73</a:t>
            </a:r>
            <a:endParaRPr lang="ru-RU" sz="28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788730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48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477382" y="400482"/>
            <a:ext cx="591322" cy="576064"/>
          </a:xfrm>
          <a:prstGeom prst="ellipse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500379" y="303793"/>
            <a:ext cx="7200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2.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90744" y="994410"/>
            <a:ext cx="27823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12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: (2 + 4)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23728" y="267494"/>
            <a:ext cx="4680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Hisoblaymiz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(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139-bet)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75142" y="1590993"/>
            <a:ext cx="26516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(5 + 3) · 6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55577" y="2252552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(7 + 2) · 8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872643" y="994288"/>
            <a:ext cx="18433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 12 : 6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283968" y="994287"/>
            <a:ext cx="8450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= 2</a:t>
            </a:r>
            <a:endParaRPr lang="ru-RU" sz="28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679708" y="1606220"/>
            <a:ext cx="17868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 8 · 6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941703" y="1609171"/>
            <a:ext cx="1152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 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48</a:t>
            </a:r>
            <a:endParaRPr lang="ru-RU" sz="28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641607" y="2253285"/>
            <a:ext cx="15703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 9 · 8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949180" y="2253285"/>
            <a:ext cx="134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 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72</a:t>
            </a:r>
            <a:endParaRPr lang="ru-RU" sz="28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55576" y="2859783"/>
            <a:ext cx="2409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45 : (4 + 5)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75142" y="3466596"/>
            <a:ext cx="2356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24 : (7 + 1)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46622" y="4108890"/>
            <a:ext cx="2481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63 : (17 - 8)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790251" y="2862745"/>
            <a:ext cx="1565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 45 : 9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237212" y="2859782"/>
            <a:ext cx="134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 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5</a:t>
            </a:r>
            <a:endParaRPr lang="ru-RU" sz="28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850060" y="3483119"/>
            <a:ext cx="1721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 24 : 8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253912" y="3487377"/>
            <a:ext cx="134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 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3</a:t>
            </a:r>
            <a:endParaRPr lang="ru-RU" sz="28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950004" y="4108889"/>
            <a:ext cx="16706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 63: 9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309408" y="4104080"/>
            <a:ext cx="134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 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7</a:t>
            </a:r>
            <a:endParaRPr lang="ru-RU" sz="28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34" name="Picture 8" descr="D:\330-3309042_transparent-kids-listening-clipart-kids-writing-clipart-h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499743"/>
            <a:ext cx="2664296" cy="223840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710348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48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524294" y="400482"/>
            <a:ext cx="663330" cy="576064"/>
          </a:xfrm>
          <a:prstGeom prst="ellips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73785" y="303793"/>
            <a:ext cx="7200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3</a:t>
            </a:r>
            <a:r>
              <a:rPr lang="en-US" sz="4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59632" y="267494"/>
            <a:ext cx="7920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Ifodalar</a:t>
            </a:r>
            <a:r>
              <a:rPr lang="en-US" sz="36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tuzamiz</a:t>
            </a:r>
            <a:r>
              <a:rPr lang="en-US" sz="36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qiymatini</a:t>
            </a:r>
            <a:r>
              <a:rPr lang="en-US" sz="3600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topamiz</a:t>
            </a:r>
            <a:r>
              <a:rPr lang="en-US" sz="3600" dirty="0">
                <a:solidFill>
                  <a:srgbClr val="C00000"/>
                </a:solidFill>
                <a:cs typeface="Times New Roman" panose="02020603050405020304" pitchFamily="18" charset="0"/>
              </a:rPr>
              <a:t>. </a:t>
            </a:r>
            <a:r>
              <a:rPr lang="en-US" sz="36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				(</a:t>
            </a:r>
            <a:r>
              <a:rPr lang="en-US" sz="3200" dirty="0">
                <a:solidFill>
                  <a:srgbClr val="C00000"/>
                </a:solidFill>
                <a:cs typeface="Times New Roman" panose="02020603050405020304" pitchFamily="18" charset="0"/>
              </a:rPr>
              <a:t>139-bet</a:t>
            </a:r>
            <a:r>
              <a:rPr lang="en-US" sz="32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)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76" t="26131" r="26868" b="59963"/>
          <a:stretch/>
        </p:blipFill>
        <p:spPr bwMode="auto">
          <a:xfrm>
            <a:off x="840663" y="1626538"/>
            <a:ext cx="7344816" cy="1809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755575" y="3207246"/>
            <a:ext cx="541737" cy="37261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17896" y="2215274"/>
            <a:ext cx="901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11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62312" y="2208026"/>
            <a:ext cx="901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11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90104" y="2215274"/>
            <a:ext cx="901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11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72200" y="2208025"/>
            <a:ext cx="901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9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07704" y="2208024"/>
            <a:ext cx="901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30</a:t>
            </a:r>
            <a:endParaRPr lang="ru-RU" sz="3200" b="1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49349" y="2208023"/>
            <a:ext cx="901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24</a:t>
            </a:r>
            <a:endParaRPr lang="ru-RU" sz="3200" b="1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614440" y="2201737"/>
            <a:ext cx="901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28</a:t>
            </a:r>
            <a:endParaRPr lang="ru-RU" sz="3200" b="1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52320" y="2198594"/>
            <a:ext cx="901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14</a:t>
            </a:r>
            <a:endParaRPr lang="ru-RU" sz="3200" b="1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96586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48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524294" y="400482"/>
            <a:ext cx="663330" cy="576064"/>
          </a:xfrm>
          <a:prstGeom prst="ellips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573785" y="303793"/>
            <a:ext cx="7200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4.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300192" y="1191499"/>
            <a:ext cx="25202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80 : </a:t>
            </a:r>
            <a:r>
              <a:rPr lang="en-US" sz="4400" i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= 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59632" y="267494"/>
            <a:ext cx="7920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Tenglamalarni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yechamiz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(139-bet)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47864" y="1059582"/>
            <a:ext cx="27242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i="1" dirty="0">
                <a:solidFill>
                  <a:srgbClr val="002060"/>
                </a:solidFill>
                <a:latin typeface="Gabriola" panose="04040605051002020D02" pitchFamily="8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x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+ 12 = 33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19872" y="1826688"/>
            <a:ext cx="27242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i="1" dirty="0">
                <a:solidFill>
                  <a:srgbClr val="002060"/>
                </a:solidFill>
                <a:latin typeface="Gabriola" panose="04040605051002020D02" pitchFamily="8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x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= 33 - 12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47864" y="2643758"/>
            <a:ext cx="27242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i="1" dirty="0" smtClean="0">
                <a:solidFill>
                  <a:srgbClr val="002060"/>
                </a:solidFill>
                <a:latin typeface="Gabriola" panose="04040605051002020D02" pitchFamily="8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x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= 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21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293055" y="1979950"/>
            <a:ext cx="25202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= 80 : 8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93055" y="2749391"/>
            <a:ext cx="25202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= 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3766" y="1074743"/>
            <a:ext cx="27242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i="1" dirty="0">
                <a:solidFill>
                  <a:srgbClr val="002060"/>
                </a:solidFill>
                <a:latin typeface="Gabriola" panose="04040605051002020D02" pitchFamily="8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x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- 10 = 32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23662" y="1851670"/>
            <a:ext cx="27242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i="1" dirty="0">
                <a:solidFill>
                  <a:srgbClr val="002060"/>
                </a:solidFill>
                <a:latin typeface="Gabriola" panose="04040605051002020D02" pitchFamily="8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x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= 32 + 10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23662" y="2643758"/>
            <a:ext cx="27242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i="1" dirty="0">
                <a:solidFill>
                  <a:srgbClr val="002060"/>
                </a:solidFill>
                <a:latin typeface="Gabriola" panose="04040605051002020D02" pitchFamily="8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x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= 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42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623228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20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48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524294" y="400482"/>
            <a:ext cx="663330" cy="576064"/>
          </a:xfrm>
          <a:prstGeom prst="ellips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73785" y="303793"/>
            <a:ext cx="7200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5.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35696" y="303793"/>
            <a:ext cx="6336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Chizma</a:t>
            </a:r>
            <a:r>
              <a:rPr lang="en-US" sz="36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asosida</a:t>
            </a:r>
            <a:r>
              <a:rPr lang="en-US" sz="36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ifoda</a:t>
            </a:r>
            <a:r>
              <a:rPr lang="en-US" sz="36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tuzamiz</a:t>
            </a:r>
            <a:r>
              <a:rPr lang="en-US" sz="36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</a:p>
          <a:p>
            <a:r>
              <a:rPr lang="en-US" sz="36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qiymatini</a:t>
            </a:r>
            <a:r>
              <a:rPr lang="en-US" sz="3600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topamiz</a:t>
            </a:r>
            <a:r>
              <a:rPr lang="en-US" sz="3600" dirty="0">
                <a:solidFill>
                  <a:srgbClr val="C00000"/>
                </a:solidFill>
                <a:cs typeface="Times New Roman" panose="02020603050405020304" pitchFamily="18" charset="0"/>
              </a:rPr>
              <a:t>. </a:t>
            </a:r>
            <a:r>
              <a:rPr lang="en-US" sz="3600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(</a:t>
            </a:r>
            <a:r>
              <a:rPr lang="en-US" sz="3200" dirty="0">
                <a:solidFill>
                  <a:srgbClr val="C00000"/>
                </a:solidFill>
                <a:cs typeface="Times New Roman" panose="02020603050405020304" pitchFamily="18" charset="0"/>
              </a:rPr>
              <a:t>139-bet</a:t>
            </a:r>
            <a:r>
              <a:rPr lang="en-US" sz="32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)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29" t="57853" r="29340" b="33436"/>
          <a:stretch/>
        </p:blipFill>
        <p:spPr bwMode="auto">
          <a:xfrm>
            <a:off x="855959" y="1871830"/>
            <a:ext cx="7604473" cy="1275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086073" y="3528112"/>
            <a:ext cx="1613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· 5 =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11960" y="3531415"/>
            <a:ext cx="1584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 · 3 =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49452" y="3528112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15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08104" y="3528112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15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271669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349</Words>
  <Application>Microsoft Office PowerPoint</Application>
  <PresentationFormat>Экран (16:9)</PresentationFormat>
  <Paragraphs>87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10</cp:revision>
  <dcterms:created xsi:type="dcterms:W3CDTF">2021-12-14T09:38:16Z</dcterms:created>
  <dcterms:modified xsi:type="dcterms:W3CDTF">2021-12-14T15:12:17Z</dcterms:modified>
</cp:coreProperties>
</file>