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8" r:id="rId4"/>
    <p:sldId id="275" r:id="rId5"/>
    <p:sldId id="276" r:id="rId6"/>
    <p:sldId id="260" r:id="rId7"/>
    <p:sldId id="262" r:id="rId8"/>
    <p:sldId id="261" r:id="rId9"/>
    <p:sldId id="259" r:id="rId10"/>
    <p:sldId id="263" r:id="rId11"/>
    <p:sldId id="264" r:id="rId12"/>
    <p:sldId id="265" r:id="rId13"/>
    <p:sldId id="271" r:id="rId14"/>
    <p:sldId id="266" r:id="rId15"/>
    <p:sldId id="272" r:id="rId16"/>
    <p:sldId id="267" r:id="rId17"/>
    <p:sldId id="268" r:id="rId18"/>
    <p:sldId id="269" r:id="rId19"/>
    <p:sldId id="270" r:id="rId20"/>
    <p:sldId id="274" r:id="rId21"/>
    <p:sldId id="279" r:id="rId22"/>
    <p:sldId id="273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  <a:srgbClr val="F9B8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Фоны для презентаций Powerpoint на школьную тематику: образование, школа,  для начальных класс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Фоны для презентаций Powerpoint на школьную тематику: образование, школа,  для начальных классо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Начальная школа. Шаблон для презентации. | Началоч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" t="6080" r="6792" b="6667"/>
          <a:stretch/>
        </p:blipFill>
        <p:spPr bwMode="auto">
          <a:xfrm>
            <a:off x="0" y="7937"/>
            <a:ext cx="9144000" cy="508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23728" y="1851670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	 2-sinf</a:t>
            </a:r>
            <a:endParaRPr lang="ru-RU" sz="54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7820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48031" y="267494"/>
            <a:ext cx="6740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test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079612" y="2770005"/>
            <a:ext cx="1656184" cy="1440159"/>
          </a:xfrm>
          <a:prstGeom prst="triangle">
            <a:avLst>
              <a:gd name="adj" fmla="val 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979712" y="907043"/>
            <a:ext cx="5436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ortiqcha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9080" y="2023321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87044" y="1995266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2683" y="1923678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авильный пятиугольник 12"/>
          <p:cNvSpPr/>
          <p:nvPr/>
        </p:nvSpPr>
        <p:spPr>
          <a:xfrm>
            <a:off x="3469833" y="2770004"/>
            <a:ext cx="1760525" cy="1440159"/>
          </a:xfrm>
          <a:prstGeom prst="pentago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Раздаточный материал для занятия на тему &amp;quot;Формирование начальных знаний о  геометрических фигурах в ДОО&amp;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1" r="25075" b="15639"/>
          <a:stretch/>
        </p:blipFill>
        <p:spPr bwMode="auto">
          <a:xfrm>
            <a:off x="5945042" y="2631564"/>
            <a:ext cx="2130241" cy="16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18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3 0.001 0.042 0.009 0.052 0.021 L 0.075 0.049 C 0.08 0.055 0.088 0.058 0.098 0.058 C 0.112 0.058 0.124 0.05 0.125 0.038 C 0.124 0.028 0.112 0.019 0.098 0.019 C 0.088 0.019 0.08 0.023 0.075 0.028 L 0.052 0.056 C 0.042 0.068 0.023 0.076 0 0.077 C -0.023 0.076 -0.042 0.068 -0.052 0.056 L -0.075 0.028 C -0.08 0.023 -0.088 0.019 -0.098 0.019 C -0.112 0.019 -0.124 0.028 -0.125 0.038 C -0.124 0.05 -0.112 0.058 -0.098 0.058 C -0.088 0.058 -0.08 0.055 -0.075 0.049 L -0.052 0.021 C -0.042 0.009 -0.023 0.001 0 0 Z" pathEditMode="relative" ptsTypes="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267494"/>
            <a:ext cx="6020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test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9572" y="915265"/>
            <a:ext cx="8100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Rasmda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uchburchak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bor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1827998"/>
            <a:ext cx="19239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10 ta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5856" y="1835725"/>
            <a:ext cx="1638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4 ta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6136" y="1832337"/>
            <a:ext cx="1667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7 ta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3223144" y="2787774"/>
            <a:ext cx="2356968" cy="1656184"/>
          </a:xfrm>
          <a:prstGeom prst="triangle">
            <a:avLst>
              <a:gd name="adj" fmla="val 5017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10" idx="0"/>
          </p:cNvCxnSpPr>
          <p:nvPr/>
        </p:nvCxnSpPr>
        <p:spPr>
          <a:xfrm flipH="1">
            <a:off x="3779912" y="2787774"/>
            <a:ext cx="625888" cy="16601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414040" y="2808519"/>
            <a:ext cx="0" cy="16394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0" idx="0"/>
          </p:cNvCxnSpPr>
          <p:nvPr/>
        </p:nvCxnSpPr>
        <p:spPr>
          <a:xfrm>
            <a:off x="4405800" y="2787774"/>
            <a:ext cx="655694" cy="16561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89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  <p:bldP spid="12" grpId="0"/>
      <p:bldP spid="1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48031" y="267494"/>
            <a:ext cx="6380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test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9572" y="915265"/>
            <a:ext cx="8100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rasmda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simmetriya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o‘qi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to‘g‘ri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o‘tkazilgan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9080" y="2204021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2246085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5081" y="2204021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6" descr="кружка PNG, векторы, PSD и пнг для бесплатной загрузки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8" b="99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188" y="3024453"/>
            <a:ext cx="1463852" cy="132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Бабочка мультфильм, оранжевая бабочка бабочки, кисть Footed Butterfly,  натуральный, насекомые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167" y="3113564"/>
            <a:ext cx="1739991" cy="117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Равнобедренный треугольник 20"/>
          <p:cNvSpPr/>
          <p:nvPr/>
        </p:nvSpPr>
        <p:spPr>
          <a:xfrm>
            <a:off x="623766" y="2812830"/>
            <a:ext cx="1577989" cy="1440159"/>
          </a:xfrm>
          <a:prstGeom prst="triangle">
            <a:avLst>
              <a:gd name="adj" fmla="val 10000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571834" y="3136379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------------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2958777" y="3028117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-----------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5832779" y="3136379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-----------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21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3 0.001 0.042 0.009 0.052 0.021 L 0.075 0.049 C 0.08 0.055 0.088 0.058 0.098 0.058 C 0.112 0.058 0.124 0.05 0.125 0.038 C 0.124 0.028 0.112 0.019 0.098 0.019 C 0.088 0.019 0.08 0.023 0.075 0.028 L 0.052 0.056 C 0.042 0.068 0.023 0.076 0 0.077 C -0.023 0.076 -0.042 0.068 -0.052 0.056 L -0.075 0.028 C -0.08 0.023 -0.088 0.019 -0.098 0.019 C -0.112 0.019 -0.124 0.028 -0.125 0.038 C -0.124 0.05 -0.112 0.058 -0.098 0.058 C -0.088 0.058 -0.08 0.055 -0.075 0.049 L -0.052 0.021 C -0.042 0.009 -0.023 0.001 0 0 Z" pathEditMode="relative" ptsTypes="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800429"/>
            <a:ext cx="1872208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1800429"/>
            <a:ext cx="720080" cy="158417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427984" y="1701788"/>
            <a:ext cx="1060704" cy="1653926"/>
          </a:xfrm>
          <a:prstGeom prst="triangle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flipH="1">
            <a:off x="3419872" y="1701788"/>
            <a:ext cx="1005732" cy="1653926"/>
          </a:xfrm>
          <a:prstGeom prst="triangle">
            <a:avLst>
              <a:gd name="adj" fmla="val 0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рапеция 7"/>
          <p:cNvSpPr/>
          <p:nvPr/>
        </p:nvSpPr>
        <p:spPr>
          <a:xfrm>
            <a:off x="5868144" y="1701788"/>
            <a:ext cx="2232248" cy="1653926"/>
          </a:xfrm>
          <a:prstGeom prst="trapezoi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/>
        </p:nvSpPr>
        <p:spPr>
          <a:xfrm>
            <a:off x="6432251" y="1701788"/>
            <a:ext cx="1668142" cy="1653926"/>
          </a:xfrm>
          <a:prstGeom prst="trapezoid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7164288" y="1709208"/>
            <a:ext cx="936104" cy="165392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873825" y="3351919"/>
            <a:ext cx="222656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971600" y="1800429"/>
            <a:ext cx="468052" cy="158417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09180" y="797761"/>
            <a:ext cx="8139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8.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shakl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bo‘lakka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bo‘lingan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64416" y="3662064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0518" y="3662063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32240" y="3640115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60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1800429"/>
            <a:ext cx="1872208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2592517"/>
            <a:ext cx="936104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809182" y="1701788"/>
            <a:ext cx="1060704" cy="1653926"/>
          </a:xfrm>
          <a:prstGeom prst="triangle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flipH="1">
            <a:off x="801070" y="1701788"/>
            <a:ext cx="1005732" cy="1653926"/>
          </a:xfrm>
          <a:prstGeom prst="triangle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рапеция 7"/>
          <p:cNvSpPr/>
          <p:nvPr/>
        </p:nvSpPr>
        <p:spPr>
          <a:xfrm>
            <a:off x="5868144" y="1701788"/>
            <a:ext cx="2232248" cy="1653926"/>
          </a:xfrm>
          <a:prstGeom prst="trapezoi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/>
        </p:nvSpPr>
        <p:spPr>
          <a:xfrm>
            <a:off x="6732240" y="1701788"/>
            <a:ext cx="1368152" cy="1653926"/>
          </a:xfrm>
          <a:prstGeom prst="trapezoid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873825" y="3351919"/>
            <a:ext cx="222656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347864" y="1800429"/>
            <a:ext cx="936104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09180" y="797761"/>
            <a:ext cx="8139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9.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Yarmi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shaklni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toping.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64416" y="3662064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0518" y="3662063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32240" y="3640115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92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1800429"/>
            <a:ext cx="1872208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2592517"/>
            <a:ext cx="936104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491880" y="1800429"/>
            <a:ext cx="936104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73078" y="797761"/>
            <a:ext cx="7059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10. Choragi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shaklni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toping.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64416" y="3662064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0518" y="3662063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32240" y="3640115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868145" y="1653847"/>
            <a:ext cx="1887786" cy="178199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>
            <a:endCxn id="20" idx="5"/>
          </p:cNvCxnSpPr>
          <p:nvPr/>
        </p:nvCxnSpPr>
        <p:spPr>
          <a:xfrm>
            <a:off x="6144605" y="1898588"/>
            <a:ext cx="1334866" cy="12762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20" idx="7"/>
            <a:endCxn id="20" idx="3"/>
          </p:cNvCxnSpPr>
          <p:nvPr/>
        </p:nvCxnSpPr>
        <p:spPr>
          <a:xfrm flipH="1">
            <a:off x="6144605" y="1914815"/>
            <a:ext cx="1334866" cy="12600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873078" y="1827596"/>
            <a:ext cx="1872208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809182" y="2619684"/>
            <a:ext cx="936104" cy="7920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73078" y="1827596"/>
            <a:ext cx="936104" cy="7920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5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962" y="785623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11.</a:t>
            </a:r>
            <a:r>
              <a:rPr lang="ru-RU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Nuriddin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Nizomiddin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olmani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bo‘lib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yeyishdi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Ular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rasmdagi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olmani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yeyishgan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 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572562"/>
            <a:ext cx="1389144" cy="131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4080807" y="2920580"/>
            <a:ext cx="0" cy="97028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2551298"/>
            <a:ext cx="1440161" cy="131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6269064" y="2712333"/>
            <a:ext cx="31128" cy="131733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52087"/>
            <a:ext cx="1389144" cy="131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2123728" y="2845071"/>
            <a:ext cx="118508" cy="106237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33071" y="3737001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30418" y="3795886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379399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547664" y="3371000"/>
            <a:ext cx="1389144" cy="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24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5126" y="797761"/>
            <a:ext cx="5931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12.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Elektron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ko‘rsating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53483" y="1563638"/>
            <a:ext cx="1804319" cy="1754472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80" y="1671245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1871791" y="1994410"/>
            <a:ext cx="1" cy="4359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9" idx="0"/>
          </p:cNvCxnSpPr>
          <p:nvPr/>
        </p:nvCxnSpPr>
        <p:spPr>
          <a:xfrm flipH="1">
            <a:off x="1863716" y="2358351"/>
            <a:ext cx="8075" cy="37717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762201" y="2358351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Электронные часы ЗЕРКАЛО настольные EDLT DT-6507: продажа, цена в Минске.  Часы для дома от &amp;quot;ExtraTime.by&amp;quot; - 1076907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09296"/>
            <a:ext cx="223224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98fc280f8f796b36168e4f0f98f105d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6" y="1708930"/>
            <a:ext cx="1087679" cy="153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636615" y="35798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0518" y="35798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9717" y="35697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67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797761"/>
            <a:ext cx="7371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13.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12:30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ko‘rsatmoqda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53483" y="1635646"/>
            <a:ext cx="1804319" cy="1754472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80" y="1743253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1871791" y="2547987"/>
            <a:ext cx="1" cy="4294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899188" y="2211710"/>
            <a:ext cx="54795" cy="21864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762201" y="2430359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36615" y="35798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0518" y="35798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9717" y="35697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63888" y="1601322"/>
            <a:ext cx="1804319" cy="1754472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185" y="1708929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 flipH="1" flipV="1">
            <a:off x="4482196" y="2032094"/>
            <a:ext cx="1" cy="4359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20" idx="0"/>
          </p:cNvCxnSpPr>
          <p:nvPr/>
        </p:nvCxnSpPr>
        <p:spPr>
          <a:xfrm flipH="1">
            <a:off x="4474121" y="2396035"/>
            <a:ext cx="8075" cy="37717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4372606" y="2396035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056175" y="1590807"/>
            <a:ext cx="1804319" cy="1754472"/>
          </a:xfrm>
          <a:prstGeom prst="ellipse">
            <a:avLst/>
          </a:prstGeom>
          <a:solidFill>
            <a:srgbClr val="00B0F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472" y="1698414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Прямая со стрелкой 22"/>
          <p:cNvCxnSpPr/>
          <p:nvPr/>
        </p:nvCxnSpPr>
        <p:spPr>
          <a:xfrm>
            <a:off x="6974485" y="2457529"/>
            <a:ext cx="477835" cy="145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25" idx="0"/>
          </p:cNvCxnSpPr>
          <p:nvPr/>
        </p:nvCxnSpPr>
        <p:spPr>
          <a:xfrm flipH="1" flipV="1">
            <a:off x="6970445" y="2139702"/>
            <a:ext cx="4038" cy="24581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6864893" y="238552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78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6054" y="915566"/>
            <a:ext cx="7059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14. 1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minutga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07637" y="2530985"/>
            <a:ext cx="31235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12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minut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3291830"/>
            <a:ext cx="33513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60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minut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5936" y="1759649"/>
            <a:ext cx="31175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30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minut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AutoShape 6" descr="Файл:AnalogClockAnimation1 2hands 1h in 6sec.gif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Boy Stands Next To a Large Clock and Shows it with His Hand, the Clock is  Two O`clock, Cartoon Illustration, Isolated Object on a Stock Vector -  Illustration of child, sullen: 19139903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897514"/>
            <a:ext cx="2952328" cy="252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03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Фоны для презентаций Powerpoint на школьную тематику: образование, школа,  для начальных класс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Фоны для презентаций Powerpoint на школьную тематику: образование, школа,  для начальных классо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Начальная школа. Шаблон для презентации. | Началоч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" t="6080" r="6792" b="6667"/>
          <a:stretch/>
        </p:blipFill>
        <p:spPr bwMode="auto">
          <a:xfrm>
            <a:off x="0" y="7937"/>
            <a:ext cx="9144000" cy="508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51720" y="1491630"/>
            <a:ext cx="54726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60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6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5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endParaRPr lang="ru-RU" sz="54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endParaRPr lang="ru-RU" sz="54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2721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5196" y="699542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15. </a:t>
            </a:r>
            <a:r>
              <a:rPr lang="en-US" sz="3600" dirty="0" err="1" smtClean="0">
                <a:solidFill>
                  <a:srgbClr val="002060"/>
                </a:solidFill>
              </a:rPr>
              <a:t>Har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bir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qovoqning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massasi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kilogramm</a:t>
            </a:r>
            <a:r>
              <a:rPr lang="en-US" sz="3600" dirty="0" smtClean="0">
                <a:solidFill>
                  <a:srgbClr val="002060"/>
                </a:solidFill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7" t="29556" r="26849" b="57666"/>
          <a:stretch/>
        </p:blipFill>
        <p:spPr bwMode="auto">
          <a:xfrm>
            <a:off x="1884736" y="1872366"/>
            <a:ext cx="5171560" cy="1662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971600" y="3786660"/>
            <a:ext cx="1872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</a:rPr>
              <a:t>A)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23 kg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83939" y="3808080"/>
            <a:ext cx="1764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</a:rPr>
              <a:t>B)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18 kg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96136" y="3804056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</a:rPr>
              <a:t>D)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 kg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75536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2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5901" y="1006175"/>
            <a:ext cx="4244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13, 14, 15 ta </a:t>
            </a:r>
            <a:r>
              <a:rPr lang="en-US" sz="3600" dirty="0" err="1" smtClean="0">
                <a:solidFill>
                  <a:srgbClr val="002060"/>
                </a:solidFill>
              </a:rPr>
              <a:t>savolga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javob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</a:rPr>
              <a:t>: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204447"/>
            <a:ext cx="48605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yakunlandi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.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2775" y="3352710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11 ta, 12 ta </a:t>
            </a:r>
            <a:r>
              <a:rPr lang="en-US" sz="3600" dirty="0" err="1" smtClean="0">
                <a:solidFill>
                  <a:srgbClr val="002060"/>
                </a:solidFill>
              </a:rPr>
              <a:t>savolga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javob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</a:rPr>
              <a:t>: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" name="AutoShape 2" descr="Canadian Girl Holding Number Four Illustration Royalty Free Cliparts,  Vectors, And Stock Illustration. Image 4552133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D:\45521338-canadian-girl-holding-number-four-illustration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D:\45521338-canadian-girl-holding-number-four-illustration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Dars ishlanma: &amp;quot;Alisher Navoiyning hikmatli so&amp;#39;zlari&amp;quot; - литература, уро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945" y="1995686"/>
            <a:ext cx="1598632" cy="164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ars ishlanma: &amp;quot;Alisher Navoiyning hikmatli so&amp;#39;zlari&amp;quot; - литература, уро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115" y="1608242"/>
            <a:ext cx="1582258" cy="198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Dars ishlanma: &amp;quot;Alisher Navoiyning hikmatli so&amp;#39;zlari&amp;quot; - литература, уро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855923"/>
            <a:ext cx="1489462" cy="133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5" descr="D:\number-birthday-cake-clip-art-png-favpng-M0qrFUNsfHF3RyLiF06YKMzgQ_t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352710"/>
            <a:ext cx="1495380" cy="134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32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Векторная иллюстрация детей, показывая открытую книгу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" r="5568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88197" y="2067694"/>
            <a:ext cx="32768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i="1" dirty="0" err="1" smtClean="0">
                <a:solidFill>
                  <a:srgbClr val="FF0000"/>
                </a:solidFill>
              </a:rPr>
              <a:t>Salomat</a:t>
            </a:r>
            <a:endParaRPr lang="ru-RU" sz="7200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1075" y="2846657"/>
            <a:ext cx="30380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i="1" dirty="0" err="1">
                <a:solidFill>
                  <a:srgbClr val="FF0000"/>
                </a:solidFill>
              </a:rPr>
              <a:t>bo‘ling</a:t>
            </a:r>
            <a:r>
              <a:rPr lang="en-US" sz="7200" i="1" dirty="0">
                <a:solidFill>
                  <a:srgbClr val="FF0000"/>
                </a:solidFill>
              </a:rPr>
              <a:t>!</a:t>
            </a:r>
            <a:endParaRPr lang="ru-RU" sz="7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16549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кина Лидия Петровна | Шаблоны презентаций &quot;Универсальны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01208" y="-992646"/>
            <a:ext cx="4392488" cy="513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Дос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60273" cy="522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5856" y="897564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987574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topshiriqni</a:t>
            </a:r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 	  </a:t>
            </a:r>
            <a:r>
              <a:rPr lang="en-US" sz="40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tekshirish</a:t>
            </a:r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: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ru-RU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19</a:t>
            </a:r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0</a:t>
            </a:r>
            <a:r>
              <a:rPr lang="ru-RU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-</a:t>
            </a:r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bet.</a:t>
            </a:r>
          </a:p>
          <a:p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26-, 27-topshiriqlar	 </a:t>
            </a:r>
            <a:endParaRPr lang="ru-RU" sz="4000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4793076"/>
            <a:ext cx="9260272" cy="436597"/>
          </a:xfrm>
          <a:prstGeom prst="rect">
            <a:avLst/>
          </a:prstGeom>
          <a:solidFill>
            <a:srgbClr val="007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5124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9" y="-3978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80914" y="34334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56509" y="277434"/>
            <a:ext cx="86500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26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2553" y="277434"/>
            <a:ext cx="7487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Sonlar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ketma-ketligini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davom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ettiramiz</a:t>
            </a:r>
            <a:r>
              <a:rPr lang="en-US" sz="3600" dirty="0" smtClean="0">
                <a:solidFill>
                  <a:srgbClr val="002060"/>
                </a:solidFill>
              </a:rPr>
              <a:t>. 	               (190-bet)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1874983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3, 6, </a:t>
            </a:r>
            <a:r>
              <a:rPr lang="ru-RU" sz="4000" dirty="0" smtClean="0">
                <a:solidFill>
                  <a:srgbClr val="0070C0"/>
                </a:solidFill>
              </a:rPr>
              <a:t>9</a:t>
            </a:r>
            <a:r>
              <a:rPr lang="en-US" sz="4000" dirty="0" smtClean="0">
                <a:solidFill>
                  <a:srgbClr val="0070C0"/>
                </a:solidFill>
              </a:rPr>
              <a:t>, </a:t>
            </a:r>
            <a:r>
              <a:rPr lang="en-US" sz="4000" dirty="0" smtClean="0">
                <a:solidFill>
                  <a:srgbClr val="0070C0"/>
                </a:solidFill>
              </a:rPr>
              <a:t>12, </a:t>
            </a:r>
            <a:r>
              <a:rPr lang="en-US" sz="4000" dirty="0" smtClean="0">
                <a:solidFill>
                  <a:srgbClr val="C00000"/>
                </a:solidFill>
              </a:rPr>
              <a:t>15, </a:t>
            </a:r>
            <a:r>
              <a:rPr lang="en-US" sz="4000" dirty="0" smtClean="0">
                <a:solidFill>
                  <a:srgbClr val="C00000"/>
                </a:solidFill>
              </a:rPr>
              <a:t>1</a:t>
            </a:r>
            <a:r>
              <a:rPr lang="ru-RU" sz="4000" dirty="0" smtClean="0">
                <a:solidFill>
                  <a:srgbClr val="C00000"/>
                </a:solidFill>
              </a:rPr>
              <a:t>8</a:t>
            </a:r>
            <a:r>
              <a:rPr lang="en-US" sz="4000" dirty="0" smtClean="0">
                <a:solidFill>
                  <a:srgbClr val="C00000"/>
                </a:solidFill>
              </a:rPr>
              <a:t>, 21</a:t>
            </a:r>
            <a:r>
              <a:rPr lang="en-US" sz="4000" dirty="0" smtClean="0">
                <a:solidFill>
                  <a:srgbClr val="C00000"/>
                </a:solidFill>
              </a:rPr>
              <a:t>, 24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7" name="Picture 4" descr="Cute Little Kid Girl Confused With Question Mark Stock Vector -  Illustration of child, people: 17707987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r="18089" b="2937"/>
          <a:stretch/>
        </p:blipFill>
        <p:spPr bwMode="auto">
          <a:xfrm>
            <a:off x="611560" y="1707654"/>
            <a:ext cx="1809521" cy="304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11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9" y="-3978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80914" y="34334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80914" y="275618"/>
            <a:ext cx="86500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27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8987" y="277434"/>
            <a:ext cx="7691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Aziz </a:t>
            </a:r>
            <a:r>
              <a:rPr lang="en-US" sz="3600" dirty="0" err="1" smtClean="0">
                <a:solidFill>
                  <a:srgbClr val="002060"/>
                </a:solidFill>
              </a:rPr>
              <a:t>rasmda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ko‘rsatilgan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futbolkani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kiydi</a:t>
            </a:r>
            <a:r>
              <a:rPr lang="en-US" sz="3600" dirty="0" smtClean="0">
                <a:solidFill>
                  <a:srgbClr val="002060"/>
                </a:solidFill>
              </a:rPr>
              <a:t>. U </a:t>
            </a:r>
            <a:r>
              <a:rPr lang="en-US" sz="3600" dirty="0" err="1" smtClean="0">
                <a:solidFill>
                  <a:srgbClr val="002060"/>
                </a:solidFill>
              </a:rPr>
              <a:t>oynada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tasvirni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ko‘radi</a:t>
            </a:r>
            <a:r>
              <a:rPr lang="en-US" sz="3600" dirty="0" smtClean="0">
                <a:solidFill>
                  <a:srgbClr val="002060"/>
                </a:solidFill>
              </a:rPr>
              <a:t>?  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54" t="49885" r="32884" b="30071"/>
          <a:stretch/>
        </p:blipFill>
        <p:spPr bwMode="auto">
          <a:xfrm>
            <a:off x="2699792" y="2067694"/>
            <a:ext cx="1489652" cy="1403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7" t="70549" r="28771" b="24014"/>
          <a:stretch/>
        </p:blipFill>
        <p:spPr bwMode="auto">
          <a:xfrm>
            <a:off x="683568" y="3651870"/>
            <a:ext cx="504056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 descr="Конструкт урока русского языка на тему &quot;Овладение начертанием письменной  заглавной буквы Т, буквосочетаний, слогов, слов, предложений&quot; (1 класс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35646"/>
            <a:ext cx="1981640" cy="259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098212" y="2962694"/>
            <a:ext cx="572309" cy="28827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97617" y="2912049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2021</a:t>
            </a:r>
            <a:endParaRPr lang="ru-RU" sz="2400" dirty="0">
              <a:solidFill>
                <a:srgbClr val="C0000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32943" y="4246574"/>
            <a:ext cx="79208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61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1903" y="339502"/>
            <a:ext cx="587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test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7784" y="907645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Yig‘indini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toping: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219822"/>
            <a:ext cx="16241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100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3219822"/>
            <a:ext cx="13388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90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2160" y="3219822"/>
            <a:ext cx="1367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91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16-конечная звезда 9"/>
          <p:cNvSpPr/>
          <p:nvPr/>
        </p:nvSpPr>
        <p:spPr>
          <a:xfrm>
            <a:off x="1550928" y="1724198"/>
            <a:ext cx="3037107" cy="1296144"/>
          </a:xfrm>
          <a:prstGeom prst="star16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43027" y="1982284"/>
            <a:ext cx="19928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r>
              <a:rPr lang="ru-RU" sz="4000" dirty="0" smtClean="0">
                <a:solidFill>
                  <a:srgbClr val="002060"/>
                </a:solidFill>
              </a:rPr>
              <a:t>7</a:t>
            </a:r>
            <a:r>
              <a:rPr lang="en-US" sz="4000" dirty="0" smtClean="0">
                <a:solidFill>
                  <a:srgbClr val="002060"/>
                </a:solidFill>
              </a:rPr>
              <a:t>+</a:t>
            </a:r>
            <a:r>
              <a:rPr lang="ru-RU" sz="4000" dirty="0" smtClean="0">
                <a:solidFill>
                  <a:srgbClr val="002060"/>
                </a:solidFill>
              </a:rPr>
              <a:t>3</a:t>
            </a:r>
            <a:r>
              <a:rPr lang="en-US" sz="4000" dirty="0" smtClean="0">
                <a:solidFill>
                  <a:srgbClr val="002060"/>
                </a:solidFill>
              </a:rPr>
              <a:t>4</a:t>
            </a:r>
            <a:r>
              <a:rPr lang="ru-RU" sz="4000" dirty="0" smtClean="0">
                <a:solidFill>
                  <a:srgbClr val="002060"/>
                </a:solidFill>
              </a:rPr>
              <a:t>+</a:t>
            </a:r>
            <a:r>
              <a:rPr lang="en-US" sz="4000" dirty="0" smtClean="0">
                <a:solidFill>
                  <a:srgbClr val="002060"/>
                </a:solidFill>
              </a:rPr>
              <a:t>9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7197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2" grpId="1"/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1903" y="339502"/>
            <a:ext cx="587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test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915566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Ayirmani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toping: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219822"/>
            <a:ext cx="1367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53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3219822"/>
            <a:ext cx="13388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45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2160" y="3219822"/>
            <a:ext cx="1367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61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16-конечная звезда 9"/>
          <p:cNvSpPr/>
          <p:nvPr/>
        </p:nvSpPr>
        <p:spPr>
          <a:xfrm>
            <a:off x="1589826" y="1755274"/>
            <a:ext cx="3037107" cy="1296144"/>
          </a:xfrm>
          <a:prstGeom prst="star16">
            <a:avLst/>
          </a:prstGeom>
          <a:solidFill>
            <a:srgbClr val="FF66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81925" y="2013360"/>
            <a:ext cx="17972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87-</a:t>
            </a:r>
            <a:r>
              <a:rPr lang="en-US" sz="4000" dirty="0" smtClean="0">
                <a:solidFill>
                  <a:srgbClr val="002060"/>
                </a:solidFill>
              </a:rPr>
              <a:t>34-8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86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2" grpId="0"/>
      <p:bldP spid="13" grpId="0"/>
      <p:bldP spid="1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1903" y="339502"/>
            <a:ext cx="587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test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688" y="902194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Ifodaning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qiymatini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toping: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219822"/>
            <a:ext cx="1367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71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3219822"/>
            <a:ext cx="13388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66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2160" y="3219822"/>
            <a:ext cx="1367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81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16-конечная звезда 9"/>
          <p:cNvSpPr/>
          <p:nvPr/>
        </p:nvSpPr>
        <p:spPr>
          <a:xfrm>
            <a:off x="1475656" y="1707576"/>
            <a:ext cx="3037107" cy="1296144"/>
          </a:xfrm>
          <a:prstGeom prst="star16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067755" y="196566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r>
              <a:rPr lang="ru-RU" sz="4000" dirty="0" smtClean="0">
                <a:solidFill>
                  <a:srgbClr val="002060"/>
                </a:solidFill>
              </a:rPr>
              <a:t>7</a:t>
            </a:r>
            <a:r>
              <a:rPr lang="en-US" sz="4000" dirty="0" smtClean="0">
                <a:solidFill>
                  <a:srgbClr val="002060"/>
                </a:solidFill>
              </a:rPr>
              <a:t>+2·7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43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2" grpId="1"/>
      <p:bldP spid="13" grpId="0"/>
      <p:bldP spid="1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1903" y="339502"/>
            <a:ext cx="587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test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881412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Ifodaning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qiymatini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toping: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219822"/>
            <a:ext cx="12715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A) 64</a:t>
            </a:r>
            <a:endParaRPr lang="ru-RU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3219822"/>
            <a:ext cx="9941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B) 8</a:t>
            </a:r>
            <a:endParaRPr lang="ru-RU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2160" y="3219822"/>
            <a:ext cx="12907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D) 80</a:t>
            </a:r>
            <a:endParaRPr lang="ru-RU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16-конечная звезда 3"/>
          <p:cNvSpPr/>
          <p:nvPr/>
        </p:nvSpPr>
        <p:spPr>
          <a:xfrm>
            <a:off x="1331639" y="1779662"/>
            <a:ext cx="3037107" cy="1296144"/>
          </a:xfrm>
          <a:prstGeom prst="star16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05675" y="2037748"/>
            <a:ext cx="20890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(</a:t>
            </a:r>
            <a:r>
              <a:rPr lang="ru-RU" sz="4000" dirty="0" smtClean="0">
                <a:solidFill>
                  <a:srgbClr val="002060"/>
                </a:solidFill>
              </a:rPr>
              <a:t>87-23</a:t>
            </a:r>
            <a:r>
              <a:rPr lang="en-US" sz="4000" dirty="0" smtClean="0">
                <a:solidFill>
                  <a:srgbClr val="002060"/>
                </a:solidFill>
              </a:rPr>
              <a:t>):8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62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2" grpId="0"/>
      <p:bldP spid="13" grpId="0"/>
      <p:bldP spid="13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324</Words>
  <Application>Microsoft Office PowerPoint</Application>
  <PresentationFormat>Экран (16:9)</PresentationFormat>
  <Paragraphs>101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16</cp:revision>
  <dcterms:created xsi:type="dcterms:W3CDTF">2022-01-24T07:03:26Z</dcterms:created>
  <dcterms:modified xsi:type="dcterms:W3CDTF">2022-01-27T06:51:37Z</dcterms:modified>
</cp:coreProperties>
</file>