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71" r:id="rId4"/>
    <p:sldId id="269" r:id="rId5"/>
    <p:sldId id="256" r:id="rId6"/>
    <p:sldId id="266" r:id="rId7"/>
    <p:sldId id="268" r:id="rId8"/>
    <p:sldId id="267" r:id="rId9"/>
    <p:sldId id="264" r:id="rId10"/>
    <p:sldId id="263" r:id="rId11"/>
    <p:sldId id="270" r:id="rId12"/>
    <p:sldId id="257" r:id="rId13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756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microsoft.com/office/2007/relationships/hdphoto" Target="../media/hdphoto6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6.png"/><Relationship Id="rId4" Type="http://schemas.microsoft.com/office/2007/relationships/hdphoto" Target="../media/hdphoto2.wdp"/><Relationship Id="rId9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microsoft.com/office/2007/relationships/hdphoto" Target="../media/hdphoto5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D588969-ED10-4ED8-8246-D7A72B9F94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267744" y="1509921"/>
            <a:ext cx="4608512" cy="1938992"/>
          </a:xfrm>
          <a:prstGeom prst="rect">
            <a:avLst/>
          </a:prstGeom>
          <a:solidFill>
            <a:schemeClr val="bg1">
              <a:lumMod val="95000"/>
              <a:alpha val="71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6600" i="1" dirty="0" err="1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Matematika</a:t>
            </a:r>
            <a:r>
              <a:rPr lang="en-US" sz="6600" i="1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5400" i="1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2-sinf</a:t>
            </a:r>
            <a:endParaRPr lang="ru-RU" sz="5400" i="1" dirty="0">
              <a:solidFill>
                <a:srgbClr val="FF000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3391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5" descr="Northwood Nottingham Joint School Boar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83568" y="987574"/>
            <a:ext cx="828092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 smtClean="0">
                <a:solidFill>
                  <a:srgbClr val="FFFF00"/>
                </a:solidFill>
              </a:rPr>
              <a:t>    	</a:t>
            </a:r>
            <a:r>
              <a:rPr lang="en-US" sz="6000" dirty="0" err="1" smtClean="0">
                <a:solidFill>
                  <a:srgbClr val="FFFF00"/>
                </a:solidFill>
              </a:rPr>
              <a:t>Mustaqil</a:t>
            </a:r>
            <a:r>
              <a:rPr lang="en-US" sz="6000" dirty="0" smtClean="0">
                <a:solidFill>
                  <a:srgbClr val="FFFF00"/>
                </a:solidFill>
              </a:rPr>
              <a:t> </a:t>
            </a:r>
            <a:r>
              <a:rPr lang="en-US" sz="6000" dirty="0" err="1" smtClean="0">
                <a:solidFill>
                  <a:srgbClr val="FFFF00"/>
                </a:solidFill>
              </a:rPr>
              <a:t>topshiriq</a:t>
            </a:r>
            <a:r>
              <a:rPr lang="en-US" sz="6000" dirty="0" smtClean="0">
                <a:solidFill>
                  <a:srgbClr val="FFFF00"/>
                </a:solidFill>
              </a:rPr>
              <a:t>: </a:t>
            </a:r>
          </a:p>
          <a:p>
            <a:r>
              <a:rPr lang="en-US" sz="6000" dirty="0" smtClean="0">
                <a:solidFill>
                  <a:srgbClr val="FFFF00"/>
                </a:solidFill>
                <a:cs typeface="Times New Roman" panose="02020603050405020304" pitchFamily="18" charset="0"/>
              </a:rPr>
              <a:t> </a:t>
            </a:r>
            <a:r>
              <a:rPr lang="en-US" sz="6000" dirty="0">
                <a:solidFill>
                  <a:srgbClr val="FFFF00"/>
                </a:solidFill>
                <a:cs typeface="Times New Roman" panose="02020603050405020304" pitchFamily="18" charset="0"/>
              </a:rPr>
              <a:t> </a:t>
            </a:r>
            <a:r>
              <a:rPr lang="en-US" sz="6000" dirty="0" smtClean="0">
                <a:solidFill>
                  <a:srgbClr val="FFFF00"/>
                </a:solidFill>
                <a:cs typeface="Times New Roman" panose="02020603050405020304" pitchFamily="18" charset="0"/>
              </a:rPr>
              <a:t>  164-bet. 6-topshiriq</a:t>
            </a:r>
            <a:endParaRPr lang="ru-RU" sz="60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6638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194" y="-8752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49626" y="316389"/>
            <a:ext cx="81708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Soatlarga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mos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vaqtni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topamiz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va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yozamiz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.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14" name="Picture 3" descr="D:\gratis-png-reloj-cara-cuarzo-reloj-pared-calcomania-reloj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0404" y="1243850"/>
            <a:ext cx="1788170" cy="1535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5" name="Прямая со стрелкой 14"/>
          <p:cNvCxnSpPr/>
          <p:nvPr/>
        </p:nvCxnSpPr>
        <p:spPr>
          <a:xfrm flipH="1" flipV="1">
            <a:off x="4182452" y="1981250"/>
            <a:ext cx="470114" cy="964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4644489" y="2019072"/>
            <a:ext cx="104231" cy="306423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Овал 16"/>
          <p:cNvSpPr/>
          <p:nvPr/>
        </p:nvSpPr>
        <p:spPr>
          <a:xfrm>
            <a:off x="4542973" y="1918880"/>
            <a:ext cx="219180" cy="173097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" name="Picture 3" descr="D:\gratis-png-reloj-cara-cuarzo-reloj-pared-calcomania-reloj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6588" y="1234388"/>
            <a:ext cx="1788170" cy="1535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1" name="Прямая со стрелкой 30"/>
          <p:cNvCxnSpPr/>
          <p:nvPr/>
        </p:nvCxnSpPr>
        <p:spPr>
          <a:xfrm>
            <a:off x="6366221" y="2014271"/>
            <a:ext cx="388207" cy="11925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 flipV="1">
            <a:off x="6366221" y="1706082"/>
            <a:ext cx="194103" cy="222343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Овал 32"/>
          <p:cNvSpPr/>
          <p:nvPr/>
        </p:nvSpPr>
        <p:spPr>
          <a:xfrm>
            <a:off x="6199157" y="1921493"/>
            <a:ext cx="219180" cy="173097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4" name="Picture 3" descr="D:\gratis-png-reloj-cara-cuarzo-reloj-pared-calcomania-reloj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2302" y="1245419"/>
            <a:ext cx="1788170" cy="1535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5" name="Прямая со стрелкой 34"/>
          <p:cNvCxnSpPr/>
          <p:nvPr/>
        </p:nvCxnSpPr>
        <p:spPr>
          <a:xfrm flipV="1">
            <a:off x="7876986" y="1827852"/>
            <a:ext cx="440323" cy="187281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>
            <a:off x="7926387" y="1969687"/>
            <a:ext cx="0" cy="386039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Овал 36"/>
          <p:cNvSpPr/>
          <p:nvPr/>
        </p:nvSpPr>
        <p:spPr>
          <a:xfrm>
            <a:off x="7824871" y="1932524"/>
            <a:ext cx="219180" cy="173097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8" name="Picture 3" descr="D:\gratis-png-reloj-cara-cuarzo-reloj-pared-calcomania-reloj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1827" y="1252351"/>
            <a:ext cx="1788170" cy="1535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9" name="Прямая со стрелкой 38"/>
          <p:cNvCxnSpPr/>
          <p:nvPr/>
        </p:nvCxnSpPr>
        <p:spPr>
          <a:xfrm flipH="1">
            <a:off x="2730855" y="2011466"/>
            <a:ext cx="235057" cy="34426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>
            <a:off x="3023383" y="2036225"/>
            <a:ext cx="265188" cy="79808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Овал 40"/>
          <p:cNvSpPr/>
          <p:nvPr/>
        </p:nvSpPr>
        <p:spPr>
          <a:xfrm>
            <a:off x="2856319" y="1939456"/>
            <a:ext cx="219180" cy="173097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2" name="Picture 3" descr="D:\gratis-png-reloj-cara-cuarzo-reloj-pared-calcomania-reloj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420" y="1252543"/>
            <a:ext cx="1788170" cy="1535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3" name="Прямая со стрелкой 42"/>
          <p:cNvCxnSpPr/>
          <p:nvPr/>
        </p:nvCxnSpPr>
        <p:spPr>
          <a:xfrm flipH="1">
            <a:off x="909939" y="1960175"/>
            <a:ext cx="470114" cy="27206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 flipV="1">
            <a:off x="1347104" y="1960175"/>
            <a:ext cx="272568" cy="62185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Овал 44"/>
          <p:cNvSpPr/>
          <p:nvPr/>
        </p:nvSpPr>
        <p:spPr>
          <a:xfrm>
            <a:off x="1212989" y="1939648"/>
            <a:ext cx="219180" cy="173097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Скругленный прямоугольник 46"/>
          <p:cNvSpPr/>
          <p:nvPr/>
        </p:nvSpPr>
        <p:spPr>
          <a:xfrm>
            <a:off x="780559" y="3363838"/>
            <a:ext cx="995601" cy="504056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Скругленный прямоугольник 47"/>
          <p:cNvSpPr/>
          <p:nvPr/>
        </p:nvSpPr>
        <p:spPr>
          <a:xfrm>
            <a:off x="2436743" y="3363838"/>
            <a:ext cx="995601" cy="504056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Скругленный прямоугольник 49"/>
          <p:cNvSpPr/>
          <p:nvPr/>
        </p:nvSpPr>
        <p:spPr>
          <a:xfrm>
            <a:off x="4092927" y="3362225"/>
            <a:ext cx="995601" cy="504056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Скругленный прямоугольник 51"/>
          <p:cNvSpPr/>
          <p:nvPr/>
        </p:nvSpPr>
        <p:spPr>
          <a:xfrm>
            <a:off x="5701356" y="3362224"/>
            <a:ext cx="995601" cy="504056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Скругленный прямоугольник 53"/>
          <p:cNvSpPr/>
          <p:nvPr/>
        </p:nvSpPr>
        <p:spPr>
          <a:xfrm>
            <a:off x="7379186" y="3360611"/>
            <a:ext cx="995601" cy="504056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649626" y="4155926"/>
            <a:ext cx="1258078" cy="576064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Овал 45"/>
          <p:cNvSpPr/>
          <p:nvPr/>
        </p:nvSpPr>
        <p:spPr>
          <a:xfrm>
            <a:off x="2305504" y="4155926"/>
            <a:ext cx="1258078" cy="576064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Овал 55"/>
          <p:cNvSpPr/>
          <p:nvPr/>
        </p:nvSpPr>
        <p:spPr>
          <a:xfrm>
            <a:off x="3913934" y="4155926"/>
            <a:ext cx="1258078" cy="576064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Овал 56"/>
          <p:cNvSpPr/>
          <p:nvPr/>
        </p:nvSpPr>
        <p:spPr>
          <a:xfrm>
            <a:off x="5570118" y="4155926"/>
            <a:ext cx="1258078" cy="576064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>
            <a:off x="2495312" y="4147214"/>
            <a:ext cx="12125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2:40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825873" y="4145600"/>
            <a:ext cx="12125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3:35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4054150" y="4133958"/>
            <a:ext cx="12125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1:15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8" name="Овал 57"/>
          <p:cNvSpPr/>
          <p:nvPr/>
        </p:nvSpPr>
        <p:spPr>
          <a:xfrm>
            <a:off x="7195832" y="4155926"/>
            <a:ext cx="1258078" cy="576064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TextBox 54"/>
          <p:cNvSpPr txBox="1"/>
          <p:nvPr/>
        </p:nvSpPr>
        <p:spPr>
          <a:xfrm>
            <a:off x="5702451" y="4140695"/>
            <a:ext cx="12125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6:10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7379186" y="4134770"/>
            <a:ext cx="12125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5:45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5146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D588969-ED10-4ED8-8246-D7A72B9F94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763688" y="1851670"/>
            <a:ext cx="5688632" cy="1754326"/>
          </a:xfrm>
          <a:prstGeom prst="rect">
            <a:avLst/>
          </a:prstGeom>
          <a:solidFill>
            <a:schemeClr val="bg1">
              <a:lumMod val="95000"/>
              <a:alpha val="71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i="1" dirty="0" err="1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E’tiboringiz</a:t>
            </a:r>
            <a:r>
              <a:rPr lang="en-US" sz="5400" i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i="1" dirty="0" err="1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uchun</a:t>
            </a:r>
            <a:r>
              <a:rPr lang="en-US" sz="5400" i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i="1" dirty="0" err="1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rahmat</a:t>
            </a:r>
            <a:r>
              <a:rPr lang="en-US" sz="5400" i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!</a:t>
            </a:r>
            <a:endParaRPr lang="ru-RU" sz="5400" i="1" dirty="0">
              <a:solidFill>
                <a:srgbClr val="FF000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8958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Пин на доске С первым сентябрём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9"/>
          <a:stretch/>
        </p:blipFill>
        <p:spPr bwMode="auto">
          <a:xfrm>
            <a:off x="0" y="0"/>
            <a:ext cx="9143999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9512" y="411510"/>
            <a:ext cx="705678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</a:t>
            </a:r>
            <a:r>
              <a:rPr lang="en-US" sz="5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8-bob</a:t>
            </a:r>
            <a:r>
              <a:rPr lang="en-US" sz="5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5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Ma’lumotlar</a:t>
            </a:r>
            <a:r>
              <a:rPr lang="en-US" sz="5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 </a:t>
            </a:r>
            <a:r>
              <a:rPr lang="en-US" sz="5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5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ishlash</a:t>
            </a:r>
            <a:r>
              <a:rPr lang="en-US" sz="5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5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1044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Пин на доске С первым сентябрём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9"/>
          <a:stretch/>
        </p:blipFill>
        <p:spPr bwMode="auto">
          <a:xfrm>
            <a:off x="0" y="0"/>
            <a:ext cx="9143999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1520" y="555526"/>
            <a:ext cx="705678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 </a:t>
            </a:r>
            <a:r>
              <a:rPr lang="en-US" sz="48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Mavzu</a:t>
            </a:r>
            <a:r>
              <a:rPr lang="en-US" sz="4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4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Jadvallar</a:t>
            </a:r>
            <a:r>
              <a:rPr lang="en-US" sz="4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800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</a:t>
            </a:r>
            <a:r>
              <a:rPr lang="ru-RU" sz="4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4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1-dars. 163-bet)</a:t>
            </a:r>
            <a:endParaRPr lang="ru-RU" sz="4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4189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194" y="-8752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3528" y="311102"/>
            <a:ext cx="864096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C00000"/>
                </a:solidFill>
              </a:rPr>
              <a:t>	</a:t>
            </a:r>
            <a:r>
              <a:rPr lang="en-US" sz="3600" dirty="0" err="1" smtClean="0">
                <a:solidFill>
                  <a:srgbClr val="C00000"/>
                </a:solidFill>
              </a:rPr>
              <a:t>Mustaqil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err="1">
                <a:solidFill>
                  <a:srgbClr val="C00000"/>
                </a:solidFill>
              </a:rPr>
              <a:t>topshiriqni</a:t>
            </a:r>
            <a:r>
              <a:rPr lang="en-US" sz="3600" dirty="0">
                <a:solidFill>
                  <a:srgbClr val="C00000"/>
                </a:solidFill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</a:rPr>
              <a:t>tekshirish</a:t>
            </a:r>
            <a:r>
              <a:rPr lang="en-US" sz="3600" dirty="0">
                <a:solidFill>
                  <a:srgbClr val="C00000"/>
                </a:solidFill>
              </a:rPr>
              <a:t>: </a:t>
            </a:r>
          </a:p>
          <a:p>
            <a:r>
              <a:rPr lang="en-US" sz="32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3 </a:t>
            </a:r>
            <a:r>
              <a:rPr lang="en-US" sz="3200" dirty="0">
                <a:solidFill>
                  <a:srgbClr val="C00000"/>
                </a:solidFill>
                <a:cs typeface="Times New Roman" panose="02020603050405020304" pitchFamily="18" charset="0"/>
              </a:rPr>
              <a:t>ta </a:t>
            </a:r>
            <a:r>
              <a:rPr lang="en-US" sz="3200" dirty="0" err="1">
                <a:solidFill>
                  <a:srgbClr val="C00000"/>
                </a:solidFill>
                <a:cs typeface="Times New Roman" panose="02020603050405020304" pitchFamily="18" charset="0"/>
              </a:rPr>
              <a:t>shakl</a:t>
            </a:r>
            <a:r>
              <a:rPr lang="en-US" sz="3200" dirty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cs typeface="Times New Roman" panose="02020603050405020304" pitchFamily="18" charset="0"/>
              </a:rPr>
              <a:t>chizing</a:t>
            </a:r>
            <a:r>
              <a:rPr lang="en-US" sz="3200" dirty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cs typeface="Times New Roman" panose="02020603050405020304" pitchFamily="18" charset="0"/>
              </a:rPr>
              <a:t>va</a:t>
            </a:r>
            <a:r>
              <a:rPr lang="en-US" sz="3200" dirty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cs typeface="Times New Roman" panose="02020603050405020304" pitchFamily="18" charset="0"/>
              </a:rPr>
              <a:t>har</a:t>
            </a:r>
            <a:r>
              <a:rPr lang="en-US" sz="3200" dirty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cs typeface="Times New Roman" panose="02020603050405020304" pitchFamily="18" charset="0"/>
              </a:rPr>
              <a:t>birining</a:t>
            </a:r>
            <a:r>
              <a:rPr lang="en-US" sz="32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cs typeface="Times New Roman" panose="02020603050405020304" pitchFamily="18" charset="0"/>
              </a:rPr>
              <a:t>choragini</a:t>
            </a:r>
            <a:r>
              <a:rPr lang="en-US" sz="3200" dirty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cs typeface="Times New Roman" panose="02020603050405020304" pitchFamily="18" charset="0"/>
              </a:rPr>
              <a:t>bo‘yang</a:t>
            </a:r>
            <a:r>
              <a:rPr lang="en-US" sz="3200" dirty="0">
                <a:solidFill>
                  <a:srgbClr val="C00000"/>
                </a:solidFill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rgbClr val="C00000"/>
              </a:solidFill>
            </a:endParaRPr>
          </a:p>
          <a:p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90658" y="2067694"/>
            <a:ext cx="2081142" cy="1296144"/>
          </a:xfrm>
          <a:prstGeom prst="rect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705144" y="2087267"/>
            <a:ext cx="1027689" cy="635023"/>
          </a:xfrm>
          <a:prstGeom prst="rect">
            <a:avLst/>
          </a:prstGeom>
          <a:solidFill>
            <a:srgbClr val="FFFF00"/>
          </a:solidFill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690658" y="2722290"/>
            <a:ext cx="2081142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>
            <a:endCxn id="4" idx="2"/>
          </p:cNvCxnSpPr>
          <p:nvPr/>
        </p:nvCxnSpPr>
        <p:spPr>
          <a:xfrm flipH="1">
            <a:off x="1731229" y="2080743"/>
            <a:ext cx="1604" cy="128309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Овал 9"/>
          <p:cNvSpPr/>
          <p:nvPr/>
        </p:nvSpPr>
        <p:spPr>
          <a:xfrm>
            <a:off x="3419872" y="1838530"/>
            <a:ext cx="1804319" cy="1754472"/>
          </a:xfrm>
          <a:prstGeom prst="ellips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12" descr="Мяч диаметром 25 см: цена, фото, отзывы - купить игровой мяч по низкой цене  в интернет-магазине Proball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6125" r="48640" b="4454"/>
          <a:stretch/>
        </p:blipFill>
        <p:spPr bwMode="auto">
          <a:xfrm rot="2748805">
            <a:off x="3130810" y="2254982"/>
            <a:ext cx="1004164" cy="895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Прямая соединительная линия 11"/>
          <p:cNvCxnSpPr/>
          <p:nvPr/>
        </p:nvCxnSpPr>
        <p:spPr>
          <a:xfrm>
            <a:off x="3673235" y="2115626"/>
            <a:ext cx="1297592" cy="120027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>
            <a:endCxn id="10" idx="3"/>
          </p:cNvCxnSpPr>
          <p:nvPr/>
        </p:nvCxnSpPr>
        <p:spPr>
          <a:xfrm flipH="1">
            <a:off x="3684108" y="2115626"/>
            <a:ext cx="1301982" cy="122044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 rot="2726738">
            <a:off x="5977641" y="1974093"/>
            <a:ext cx="1594433" cy="1601786"/>
          </a:xfrm>
          <a:prstGeom prst="rect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flipH="1">
            <a:off x="6768246" y="1645005"/>
            <a:ext cx="36002" cy="225914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5648209" y="2764059"/>
            <a:ext cx="2260977" cy="1051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Равнобедренный треугольник 22"/>
          <p:cNvSpPr/>
          <p:nvPr/>
        </p:nvSpPr>
        <p:spPr>
          <a:xfrm rot="2732539">
            <a:off x="5739205" y="2683353"/>
            <a:ext cx="1503275" cy="752186"/>
          </a:xfrm>
          <a:prstGeom prst="triangle">
            <a:avLst>
              <a:gd name="adj" fmla="val 509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5721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194" y="-8752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51521" y="267494"/>
            <a:ext cx="8648096" cy="4752528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255042" y="1856098"/>
            <a:ext cx="8648097" cy="1332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255042" y="2643758"/>
            <a:ext cx="8648097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251520" y="3434105"/>
            <a:ext cx="8648097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251520" y="4227934"/>
            <a:ext cx="8643098" cy="116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3131840" y="267494"/>
            <a:ext cx="0" cy="475252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5940152" y="267494"/>
            <a:ext cx="0" cy="475252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597216" y="360661"/>
            <a:ext cx="20989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</a:rPr>
              <a:t>Hafta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</a:rPr>
              <a:t>kuni</a:t>
            </a: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174935" y="265857"/>
            <a:ext cx="28083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C00000"/>
                </a:solidFill>
              </a:rPr>
              <a:t>Kunning</a:t>
            </a:r>
            <a:r>
              <a:rPr lang="en-US" sz="2800" dirty="0" smtClean="0">
                <a:solidFill>
                  <a:srgbClr val="C00000"/>
                </a:solidFill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</a:rPr>
              <a:t>birinchi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091305" y="265225"/>
            <a:ext cx="28083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C00000"/>
                </a:solidFill>
              </a:rPr>
              <a:t>Kunning</a:t>
            </a:r>
            <a:r>
              <a:rPr lang="en-US" sz="2800" dirty="0" smtClean="0">
                <a:solidFill>
                  <a:srgbClr val="C00000"/>
                </a:solidFill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</a:rPr>
              <a:t>ikkinchi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6876256" y="613963"/>
            <a:ext cx="100636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>
                <a:solidFill>
                  <a:srgbClr val="C00000"/>
                </a:solidFill>
              </a:rPr>
              <a:t>yarmi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914605" y="613963"/>
            <a:ext cx="100636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>
                <a:solidFill>
                  <a:srgbClr val="C00000"/>
                </a:solidFill>
              </a:rPr>
              <a:t>yarmi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74416" y="1207047"/>
            <a:ext cx="21643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</a:rPr>
              <a:t>Dushanba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09698" y="1915424"/>
            <a:ext cx="20794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</a:rPr>
              <a:t>Seshanba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94815" y="2707804"/>
            <a:ext cx="25235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</a:rPr>
              <a:t>Chorshanba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41532" y="3506160"/>
            <a:ext cx="22842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</a:rPr>
              <a:t>Payshanba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012522" y="4270273"/>
            <a:ext cx="12682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</a:rPr>
              <a:t>Juma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endParaRPr lang="ru-RU" sz="3600" dirty="0">
              <a:solidFill>
                <a:srgbClr val="002060"/>
              </a:solidFill>
            </a:endParaRPr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>
            <a:off x="251520" y="1059582"/>
            <a:ext cx="8648097" cy="1332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D:\png-clipart-smiley-sunshine-people-sunflower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2717" y="1059582"/>
            <a:ext cx="808253" cy="881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2" descr="D:\png-clipart-smiley-sunshine-people-sunflower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2716" y="3388379"/>
            <a:ext cx="808253" cy="881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" descr="D:\png-clipart-smiley-sunshine-people-sunflower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2718" y="4174260"/>
            <a:ext cx="808253" cy="881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" descr="D:\png-clipart-smiley-sunshine-people-sunflower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5312" y="4199875"/>
            <a:ext cx="808253" cy="881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 descr="D:\png-clipart-smiley-sunshine-people-sunflower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8817" y="3388379"/>
            <a:ext cx="808253" cy="881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D:\png-clipart-smiley-sunshine-people-sunflower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8615" y="2609951"/>
            <a:ext cx="808253" cy="881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images (9)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9119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3147" b="26269"/>
          <a:stretch/>
        </p:blipFill>
        <p:spPr bwMode="auto">
          <a:xfrm>
            <a:off x="3863220" y="1831771"/>
            <a:ext cx="1572876" cy="744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3" descr="D:\images (9)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9119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3147" b="26269"/>
          <a:stretch/>
        </p:blipFill>
        <p:spPr bwMode="auto">
          <a:xfrm>
            <a:off x="6665008" y="1059582"/>
            <a:ext cx="1571832" cy="744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3" descr="D:\images (9)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9119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3147" b="26269"/>
          <a:stretch/>
        </p:blipFill>
        <p:spPr bwMode="auto">
          <a:xfrm>
            <a:off x="6781030" y="2609951"/>
            <a:ext cx="1607393" cy="744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3" descr="D:\images (9)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9119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3147" b="26269"/>
          <a:stretch/>
        </p:blipFill>
        <p:spPr bwMode="auto">
          <a:xfrm>
            <a:off x="6807980" y="3430076"/>
            <a:ext cx="1580444" cy="744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Download Rain Cloud - Признаки Осени Для Детей - Full Size PNG Image -  PNGkit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4606" y="2685545"/>
            <a:ext cx="1521490" cy="668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7" descr="Download Rain Cloud - Признаки Осени Для Детей - Full Size PNG Image -  PNGkit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4954" y="1907669"/>
            <a:ext cx="1361886" cy="702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349745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194" y="-8752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409716" y="346236"/>
            <a:ext cx="561884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45829" y="311102"/>
            <a:ext cx="5421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2.</a:t>
            </a:r>
            <a:endParaRPr lang="ru-RU" sz="36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15616" y="311102"/>
            <a:ext cx="75608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Har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bir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jadvalda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nechta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qator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ustun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va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kataklar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bor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? (163-bet)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0658" y="2067694"/>
            <a:ext cx="2585198" cy="1058416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979712" y="2080743"/>
            <a:ext cx="0" cy="1058416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1331640" y="2080743"/>
            <a:ext cx="0" cy="1058416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2627784" y="2080743"/>
            <a:ext cx="0" cy="1058416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690658" y="2602377"/>
            <a:ext cx="2585198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3923928" y="1635646"/>
            <a:ext cx="3816424" cy="2520280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5212982" y="1648695"/>
            <a:ext cx="0" cy="2507231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564910" y="1648695"/>
            <a:ext cx="0" cy="2507231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>
            <a:endCxn id="15" idx="2"/>
          </p:cNvCxnSpPr>
          <p:nvPr/>
        </p:nvCxnSpPr>
        <p:spPr>
          <a:xfrm flipH="1">
            <a:off x="5832140" y="1648695"/>
            <a:ext cx="28914" cy="2507231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3923928" y="2142457"/>
            <a:ext cx="3816424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6499316" y="1635646"/>
            <a:ext cx="0" cy="252028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7092280" y="1631458"/>
            <a:ext cx="0" cy="2524468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3923928" y="2627443"/>
            <a:ext cx="3816424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3923928" y="3124556"/>
            <a:ext cx="3816424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3938385" y="3651870"/>
            <a:ext cx="3816424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971600" y="3328704"/>
            <a:ext cx="18722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2 x 4 = 8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924950" y="4227934"/>
            <a:ext cx="21673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5 x 6 = 30</a:t>
            </a:r>
            <a:endParaRPr lang="ru-RU" sz="3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635371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194" y="-8752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409716" y="346236"/>
            <a:ext cx="561884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45829" y="311102"/>
            <a:ext cx="5421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3.</a:t>
            </a:r>
            <a:endParaRPr lang="ru-RU" sz="36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87624" y="311102"/>
            <a:ext cx="7200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Modelga</a:t>
            </a:r>
            <a:r>
              <a:rPr lang="en-US" sz="4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mos</a:t>
            </a:r>
            <a:r>
              <a:rPr lang="en-US" sz="4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ifodani</a:t>
            </a:r>
            <a:r>
              <a:rPr lang="en-US" sz="4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topamiz</a:t>
            </a:r>
            <a:r>
              <a:rPr lang="en-US" sz="4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009025" y="1649486"/>
            <a:ext cx="119555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38</a:t>
            </a:r>
          </a:p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21</a:t>
            </a:r>
          </a:p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11</a:t>
            </a:r>
            <a:endParaRPr lang="ru-RU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19872" y="1391064"/>
            <a:ext cx="58915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a</a:t>
            </a:r>
            <a:endParaRPr lang="ru-RU" sz="44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867746" y="1640455"/>
            <a:ext cx="119555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28</a:t>
            </a:r>
          </a:p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21</a:t>
            </a:r>
          </a:p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17</a:t>
            </a:r>
            <a:endParaRPr lang="ru-RU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24920" y="1640455"/>
            <a:ext cx="119555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38</a:t>
            </a:r>
          </a:p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17</a:t>
            </a:r>
          </a:p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21</a:t>
            </a:r>
            <a:endParaRPr lang="ru-RU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3836425" y="2931790"/>
            <a:ext cx="1008112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7480904" y="2931790"/>
            <a:ext cx="1008112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5695146" y="2931790"/>
            <a:ext cx="1008112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5292080" y="1402183"/>
            <a:ext cx="58915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b</a:t>
            </a:r>
            <a:endParaRPr lang="ru-RU" sz="44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035767" y="1421605"/>
            <a:ext cx="58915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d</a:t>
            </a:r>
            <a:endParaRPr lang="ru-RU" sz="44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7380312" y="2283718"/>
            <a:ext cx="244608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5636625" y="2283718"/>
            <a:ext cx="244608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3764417" y="2291827"/>
            <a:ext cx="244608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51" t="32597" r="53984" b="48449"/>
          <a:stretch/>
        </p:blipFill>
        <p:spPr bwMode="auto">
          <a:xfrm>
            <a:off x="445829" y="1621227"/>
            <a:ext cx="2880320" cy="2218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8936354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194" y="-8752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409716" y="346236"/>
            <a:ext cx="561884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45829" y="311102"/>
            <a:ext cx="5421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4.</a:t>
            </a:r>
            <a:endParaRPr lang="ru-RU" sz="36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16926" y="195486"/>
            <a:ext cx="75608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Jadval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asosida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masala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tuzamiz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va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yechamiz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. 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(164-bet)</a:t>
            </a:r>
            <a:endParaRPr lang="ru-RU" sz="32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40511" y="1347614"/>
            <a:ext cx="7815543" cy="2520280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3703526" y="1360663"/>
            <a:ext cx="0" cy="2507231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6422930" y="1347614"/>
            <a:ext cx="0" cy="252028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640510" y="2057206"/>
            <a:ext cx="7815543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611560" y="3863961"/>
            <a:ext cx="45227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</a:rPr>
              <a:t>Yechish</a:t>
            </a:r>
            <a:r>
              <a:rPr lang="en-US" sz="3600" dirty="0" smtClean="0">
                <a:solidFill>
                  <a:srgbClr val="002060"/>
                </a:solidFill>
              </a:rPr>
              <a:t>: 1) 3 · 10 = 30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134281" y="3867894"/>
            <a:ext cx="35311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2) 30 + 10 = 40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399270" y="1347614"/>
            <a:ext cx="18722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</a:rPr>
              <a:t>Bor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edi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262690" y="1347614"/>
            <a:ext cx="2160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</a:rPr>
              <a:t>Qo‘shildi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799870" y="1349355"/>
            <a:ext cx="15129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</a:rPr>
              <a:t>Bo‘ldi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178106" y="2577212"/>
            <a:ext cx="7564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rgbClr val="C00000"/>
                </a:solidFill>
              </a:rPr>
              <a:t>?</a:t>
            </a:r>
            <a:endParaRPr lang="ru-RU" sz="4800" dirty="0">
              <a:solidFill>
                <a:srgbClr val="C00000"/>
              </a:solidFill>
            </a:endParaRPr>
          </a:p>
        </p:txBody>
      </p:sp>
      <p:pic>
        <p:nvPicPr>
          <p:cNvPr id="2050" name="Picture 2" descr="D:\images (10)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742" y="2504814"/>
            <a:ext cx="1944098" cy="1075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D:\images (10)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984216"/>
            <a:ext cx="1974013" cy="1091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D:\images (10)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0369" y="2961273"/>
            <a:ext cx="1872208" cy="1035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" descr="D:\images (10)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5574" y="2445586"/>
            <a:ext cx="1868663" cy="1033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TextBox 32"/>
          <p:cNvSpPr txBox="1"/>
          <p:nvPr/>
        </p:nvSpPr>
        <p:spPr>
          <a:xfrm>
            <a:off x="582340" y="4371950"/>
            <a:ext cx="52137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</a:rPr>
              <a:t>Javob</a:t>
            </a:r>
            <a:r>
              <a:rPr lang="en-US" sz="3600" dirty="0" smtClean="0">
                <a:solidFill>
                  <a:srgbClr val="002060"/>
                </a:solidFill>
              </a:rPr>
              <a:t>: 40 ta </a:t>
            </a:r>
            <a:r>
              <a:rPr lang="en-US" sz="3600" dirty="0" err="1" smtClean="0">
                <a:solidFill>
                  <a:srgbClr val="002060"/>
                </a:solidFill>
              </a:rPr>
              <a:t>tuxum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bo‘ldi</a:t>
            </a:r>
            <a:r>
              <a:rPr lang="en-US" sz="3600" dirty="0" smtClean="0">
                <a:solidFill>
                  <a:srgbClr val="002060"/>
                </a:solidFill>
              </a:rPr>
              <a:t>. </a:t>
            </a:r>
            <a:endParaRPr lang="ru-RU" sz="3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715356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8" grpId="0"/>
      <p:bldP spid="3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194" y="-8752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409716" y="346236"/>
            <a:ext cx="561884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45829" y="311102"/>
            <a:ext cx="5421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5</a:t>
            </a:r>
            <a:r>
              <a:rPr lang="en-US" sz="36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.</a:t>
            </a:r>
            <a:endParaRPr lang="ru-RU" sz="36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27784" y="311102"/>
            <a:ext cx="41764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Hisoblaymiz</a:t>
            </a:r>
            <a:r>
              <a:rPr lang="en-US" sz="4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93184" y="1275606"/>
            <a:ext cx="28248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40 : 10 : 2</a:t>
            </a:r>
            <a:endParaRPr lang="ru-RU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67303" y="2355726"/>
            <a:ext cx="26936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(90 - 30): 6</a:t>
            </a:r>
            <a:endParaRPr lang="ru-RU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60032" y="1203598"/>
            <a:ext cx="33843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(100 - 70) : 3</a:t>
            </a:r>
            <a:endParaRPr lang="ru-RU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932039" y="2355283"/>
            <a:ext cx="28623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80 - (73 - 3)</a:t>
            </a:r>
            <a:endParaRPr lang="ru-RU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771800" y="1275606"/>
            <a:ext cx="11783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= 2</a:t>
            </a:r>
            <a:endParaRPr lang="ru-RU" sz="40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13533" y="922300"/>
            <a:ext cx="7920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4</a:t>
            </a:r>
            <a:endParaRPr lang="ru-RU" sz="32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331640" y="1952221"/>
            <a:ext cx="7920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60</a:t>
            </a:r>
            <a:endParaRPr lang="ru-RU" sz="32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961645" y="2366352"/>
            <a:ext cx="11783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= 10</a:t>
            </a:r>
            <a:endParaRPr lang="ru-RU" sz="40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786310" y="860610"/>
            <a:ext cx="7920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30</a:t>
            </a:r>
            <a:endParaRPr lang="ru-RU" sz="32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524328" y="1214244"/>
            <a:ext cx="13092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= 10</a:t>
            </a:r>
            <a:endParaRPr lang="ru-RU" sz="40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354134" y="2366352"/>
            <a:ext cx="11783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= 10</a:t>
            </a:r>
            <a:endParaRPr lang="ru-RU" sz="40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444208" y="1949446"/>
            <a:ext cx="7920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70</a:t>
            </a:r>
            <a:endParaRPr lang="ru-RU" sz="32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18" name="Picture 6" descr="Мультяшный маленький мальчик учится на столе | Премиум векторы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5" y="3063170"/>
            <a:ext cx="2016223" cy="1744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883413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329</TotalTime>
  <Words>158</Words>
  <Application>Microsoft Office PowerPoint</Application>
  <PresentationFormat>Экран (16:9)</PresentationFormat>
  <Paragraphs>67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</cp:lastModifiedBy>
  <cp:revision>24</cp:revision>
  <dcterms:created xsi:type="dcterms:W3CDTF">2022-01-03T14:23:30Z</dcterms:created>
  <dcterms:modified xsi:type="dcterms:W3CDTF">2022-01-12T12:05:40Z</dcterms:modified>
</cp:coreProperties>
</file>