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56" r:id="rId5"/>
    <p:sldId id="262" r:id="rId6"/>
    <p:sldId id="263" r:id="rId7"/>
    <p:sldId id="264" r:id="rId8"/>
    <p:sldId id="265" r:id="rId9"/>
    <p:sldId id="259" r:id="rId10"/>
    <p:sldId id="268" r:id="rId11"/>
    <p:sldId id="258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hablon-proshhay-nachalnaya-shkola-prevyu – КГОБУ &amp;quot;Петропавловск-Камчатская  школа №1 для детей с ОВЗ&amp;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008" y="0"/>
            <a:ext cx="9396536" cy="5236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1619672" y="1847639"/>
            <a:ext cx="6048672" cy="77038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691680" y="1707654"/>
            <a:ext cx="6912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Matematika</a:t>
            </a:r>
            <a:r>
              <a:rPr lang="en-US" sz="54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   2-sinf</a:t>
            </a:r>
            <a:endParaRPr lang="ru-RU" sz="5400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12389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" t="5153" r="2019" b="3696"/>
          <a:stretch/>
        </p:blipFill>
        <p:spPr bwMode="auto"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вал 2"/>
          <p:cNvSpPr/>
          <p:nvPr/>
        </p:nvSpPr>
        <p:spPr>
          <a:xfrm>
            <a:off x="569550" y="384474"/>
            <a:ext cx="576064" cy="552005"/>
          </a:xfrm>
          <a:prstGeom prst="ellipse">
            <a:avLst/>
          </a:prstGeom>
          <a:solidFill>
            <a:srgbClr val="FEF4E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541436" y="337310"/>
            <a:ext cx="863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+mj-lt"/>
              </a:rPr>
              <a:t>44</a:t>
            </a:r>
            <a:endParaRPr lang="ru-RU" sz="36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290148"/>
            <a:ext cx="47525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4000" dirty="0" err="1" smtClean="0">
                <a:solidFill>
                  <a:srgbClr val="002060"/>
                </a:solidFill>
              </a:rPr>
              <a:t>Hisoblaymiz</a:t>
            </a:r>
            <a:r>
              <a:rPr lang="en-US" sz="4000" dirty="0" smtClean="0">
                <a:solidFill>
                  <a:srgbClr val="002060"/>
                </a:solidFill>
              </a:rPr>
              <a:t>.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200" dirty="0" smtClean="0">
                <a:solidFill>
                  <a:srgbClr val="002060"/>
                </a:solidFill>
              </a:rPr>
              <a:t>(184-bet)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93720" y="1290561"/>
            <a:ext cx="787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36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29</a:t>
            </a:r>
            <a:endParaRPr lang="ru-RU" sz="3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3915" y="1478109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2060"/>
                </a:solidFill>
              </a:rPr>
              <a:t>+</a:t>
            </a:r>
            <a:endParaRPr lang="ru-RU" sz="4400" dirty="0">
              <a:solidFill>
                <a:srgbClr val="002060"/>
              </a:solidFill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694069" y="2415416"/>
            <a:ext cx="78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200019" y="1275606"/>
            <a:ext cx="787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14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38</a:t>
            </a:r>
            <a:endParaRPr lang="ru-RU" sz="3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890214" y="1492024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2060"/>
                </a:solidFill>
              </a:rPr>
              <a:t>+</a:t>
            </a:r>
            <a:endParaRPr lang="ru-RU" sz="4400" dirty="0">
              <a:solidFill>
                <a:srgbClr val="002060"/>
              </a:solidFill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>
            <a:off x="2100368" y="2400461"/>
            <a:ext cx="78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640179" y="1290561"/>
            <a:ext cx="787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39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13</a:t>
            </a:r>
            <a:endParaRPr lang="ru-RU" sz="3600" dirty="0">
              <a:solidFill>
                <a:srgbClr val="002060"/>
              </a:solidFill>
              <a:latin typeface="+mj-lt"/>
            </a:endParaRPr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>
            <a:off x="3540528" y="2415416"/>
            <a:ext cx="78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5008331" y="1290561"/>
            <a:ext cx="787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16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38</a:t>
            </a:r>
            <a:endParaRPr lang="ru-RU" sz="3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698526" y="1492024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2060"/>
                </a:solidFill>
              </a:rPr>
              <a:t>+</a:t>
            </a:r>
            <a:endParaRPr lang="ru-RU" sz="4400" dirty="0">
              <a:solidFill>
                <a:srgbClr val="002060"/>
              </a:solidFill>
            </a:endParaRPr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>
            <a:off x="4908680" y="2415416"/>
            <a:ext cx="78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6376483" y="1320221"/>
            <a:ext cx="787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48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45</a:t>
            </a:r>
            <a:endParaRPr lang="ru-RU" sz="3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83915" y="3203101"/>
            <a:ext cx="4203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002060"/>
                </a:solidFill>
              </a:rPr>
              <a:t>-</a:t>
            </a:r>
            <a:endParaRPr lang="ru-RU" sz="6000" dirty="0">
              <a:solidFill>
                <a:srgbClr val="002060"/>
              </a:solidFill>
            </a:endParaRP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>
            <a:off x="6276832" y="2445076"/>
            <a:ext cx="78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7668344" y="1309831"/>
            <a:ext cx="787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34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20</a:t>
            </a:r>
            <a:endParaRPr lang="ru-RU" sz="3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358539" y="1492024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2060"/>
                </a:solidFill>
              </a:rPr>
              <a:t>+</a:t>
            </a:r>
            <a:endParaRPr lang="ru-RU" sz="4400" dirty="0">
              <a:solidFill>
                <a:srgbClr val="002060"/>
              </a:solidFill>
            </a:endParaRPr>
          </a:p>
        </p:txBody>
      </p:sp>
      <p:cxnSp>
        <p:nvCxnSpPr>
          <p:cNvPr id="73" name="Прямая соединительная линия 72"/>
          <p:cNvCxnSpPr/>
          <p:nvPr/>
        </p:nvCxnSpPr>
        <p:spPr>
          <a:xfrm>
            <a:off x="7568693" y="2434686"/>
            <a:ext cx="78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307932" y="1478108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2060"/>
                </a:solidFill>
              </a:rPr>
              <a:t>+</a:t>
            </a:r>
            <a:endParaRPr lang="ru-RU" sz="4400" dirty="0">
              <a:solidFill>
                <a:srgbClr val="00206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44236" y="1535664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2060"/>
                </a:solidFill>
              </a:rPr>
              <a:t>+</a:t>
            </a:r>
            <a:endParaRPr lang="ru-RU" sz="4400" dirty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93719" y="3148629"/>
            <a:ext cx="787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93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11</a:t>
            </a:r>
            <a:endParaRPr lang="ru-RU" sz="3600" dirty="0">
              <a:solidFill>
                <a:srgbClr val="002060"/>
              </a:solidFill>
              <a:latin typeface="+mj-lt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694068" y="4273484"/>
            <a:ext cx="78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200018" y="3133674"/>
            <a:ext cx="787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99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15</a:t>
            </a:r>
            <a:endParaRPr lang="ru-RU" sz="3600" dirty="0">
              <a:solidFill>
                <a:srgbClr val="002060"/>
              </a:solidFill>
              <a:latin typeface="+mj-lt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2100367" y="4258529"/>
            <a:ext cx="78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640178" y="3148629"/>
            <a:ext cx="787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89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10</a:t>
            </a:r>
            <a:endParaRPr lang="ru-RU" sz="3600" dirty="0">
              <a:solidFill>
                <a:srgbClr val="002060"/>
              </a:solidFill>
              <a:latin typeface="+mj-lt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3540527" y="4273484"/>
            <a:ext cx="78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008330" y="3148629"/>
            <a:ext cx="787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77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30</a:t>
            </a:r>
            <a:endParaRPr lang="ru-RU" sz="3600" dirty="0">
              <a:solidFill>
                <a:srgbClr val="002060"/>
              </a:solidFill>
              <a:latin typeface="+mj-lt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4908679" y="4273484"/>
            <a:ext cx="78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376482" y="3178289"/>
            <a:ext cx="787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85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11</a:t>
            </a:r>
            <a:endParaRPr lang="ru-RU" sz="3600" dirty="0">
              <a:solidFill>
                <a:srgbClr val="002060"/>
              </a:solidFill>
              <a:latin typeface="+mj-lt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6276831" y="4303144"/>
            <a:ext cx="78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668343" y="3167899"/>
            <a:ext cx="787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39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10</a:t>
            </a:r>
            <a:endParaRPr lang="ru-RU" sz="3600" dirty="0">
              <a:solidFill>
                <a:srgbClr val="002060"/>
              </a:solidFill>
              <a:latin typeface="+mj-lt"/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7568692" y="4292754"/>
            <a:ext cx="78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888351" y="3240961"/>
            <a:ext cx="4203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002060"/>
                </a:solidFill>
              </a:rPr>
              <a:t>-</a:t>
            </a:r>
            <a:endParaRPr lang="ru-RU" sz="6000" dirty="0">
              <a:solidFill>
                <a:srgbClr val="00206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307932" y="3226006"/>
            <a:ext cx="4203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002060"/>
                </a:solidFill>
              </a:rPr>
              <a:t>-</a:t>
            </a:r>
            <a:endParaRPr lang="ru-RU" sz="6000" dirty="0">
              <a:solidFill>
                <a:srgbClr val="00206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686039" y="3226005"/>
            <a:ext cx="4203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002060"/>
                </a:solidFill>
              </a:rPr>
              <a:t>-</a:t>
            </a:r>
            <a:endParaRPr lang="ru-RU" sz="6000" dirty="0">
              <a:solidFill>
                <a:srgbClr val="00206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048647" y="3243157"/>
            <a:ext cx="4203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002060"/>
                </a:solidFill>
              </a:rPr>
              <a:t>-</a:t>
            </a:r>
            <a:endParaRPr lang="ru-RU" sz="6000" dirty="0">
              <a:solidFill>
                <a:srgbClr val="00206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343567" y="3243157"/>
            <a:ext cx="4203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002060"/>
                </a:solidFill>
              </a:rPr>
              <a:t>-</a:t>
            </a:r>
            <a:endParaRPr lang="ru-RU" sz="6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687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любители книг | Идеи для обустройства класса, Школьные идеи, Дошкольник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28"/>
          <a:stretch/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59632" y="2122068"/>
            <a:ext cx="3672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E’tiboringiz</a:t>
            </a:r>
            <a:r>
              <a:rPr lang="en-US" sz="4800" i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 </a:t>
            </a:r>
            <a:r>
              <a:rPr lang="en-US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sz="4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15355" y="2859781"/>
            <a:ext cx="2736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uchun</a:t>
            </a:r>
            <a:endParaRPr lang="ru-RU" sz="4800" i="1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32040" y="3274648"/>
            <a:ext cx="32940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rahmat</a:t>
            </a:r>
            <a:r>
              <a:rPr lang="en-US" sz="4800" i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!</a:t>
            </a:r>
            <a:endParaRPr lang="ru-RU" sz="4800" i="1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01221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Школьные Принадлежности Пнг , Free Transparent Clipart - ClipartK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10" descr="Lamoda научит студентов ВШЭ комплаенсу и этике | Oborot.r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396" name="Picture 12" descr="Школьная доска на прозрачном фон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9144000" cy="5112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51720" y="1491630"/>
            <a:ext cx="59046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Mustaqil</a:t>
            </a:r>
            <a:r>
              <a:rPr lang="en-US" sz="4800" dirty="0" smtClean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topshiriqni</a:t>
            </a:r>
            <a:r>
              <a:rPr lang="en-US" sz="4800" dirty="0" smtClean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 	 	 </a:t>
            </a:r>
            <a:r>
              <a:rPr lang="en-US" sz="4800" dirty="0" err="1" smtClean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tekshiramiz</a:t>
            </a:r>
            <a:r>
              <a:rPr lang="en-US" sz="4800" dirty="0" smtClean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 smtClean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 182-bet. 38-misol</a:t>
            </a:r>
            <a:endParaRPr lang="ru-RU" sz="4800" dirty="0">
              <a:solidFill>
                <a:schemeClr val="bg1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44564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878" y="631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75656" y="259808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C00000"/>
                </a:solidFill>
              </a:rPr>
              <a:t>Hisoblaymiz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va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bo‘sh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joylarni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to‘ldiramiz</a:t>
            </a:r>
            <a:r>
              <a:rPr lang="en-US" sz="3600" dirty="0" smtClean="0">
                <a:solidFill>
                  <a:srgbClr val="C00000"/>
                </a:solidFill>
              </a:rPr>
              <a:t>. (182-bet)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67544" y="394558"/>
            <a:ext cx="792088" cy="72008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11568" y="38426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38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5" y="1707654"/>
            <a:ext cx="18902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12 : 2 = </a:t>
            </a:r>
            <a:r>
              <a:rPr lang="en-US" sz="3600" dirty="0" smtClean="0">
                <a:solidFill>
                  <a:srgbClr val="002060"/>
                </a:solidFill>
              </a:rPr>
              <a:t>6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2427734"/>
            <a:ext cx="19672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2 x 6 = 12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65431" y="1712184"/>
            <a:ext cx="21146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16 : 4 = __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76748" y="2358515"/>
            <a:ext cx="2366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4 x __ = 16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48058" y="2355726"/>
            <a:ext cx="2366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3 x __ = 18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00192" y="1707654"/>
            <a:ext cx="21146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18 : 3 = __</a:t>
            </a:r>
            <a:endParaRPr lang="ru-RU" sz="3600" dirty="0">
              <a:solidFill>
                <a:srgbClr val="002060"/>
              </a:solidFill>
            </a:endParaRPr>
          </a:p>
        </p:txBody>
      </p:sp>
      <p:pic>
        <p:nvPicPr>
          <p:cNvPr id="13" name="Picture 20" descr="Classroom Classroom Male And Female Student Illustration, Classroom  Classroom Illustration, Classroom, Male Student PNG Transparent Clipart  Image and PSD File for Free Download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9015" r="16112" b="8918"/>
          <a:stretch/>
        </p:blipFill>
        <p:spPr bwMode="auto">
          <a:xfrm>
            <a:off x="5167773" y="3291830"/>
            <a:ext cx="1180286" cy="152858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0" descr="Classroom Classroom Male And Female Student Illustration, Classroom  Classroom Illustration, Classroom, Male Student PNG Transparent Clipart  Image and PSD File for Free Download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79" t="13200" r="50000" b="12971"/>
          <a:stretch/>
        </p:blipFill>
        <p:spPr bwMode="auto">
          <a:xfrm>
            <a:off x="2195736" y="3175984"/>
            <a:ext cx="1152128" cy="163520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004048" y="1707653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4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91485" y="2349517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4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884368" y="1688959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6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03451" y="2358515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6</a:t>
            </a:r>
            <a:endParaRPr lang="ru-RU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0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155" y="631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59632" y="259808"/>
            <a:ext cx="732879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</a:rPr>
              <a:t>Natijalar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to‘g‘ri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bo‘ladigan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mos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sonlarni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topamiz</a:t>
            </a:r>
            <a:r>
              <a:rPr lang="en-US" sz="3200" dirty="0" smtClean="0">
                <a:solidFill>
                  <a:srgbClr val="C00000"/>
                </a:solidFill>
              </a:rPr>
              <a:t>. 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67544" y="394558"/>
            <a:ext cx="792088" cy="72008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11568" y="38426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39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14552" y="1590531"/>
            <a:ext cx="3528393" cy="530949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4714752" y="1590532"/>
            <a:ext cx="0" cy="53094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5290816" y="1601873"/>
            <a:ext cx="0" cy="53094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866880" y="1601873"/>
            <a:ext cx="0" cy="53094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066680" y="1601873"/>
            <a:ext cx="0" cy="53094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490616" y="1590532"/>
            <a:ext cx="0" cy="53094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2338487" y="2132821"/>
            <a:ext cx="1728193" cy="530949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3491879" y="2132822"/>
            <a:ext cx="0" cy="53094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915815" y="2121481"/>
            <a:ext cx="0" cy="53094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1750769" y="2663770"/>
            <a:ext cx="3528393" cy="530949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3490616" y="2663771"/>
            <a:ext cx="0" cy="53094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066680" y="2675112"/>
            <a:ext cx="0" cy="53094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703097" y="2675112"/>
            <a:ext cx="0" cy="53094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902897" y="2675112"/>
            <a:ext cx="0" cy="53094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326833" y="2663771"/>
            <a:ext cx="0" cy="53094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2325569" y="3186804"/>
            <a:ext cx="577328" cy="530949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2325569" y="3717753"/>
            <a:ext cx="577328" cy="530949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2325569" y="4248702"/>
            <a:ext cx="577328" cy="530949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3489352" y="3186804"/>
            <a:ext cx="577328" cy="530949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5866880" y="2132821"/>
            <a:ext cx="577328" cy="530949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5866880" y="2663770"/>
            <a:ext cx="577328" cy="530949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5866880" y="3194719"/>
            <a:ext cx="577328" cy="530949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491879" y="1059582"/>
            <a:ext cx="577328" cy="530949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2996441" y="1532840"/>
            <a:ext cx="3591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2   x          =   1    6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60985" y="1001890"/>
            <a:ext cx="600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5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387410" y="2075129"/>
            <a:ext cx="600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455355" y="3113983"/>
            <a:ext cx="900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4</a:t>
            </a:r>
            <a:r>
              <a:rPr lang="ru-RU" sz="3600" dirty="0" smtClean="0">
                <a:solidFill>
                  <a:srgbClr val="002060"/>
                </a:solidFill>
              </a:rPr>
              <a:t>5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403845" y="4191010"/>
            <a:ext cx="600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403845" y="3664617"/>
            <a:ext cx="600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=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339773" y="3113983"/>
            <a:ext cx="600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…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129080" y="1463563"/>
            <a:ext cx="600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…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940152" y="3137027"/>
            <a:ext cx="600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=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5866880" y="3725668"/>
            <a:ext cx="577328" cy="530949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5940152" y="3667976"/>
            <a:ext cx="600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0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953669" y="2028781"/>
            <a:ext cx="600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x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772305" y="2617420"/>
            <a:ext cx="3591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3    x         =    1    2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915802" y="2540473"/>
            <a:ext cx="600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…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926057" y="2524123"/>
            <a:ext cx="600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…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506203" y="2002985"/>
            <a:ext cx="600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…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173483" y="1532840"/>
            <a:ext cx="600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8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579475" y="2066326"/>
            <a:ext cx="600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9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953669" y="2601287"/>
            <a:ext cx="600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0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405131" y="3112971"/>
            <a:ext cx="600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1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967782" y="2606078"/>
            <a:ext cx="600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4</a:t>
            </a:r>
            <a:endParaRPr lang="ru-RU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51021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155" y="631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051719" y="271538"/>
            <a:ext cx="54206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C00000"/>
                </a:solidFill>
              </a:rPr>
              <a:t>Taqqoslaymiz</a:t>
            </a:r>
            <a:r>
              <a:rPr lang="en-US" sz="4000" dirty="0" smtClean="0">
                <a:solidFill>
                  <a:srgbClr val="C00000"/>
                </a:solidFill>
              </a:rPr>
              <a:t>. </a:t>
            </a:r>
            <a:r>
              <a:rPr lang="en-US" sz="3600" dirty="0" smtClean="0">
                <a:solidFill>
                  <a:srgbClr val="C00000"/>
                </a:solidFill>
              </a:rPr>
              <a:t>(183-bet)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67544" y="394558"/>
            <a:ext cx="792088" cy="72008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11568" y="38426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40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1275606"/>
            <a:ext cx="179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42	  42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403648" y="1370171"/>
            <a:ext cx="472058" cy="457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741731" y="1922631"/>
            <a:ext cx="179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68	  87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389803" y="2017196"/>
            <a:ext cx="472058" cy="457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741731" y="2568962"/>
            <a:ext cx="179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50	  52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389803" y="2663527"/>
            <a:ext cx="472058" cy="457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661077" y="1214336"/>
            <a:ext cx="179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98	  97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309149" y="1308901"/>
            <a:ext cx="472058" cy="457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3647232" y="1861361"/>
            <a:ext cx="179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89	  98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4295304" y="1955926"/>
            <a:ext cx="472058" cy="457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3647232" y="2507692"/>
            <a:ext cx="179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43	  54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4295304" y="2602257"/>
            <a:ext cx="472058" cy="457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6602069" y="1214336"/>
            <a:ext cx="179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76	  75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7250141" y="1308901"/>
            <a:ext cx="472058" cy="457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6588224" y="1861361"/>
            <a:ext cx="179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82	  28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7236296" y="1955926"/>
            <a:ext cx="472058" cy="457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6588224" y="2507692"/>
            <a:ext cx="179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46	  36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7236296" y="2602257"/>
            <a:ext cx="472058" cy="457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1389803" y="1185777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70C0"/>
                </a:solidFill>
              </a:rPr>
              <a:t>=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70504" y="1819415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70C0"/>
                </a:solidFill>
              </a:rPr>
              <a:t>&lt;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87791" y="2488241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70C0"/>
                </a:solidFill>
              </a:rPr>
              <a:t>&lt;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295304" y="1782250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70C0"/>
                </a:solidFill>
              </a:rPr>
              <a:t>&lt;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295304" y="2413126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70C0"/>
                </a:solidFill>
              </a:rPr>
              <a:t>&lt;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 rot="10800000">
            <a:off x="4326426" y="1182212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70C0"/>
                </a:solidFill>
              </a:rPr>
              <a:t>&lt;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 rot="10800000">
            <a:off x="7267418" y="1186485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70C0"/>
                </a:solidFill>
              </a:rPr>
              <a:t>&lt;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 rot="10800000">
            <a:off x="7257007" y="1850588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70C0"/>
                </a:solidFill>
              </a:rPr>
              <a:t>&lt;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 rot="10800000">
            <a:off x="7267418" y="2474396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70C0"/>
                </a:solidFill>
              </a:rPr>
              <a:t>&lt;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05154" y="3569768"/>
            <a:ext cx="179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62	  24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1353226" y="3664333"/>
            <a:ext cx="472058" cy="457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3629954" y="3557304"/>
            <a:ext cx="179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96	  96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4278026" y="3651869"/>
            <a:ext cx="472058" cy="457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6553409" y="3563012"/>
            <a:ext cx="179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84	  68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7201481" y="3657577"/>
            <a:ext cx="472058" cy="457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 rot="10800000">
            <a:off x="1360092" y="3532864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70C0"/>
                </a:solidFill>
              </a:rPr>
              <a:t>&lt;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291809" y="3449939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70C0"/>
                </a:solidFill>
              </a:rPr>
              <a:t>=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 rot="10800000">
            <a:off x="7218758" y="3523263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70C0"/>
                </a:solidFill>
              </a:rPr>
              <a:t>&lt;</a:t>
            </a:r>
            <a:endParaRPr lang="ru-RU" sz="4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80466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 animBg="1"/>
      <p:bldP spid="35" grpId="0"/>
      <p:bldP spid="36" grpId="0" animBg="1"/>
      <p:bldP spid="37" grpId="0"/>
      <p:bldP spid="38" grpId="0" animBg="1"/>
      <p:bldP spid="39" grpId="0"/>
      <p:bldP spid="40" grpId="0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155" y="631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63587" y="406725"/>
            <a:ext cx="7920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smtClean="0">
                <a:solidFill>
                  <a:srgbClr val="002060"/>
                </a:solidFill>
              </a:rPr>
              <a:t>     </a:t>
            </a:r>
            <a:r>
              <a:rPr lang="en-US" sz="3200" dirty="0" err="1" smtClean="0">
                <a:solidFill>
                  <a:srgbClr val="002060"/>
                </a:solidFill>
              </a:rPr>
              <a:t>Berilgan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sonlar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juftmi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yoki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toqmi</a:t>
            </a:r>
            <a:r>
              <a:rPr lang="en-US" sz="3200" dirty="0" smtClean="0">
                <a:solidFill>
                  <a:srgbClr val="002060"/>
                </a:solidFill>
              </a:rPr>
              <a:t>? Agar </a:t>
            </a:r>
          </a:p>
          <a:p>
            <a:r>
              <a:rPr lang="en-US" sz="3200" dirty="0" smtClean="0">
                <a:solidFill>
                  <a:srgbClr val="002060"/>
                </a:solidFill>
              </a:rPr>
              <a:t>son </a:t>
            </a:r>
            <a:r>
              <a:rPr lang="en-US" sz="3200" dirty="0" err="1" smtClean="0">
                <a:solidFill>
                  <a:srgbClr val="002060"/>
                </a:solidFill>
              </a:rPr>
              <a:t>juft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bo‘lsa</a:t>
            </a:r>
            <a:r>
              <a:rPr lang="en-US" sz="3200" dirty="0" smtClean="0">
                <a:solidFill>
                  <a:srgbClr val="002060"/>
                </a:solidFill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</a:rPr>
              <a:t>belgiga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mos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juft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sonlarni</a:t>
            </a:r>
            <a:r>
              <a:rPr lang="en-US" sz="3200" dirty="0" smtClean="0">
                <a:solidFill>
                  <a:srgbClr val="002060"/>
                </a:solidFill>
              </a:rPr>
              <a:t>, </a:t>
            </a:r>
          </a:p>
          <a:p>
            <a:r>
              <a:rPr lang="en-US" sz="3200" dirty="0" err="1" smtClean="0">
                <a:solidFill>
                  <a:srgbClr val="002060"/>
                </a:solidFill>
              </a:rPr>
              <a:t>toq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bo‘lsa</a:t>
            </a:r>
            <a:r>
              <a:rPr lang="en-US" sz="3200" dirty="0" smtClean="0">
                <a:solidFill>
                  <a:srgbClr val="002060"/>
                </a:solidFill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</a:rPr>
              <a:t>belgiga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mos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toq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sonlarni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aytamiz</a:t>
            </a:r>
            <a:r>
              <a:rPr lang="en-US" sz="3200" dirty="0" smtClean="0">
                <a:solidFill>
                  <a:srgbClr val="002060"/>
                </a:solidFill>
              </a:rPr>
              <a:t>.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67544" y="394558"/>
            <a:ext cx="792088" cy="72008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11568" y="38426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41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8276" y="2298040"/>
            <a:ext cx="179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__ &lt; 38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32093" y="2287649"/>
            <a:ext cx="179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__ &gt; 32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16016" y="2287648"/>
            <a:ext cx="179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29 &lt; __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32240" y="2287647"/>
            <a:ext cx="179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54 &lt; __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8952" y="3651870"/>
            <a:ext cx="179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45 &lt; __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55776" y="3637844"/>
            <a:ext cx="179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12 &lt; __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4008" y="3637843"/>
            <a:ext cx="179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__ &lt; 73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32240" y="3637842"/>
            <a:ext cx="179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__ &lt; 60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1198" y="2287646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36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56723" y="2294301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34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613961" y="2298040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31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630185" y="2298040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56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38270" y="3634103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47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453721" y="3634102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14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644008" y="3634102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71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32240" y="3634101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58</a:t>
            </a:r>
            <a:endParaRPr lang="ru-RU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09167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155" y="631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15616" y="329808"/>
            <a:ext cx="7920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smtClean="0">
                <a:solidFill>
                  <a:srgbClr val="002060"/>
                </a:solidFill>
              </a:rPr>
              <a:t>     </a:t>
            </a:r>
            <a:r>
              <a:rPr lang="en-US" sz="3200" dirty="0" err="1" smtClean="0">
                <a:solidFill>
                  <a:srgbClr val="002060"/>
                </a:solidFill>
              </a:rPr>
              <a:t>Shaklni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ikkiga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bo‘lib</a:t>
            </a:r>
            <a:r>
              <a:rPr lang="en-US" sz="3200" dirty="0" smtClean="0">
                <a:solidFill>
                  <a:srgbClr val="002060"/>
                </a:solidFill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</a:rPr>
              <a:t>shu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bo‘laklardan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kvadrat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yasash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mumkinmi</a:t>
            </a:r>
            <a:r>
              <a:rPr lang="en-US" sz="3200" dirty="0" smtClean="0">
                <a:solidFill>
                  <a:srgbClr val="002060"/>
                </a:solidFill>
              </a:rPr>
              <a:t>? </a:t>
            </a:r>
            <a:r>
              <a:rPr lang="en-US" sz="3200" dirty="0" err="1" smtClean="0">
                <a:solidFill>
                  <a:srgbClr val="002060"/>
                </a:solidFill>
              </a:rPr>
              <a:t>Kataklarni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sanash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yoki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chamalash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yordamida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topamiz</a:t>
            </a:r>
            <a:r>
              <a:rPr lang="en-US" sz="3200" dirty="0" smtClean="0">
                <a:solidFill>
                  <a:srgbClr val="002060"/>
                </a:solidFill>
              </a:rPr>
              <a:t>.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67544" y="394558"/>
            <a:ext cx="792088" cy="72008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511568" y="38426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42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6" name="Picture 4" descr="Как распечатать лист A4 в клетку: шаблоны разлинованных листов в клетку и  инструкция, как сделать лист в клетку в Word самому - MS Office Word -  Работа на компьютере: инструкции и советы -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87" r="-2937" b="22844"/>
          <a:stretch/>
        </p:blipFill>
        <p:spPr bwMode="auto">
          <a:xfrm>
            <a:off x="2411760" y="1923678"/>
            <a:ext cx="4149643" cy="2935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Прямая соединительная линия 6"/>
          <p:cNvCxnSpPr/>
          <p:nvPr/>
        </p:nvCxnSpPr>
        <p:spPr>
          <a:xfrm flipV="1">
            <a:off x="2483768" y="3391650"/>
            <a:ext cx="0" cy="14123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483768" y="3402140"/>
            <a:ext cx="1250957" cy="570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3734725" y="2067694"/>
            <a:ext cx="0" cy="13401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3734725" y="2067694"/>
            <a:ext cx="1269784" cy="43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5004509" y="2051499"/>
            <a:ext cx="0" cy="6862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5004509" y="2737768"/>
            <a:ext cx="1280654" cy="570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6285163" y="2721575"/>
            <a:ext cx="0" cy="13819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5004509" y="4104409"/>
            <a:ext cx="1293858" cy="658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5010991" y="4097824"/>
            <a:ext cx="0" cy="6862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489401" y="4784093"/>
            <a:ext cx="2521590" cy="1990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5010991" y="2711163"/>
            <a:ext cx="0" cy="138195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2483768" y="2072008"/>
            <a:ext cx="5633" cy="134054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2480412" y="2067694"/>
            <a:ext cx="1269784" cy="4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05696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155" y="631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53521" y="271538"/>
            <a:ext cx="68789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Masala </a:t>
            </a:r>
            <a:r>
              <a:rPr lang="en-US" sz="4000" dirty="0" err="1" smtClean="0">
                <a:solidFill>
                  <a:srgbClr val="C00000"/>
                </a:solidFill>
              </a:rPr>
              <a:t>tuzamiz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</a:rPr>
              <a:t>va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</a:rPr>
              <a:t>yechamiz</a:t>
            </a:r>
            <a:r>
              <a:rPr lang="en-US" sz="4000" dirty="0" smtClean="0">
                <a:solidFill>
                  <a:srgbClr val="C00000"/>
                </a:solidFill>
              </a:rPr>
              <a:t>.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78931" y="1166495"/>
            <a:ext cx="3794720" cy="157982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467544" y="394558"/>
            <a:ext cx="792088" cy="72008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11568" y="38426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43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9049" y="2161542"/>
            <a:ext cx="3130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4   4   4        47</a:t>
            </a:r>
            <a:endParaRPr lang="ru-RU" sz="3200" dirty="0">
              <a:solidFill>
                <a:srgbClr val="002060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853944" y="2076322"/>
            <a:ext cx="292596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Левая круглая скобка 10"/>
          <p:cNvSpPr/>
          <p:nvPr/>
        </p:nvSpPr>
        <p:spPr>
          <a:xfrm rot="5400000" flipH="1">
            <a:off x="1014650" y="1937948"/>
            <a:ext cx="127326" cy="448738"/>
          </a:xfrm>
          <a:prstGeom prst="leftBracket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Левая круглая скобка 11"/>
          <p:cNvSpPr/>
          <p:nvPr/>
        </p:nvSpPr>
        <p:spPr>
          <a:xfrm rot="5400000" flipH="1">
            <a:off x="1504075" y="1937173"/>
            <a:ext cx="127326" cy="448738"/>
          </a:xfrm>
          <a:prstGeom prst="leftBracket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Левая круглая скобка 12"/>
          <p:cNvSpPr/>
          <p:nvPr/>
        </p:nvSpPr>
        <p:spPr>
          <a:xfrm rot="5400000" flipH="1">
            <a:off x="1988311" y="1937560"/>
            <a:ext cx="128101" cy="448738"/>
          </a:xfrm>
          <a:prstGeom prst="leftBracket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Левая круглая скобка 13"/>
          <p:cNvSpPr/>
          <p:nvPr/>
        </p:nvSpPr>
        <p:spPr>
          <a:xfrm rot="5400000" flipH="1">
            <a:off x="2984369" y="1430437"/>
            <a:ext cx="128101" cy="1462984"/>
          </a:xfrm>
          <a:prstGeom prst="leftBracket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664629" y="1347614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.</a:t>
            </a:r>
            <a:endParaRPr lang="ru-RU" sz="6000" dirty="0"/>
          </a:p>
        </p:txBody>
      </p:sp>
      <p:sp>
        <p:nvSpPr>
          <p:cNvPr id="16" name="TextBox 15"/>
          <p:cNvSpPr txBox="1"/>
          <p:nvPr/>
        </p:nvSpPr>
        <p:spPr>
          <a:xfrm>
            <a:off x="1115616" y="1362278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.</a:t>
            </a:r>
            <a:endParaRPr lang="ru-RU" sz="6000" dirty="0"/>
          </a:p>
        </p:txBody>
      </p:sp>
      <p:sp>
        <p:nvSpPr>
          <p:cNvPr id="17" name="TextBox 16"/>
          <p:cNvSpPr txBox="1"/>
          <p:nvPr/>
        </p:nvSpPr>
        <p:spPr>
          <a:xfrm>
            <a:off x="1602792" y="1362278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.</a:t>
            </a:r>
            <a:endParaRPr lang="ru-RU" sz="6000" dirty="0"/>
          </a:p>
        </p:txBody>
      </p:sp>
      <p:sp>
        <p:nvSpPr>
          <p:cNvPr id="18" name="TextBox 17"/>
          <p:cNvSpPr txBox="1"/>
          <p:nvPr/>
        </p:nvSpPr>
        <p:spPr>
          <a:xfrm>
            <a:off x="2094419" y="1362278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.</a:t>
            </a:r>
            <a:endParaRPr lang="ru-RU" sz="6000" dirty="0"/>
          </a:p>
        </p:txBody>
      </p:sp>
      <p:sp>
        <p:nvSpPr>
          <p:cNvPr id="19" name="TextBox 18"/>
          <p:cNvSpPr txBox="1"/>
          <p:nvPr/>
        </p:nvSpPr>
        <p:spPr>
          <a:xfrm>
            <a:off x="3590597" y="1366551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.</a:t>
            </a:r>
            <a:endParaRPr lang="ru-RU" sz="6000" dirty="0"/>
          </a:p>
        </p:txBody>
      </p:sp>
      <p:sp>
        <p:nvSpPr>
          <p:cNvPr id="20" name="Левая круглая скобка 19"/>
          <p:cNvSpPr/>
          <p:nvPr/>
        </p:nvSpPr>
        <p:spPr>
          <a:xfrm rot="5400000">
            <a:off x="2192603" y="362779"/>
            <a:ext cx="242432" cy="2932183"/>
          </a:xfrm>
          <a:prstGeom prst="leftBracket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2193183" y="1096423"/>
            <a:ext cx="4219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?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746460" y="1177436"/>
            <a:ext cx="3794720" cy="157982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5006578" y="2172483"/>
            <a:ext cx="3130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4   4   4         </a:t>
            </a:r>
            <a:r>
              <a:rPr lang="en-US" sz="3600" dirty="0" smtClean="0">
                <a:solidFill>
                  <a:srgbClr val="FF0000"/>
                </a:solidFill>
              </a:rPr>
              <a:t>?</a:t>
            </a:r>
            <a:endParaRPr lang="ru-RU" sz="3200" dirty="0">
              <a:solidFill>
                <a:srgbClr val="FF0000"/>
              </a:solidFill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5021473" y="2087263"/>
            <a:ext cx="292596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Левая круглая скобка 24"/>
          <p:cNvSpPr/>
          <p:nvPr/>
        </p:nvSpPr>
        <p:spPr>
          <a:xfrm rot="5400000" flipH="1">
            <a:off x="7151898" y="1441378"/>
            <a:ext cx="128101" cy="1462984"/>
          </a:xfrm>
          <a:prstGeom prst="leftBracket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7758126" y="1377492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.</a:t>
            </a:r>
            <a:endParaRPr lang="ru-RU" sz="6000" dirty="0"/>
          </a:p>
        </p:txBody>
      </p:sp>
      <p:sp>
        <p:nvSpPr>
          <p:cNvPr id="31" name="Левая круглая скобка 30"/>
          <p:cNvSpPr/>
          <p:nvPr/>
        </p:nvSpPr>
        <p:spPr>
          <a:xfrm rot="5400000">
            <a:off x="6360132" y="373720"/>
            <a:ext cx="242432" cy="2932183"/>
          </a:xfrm>
          <a:prstGeom prst="leftBracket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6360712" y="110736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47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3" name="Левая круглая скобка 32"/>
          <p:cNvSpPr/>
          <p:nvPr/>
        </p:nvSpPr>
        <p:spPr>
          <a:xfrm rot="5400000" flipH="1">
            <a:off x="6162842" y="1927720"/>
            <a:ext cx="128101" cy="448738"/>
          </a:xfrm>
          <a:prstGeom prst="leftBracket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Левая круглая скобка 33"/>
          <p:cNvSpPr/>
          <p:nvPr/>
        </p:nvSpPr>
        <p:spPr>
          <a:xfrm rot="5400000" flipH="1">
            <a:off x="5668492" y="1927720"/>
            <a:ext cx="128101" cy="448738"/>
          </a:xfrm>
          <a:prstGeom prst="leftBracket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Левая круглая скобка 34"/>
          <p:cNvSpPr/>
          <p:nvPr/>
        </p:nvSpPr>
        <p:spPr>
          <a:xfrm rot="5400000" flipH="1">
            <a:off x="5182451" y="1929270"/>
            <a:ext cx="128101" cy="448738"/>
          </a:xfrm>
          <a:prstGeom prst="leftBracket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1375290" y="2793633"/>
            <a:ext cx="15523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 smtClean="0">
                <a:solidFill>
                  <a:srgbClr val="002060"/>
                </a:solidFill>
              </a:rPr>
              <a:t>Yechish</a:t>
            </a:r>
            <a:r>
              <a:rPr lang="en-US" sz="3200" b="1" i="1" dirty="0" smtClean="0">
                <a:solidFill>
                  <a:srgbClr val="002060"/>
                </a:solidFill>
              </a:rPr>
              <a:t>: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832158" y="1358555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.</a:t>
            </a:r>
            <a:endParaRPr lang="ru-RU" sz="6000" dirty="0"/>
          </a:p>
        </p:txBody>
      </p:sp>
      <p:sp>
        <p:nvSpPr>
          <p:cNvPr id="27" name="TextBox 26"/>
          <p:cNvSpPr txBox="1"/>
          <p:nvPr/>
        </p:nvSpPr>
        <p:spPr>
          <a:xfrm>
            <a:off x="5283145" y="1373219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.</a:t>
            </a:r>
            <a:endParaRPr lang="ru-RU" sz="6000" dirty="0"/>
          </a:p>
        </p:txBody>
      </p:sp>
      <p:sp>
        <p:nvSpPr>
          <p:cNvPr id="28" name="TextBox 27"/>
          <p:cNvSpPr txBox="1"/>
          <p:nvPr/>
        </p:nvSpPr>
        <p:spPr>
          <a:xfrm>
            <a:off x="5770321" y="1373219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.</a:t>
            </a:r>
            <a:endParaRPr lang="ru-RU" sz="6000" dirty="0"/>
          </a:p>
        </p:txBody>
      </p:sp>
      <p:sp>
        <p:nvSpPr>
          <p:cNvPr id="29" name="TextBox 28"/>
          <p:cNvSpPr txBox="1"/>
          <p:nvPr/>
        </p:nvSpPr>
        <p:spPr>
          <a:xfrm>
            <a:off x="6261948" y="1373219"/>
            <a:ext cx="378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.</a:t>
            </a:r>
            <a:endParaRPr lang="ru-RU" sz="6000" dirty="0"/>
          </a:p>
        </p:txBody>
      </p:sp>
      <p:sp>
        <p:nvSpPr>
          <p:cNvPr id="37" name="TextBox 36"/>
          <p:cNvSpPr txBox="1"/>
          <p:nvPr/>
        </p:nvSpPr>
        <p:spPr>
          <a:xfrm>
            <a:off x="578931" y="3291830"/>
            <a:ext cx="31450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1) 4·3=12 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82749" y="3787175"/>
            <a:ext cx="31450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2) </a:t>
            </a:r>
            <a:r>
              <a:rPr lang="en-US" sz="3200" dirty="0" smtClean="0">
                <a:solidFill>
                  <a:srgbClr val="002060"/>
                </a:solidFill>
              </a:rPr>
              <a:t>12+47=59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885274" y="2766908"/>
            <a:ext cx="15523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 smtClean="0">
                <a:solidFill>
                  <a:srgbClr val="002060"/>
                </a:solidFill>
              </a:rPr>
              <a:t>Yechish</a:t>
            </a:r>
            <a:r>
              <a:rPr lang="en-US" sz="3200" b="1" i="1" dirty="0" smtClean="0">
                <a:solidFill>
                  <a:srgbClr val="002060"/>
                </a:solidFill>
              </a:rPr>
              <a:t>: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210545" y="3291829"/>
            <a:ext cx="31450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1) </a:t>
            </a:r>
            <a:r>
              <a:rPr lang="en-US" sz="3200" dirty="0" smtClean="0">
                <a:solidFill>
                  <a:srgbClr val="002060"/>
                </a:solidFill>
              </a:rPr>
              <a:t>4·3=12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210546" y="3787175"/>
            <a:ext cx="31450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2) </a:t>
            </a:r>
            <a:r>
              <a:rPr lang="en-US" sz="3200" dirty="0" smtClean="0">
                <a:solidFill>
                  <a:srgbClr val="002060"/>
                </a:solidFill>
              </a:rPr>
              <a:t>47-12=35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11568" y="4210588"/>
            <a:ext cx="4161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 smtClean="0">
                <a:solidFill>
                  <a:srgbClr val="002060"/>
                </a:solidFill>
              </a:rPr>
              <a:t>Javob</a:t>
            </a:r>
            <a:r>
              <a:rPr lang="en-US" sz="3200" b="1" i="1" dirty="0" smtClean="0">
                <a:solidFill>
                  <a:srgbClr val="002060"/>
                </a:solidFill>
              </a:rPr>
              <a:t>: </a:t>
            </a:r>
            <a:r>
              <a:rPr lang="en-US" sz="3200" dirty="0" err="1" smtClean="0">
                <a:solidFill>
                  <a:srgbClr val="002060"/>
                </a:solidFill>
              </a:rPr>
              <a:t>jami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smtClean="0">
                <a:solidFill>
                  <a:srgbClr val="002060"/>
                </a:solidFill>
              </a:rPr>
              <a:t>59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776480" y="4229652"/>
            <a:ext cx="4161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 smtClean="0">
                <a:solidFill>
                  <a:srgbClr val="002060"/>
                </a:solidFill>
              </a:rPr>
              <a:t>Javob</a:t>
            </a:r>
            <a:r>
              <a:rPr lang="en-US" sz="3200" b="1" i="1" dirty="0" smtClean="0">
                <a:solidFill>
                  <a:srgbClr val="002060"/>
                </a:solidFill>
              </a:rPr>
              <a:t>: </a:t>
            </a:r>
            <a:r>
              <a:rPr lang="en-US" sz="3200" dirty="0" smtClean="0">
                <a:solidFill>
                  <a:srgbClr val="002060"/>
                </a:solidFill>
              </a:rPr>
              <a:t>4-bo‘lak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dirty="0" smtClean="0">
                <a:solidFill>
                  <a:srgbClr val="002060"/>
                </a:solidFill>
              </a:rPr>
              <a:t>35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96913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Школьные Принадлежности Пнг , Free Transparent Clipart - ClipartK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10" descr="Lamoda научит студентов ВШЭ комплаенсу и этике | Oborot.r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396" name="Picture 12" descr="Школьная доска на прозрачном фон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9144000" cy="5112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95736" y="1779366"/>
            <a:ext cx="59046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Mustaqil</a:t>
            </a:r>
            <a:r>
              <a:rPr lang="en-US" sz="4800" dirty="0" smtClean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topshiriq</a:t>
            </a:r>
            <a:r>
              <a:rPr lang="en-US" sz="4800" dirty="0" smtClean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 smtClean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 184-bet. 44-misol</a:t>
            </a:r>
            <a:endParaRPr lang="ru-RU" sz="4800" dirty="0">
              <a:solidFill>
                <a:schemeClr val="bg1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68859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296</Words>
  <Application>Microsoft Office PowerPoint</Application>
  <PresentationFormat>Экран (16:9)</PresentationFormat>
  <Paragraphs>152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Acer</cp:lastModifiedBy>
  <cp:revision>22</cp:revision>
  <dcterms:created xsi:type="dcterms:W3CDTF">2022-01-19T12:42:53Z</dcterms:created>
  <dcterms:modified xsi:type="dcterms:W3CDTF">2022-01-22T07:43:55Z</dcterms:modified>
</cp:coreProperties>
</file>