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61" r:id="rId4"/>
    <p:sldId id="262" r:id="rId5"/>
    <p:sldId id="263" r:id="rId6"/>
    <p:sldId id="256" r:id="rId7"/>
    <p:sldId id="264" r:id="rId8"/>
    <p:sldId id="265" r:id="rId9"/>
    <p:sldId id="259" r:id="rId10"/>
    <p:sldId id="266" r:id="rId11"/>
    <p:sldId id="260" r:id="rId12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2" d="100"/>
          <a:sy n="92" d="100"/>
        </p:scale>
        <p:origin x="-198" y="-96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20.01.2022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20.01.2022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image" Target="../media/image6.png"/><Relationship Id="rId7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microsoft.com/office/2007/relationships/hdphoto" Target="../media/hdphoto2.wdp"/><Relationship Id="rId5" Type="http://schemas.openxmlformats.org/officeDocument/2006/relationships/image" Target="../media/image7.png"/><Relationship Id="rId4" Type="http://schemas.microsoft.com/office/2007/relationships/hdphoto" Target="../media/hdphoto1.wdp"/><Relationship Id="rId9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microsoft.com/office/2007/relationships/hdphoto" Target="../media/hdphoto4.wdp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Школьный коллаж - бесплатный шаблон для создания презентации PowerPoint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8" name="Picture 4" descr="Картинки для фотошопа школьные пнг — Tekos72.r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9140211" cy="51144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 rot="21405292">
            <a:off x="2180475" y="1275606"/>
            <a:ext cx="4779257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200" i="1" dirty="0" err="1" smtClean="0">
                <a:solidFill>
                  <a:srgbClr val="C00000"/>
                </a:solidFill>
                <a:latin typeface="+mj-lt"/>
              </a:rPr>
              <a:t>Matematika</a:t>
            </a:r>
            <a:endParaRPr lang="en-US" sz="7200" i="1" dirty="0" smtClean="0">
              <a:solidFill>
                <a:srgbClr val="C00000"/>
              </a:solidFill>
              <a:latin typeface="+mj-lt"/>
            </a:endParaRPr>
          </a:p>
          <a:p>
            <a:r>
              <a:rPr lang="en-US" sz="7200" i="1" dirty="0" smtClean="0">
                <a:solidFill>
                  <a:srgbClr val="C00000"/>
                </a:solidFill>
                <a:latin typeface="+mj-lt"/>
              </a:rPr>
              <a:t>	 </a:t>
            </a:r>
            <a:r>
              <a:rPr lang="en-US" sz="6000" i="1" dirty="0" smtClean="0">
                <a:solidFill>
                  <a:srgbClr val="C00000"/>
                </a:solidFill>
                <a:latin typeface="+mj-lt"/>
              </a:rPr>
              <a:t>2-sinf</a:t>
            </a:r>
            <a:endParaRPr lang="ru-RU" sz="6000" i="1" dirty="0">
              <a:solidFill>
                <a:srgbClr val="C0000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4851924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2410" y="0"/>
            <a:ext cx="9270667" cy="523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вал 2"/>
          <p:cNvSpPr/>
          <p:nvPr/>
        </p:nvSpPr>
        <p:spPr>
          <a:xfrm>
            <a:off x="377875" y="339502"/>
            <a:ext cx="760088" cy="673127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431547" y="354604"/>
            <a:ext cx="65274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48</a:t>
            </a:r>
            <a:endParaRPr lang="ru-RU" sz="3600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259632" y="348012"/>
            <a:ext cx="756084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Qutilarga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28 ta </a:t>
            </a:r>
            <a:r>
              <a:rPr lang="en-US" sz="36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kivi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va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72 ta mandarin </a:t>
            </a:r>
            <a:r>
              <a:rPr lang="en-US" sz="36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solindi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. Jami </a:t>
            </a:r>
            <a:r>
              <a:rPr lang="en-US" sz="36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nechta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kivi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va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mandarin </a:t>
            </a:r>
            <a:r>
              <a:rPr lang="en-US" sz="36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qutilarga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solingan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? </a:t>
            </a:r>
            <a:endParaRPr lang="ru-RU" sz="32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89432" y="3219822"/>
            <a:ext cx="2304256" cy="457200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3093688" y="3219822"/>
            <a:ext cx="5222728" cy="4572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авая круглая скобка 7"/>
          <p:cNvSpPr/>
          <p:nvPr/>
        </p:nvSpPr>
        <p:spPr>
          <a:xfrm rot="5400000">
            <a:off x="4435373" y="221953"/>
            <a:ext cx="163093" cy="7454975"/>
          </a:xfrm>
          <a:prstGeom prst="rightBracket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авая круглая скобка 8"/>
          <p:cNvSpPr/>
          <p:nvPr/>
        </p:nvSpPr>
        <p:spPr>
          <a:xfrm rot="5400000" flipH="1">
            <a:off x="5620517" y="393501"/>
            <a:ext cx="169069" cy="5112569"/>
          </a:xfrm>
          <a:prstGeom prst="rightBracket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авая круглая скобка 9"/>
          <p:cNvSpPr/>
          <p:nvPr/>
        </p:nvSpPr>
        <p:spPr>
          <a:xfrm rot="5400000" flipH="1">
            <a:off x="1857022" y="1797659"/>
            <a:ext cx="169070" cy="2304251"/>
          </a:xfrm>
          <a:prstGeom prst="rightBracket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4117162" y="4075853"/>
            <a:ext cx="87152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rgbClr val="7030A0"/>
                </a:solidFill>
              </a:rPr>
              <a:t>? ta</a:t>
            </a:r>
            <a:endParaRPr lang="ru-RU" sz="3600" dirty="0">
              <a:solidFill>
                <a:srgbClr val="7030A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066034" y="2295537"/>
            <a:ext cx="20276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7030A0"/>
                </a:solidFill>
              </a:rPr>
              <a:t>28 ta </a:t>
            </a:r>
            <a:r>
              <a:rPr lang="en-US" sz="3600" dirty="0" err="1" smtClean="0">
                <a:solidFill>
                  <a:srgbClr val="7030A0"/>
                </a:solidFill>
              </a:rPr>
              <a:t>kivi</a:t>
            </a:r>
            <a:endParaRPr lang="ru-RU" sz="3600" dirty="0">
              <a:solidFill>
                <a:srgbClr val="7030A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283968" y="2318577"/>
            <a:ext cx="32403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7030A0"/>
                </a:solidFill>
              </a:rPr>
              <a:t>72 ta mandarin</a:t>
            </a:r>
            <a:endParaRPr lang="ru-RU" sz="3600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98498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Анимэ GIF рамка - Рамки для фото Красивые картинки анимации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627784" y="1491630"/>
            <a:ext cx="5269841" cy="212365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600" dirty="0" smtClean="0">
                <a:solidFill>
                  <a:srgbClr val="FF0066"/>
                </a:solidFill>
              </a:rPr>
              <a:t>   </a:t>
            </a:r>
            <a:r>
              <a:rPr lang="en-US" sz="6600" i="1" dirty="0" err="1" smtClean="0">
                <a:solidFill>
                  <a:srgbClr val="FF0066"/>
                </a:solidFill>
              </a:rPr>
              <a:t>E’tiboringiz</a:t>
            </a:r>
            <a:r>
              <a:rPr lang="en-US" sz="6600" i="1" dirty="0" smtClean="0">
                <a:solidFill>
                  <a:srgbClr val="FF0066"/>
                </a:solidFill>
              </a:rPr>
              <a:t> </a:t>
            </a:r>
          </a:p>
          <a:p>
            <a:r>
              <a:rPr lang="en-US" sz="6600" i="1" dirty="0" err="1" smtClean="0">
                <a:solidFill>
                  <a:srgbClr val="FF0066"/>
                </a:solidFill>
              </a:rPr>
              <a:t>uchun</a:t>
            </a:r>
            <a:r>
              <a:rPr lang="en-US" sz="6600" i="1" dirty="0" smtClean="0">
                <a:solidFill>
                  <a:srgbClr val="FF0066"/>
                </a:solidFill>
              </a:rPr>
              <a:t> </a:t>
            </a:r>
            <a:r>
              <a:rPr lang="en-US" sz="6600" i="1" dirty="0" err="1" smtClean="0">
                <a:solidFill>
                  <a:srgbClr val="FF0066"/>
                </a:solidFill>
              </a:rPr>
              <a:t>rahmat</a:t>
            </a:r>
            <a:r>
              <a:rPr lang="en-US" sz="6600" i="1" dirty="0" smtClean="0">
                <a:solidFill>
                  <a:srgbClr val="FF0066"/>
                </a:solidFill>
              </a:rPr>
              <a:t>!</a:t>
            </a:r>
            <a:endParaRPr lang="ru-RU" sz="6600" i="1" dirty="0">
              <a:solidFill>
                <a:srgbClr val="FF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991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Board template with kids in park Royalty Free Vector Image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610"/>
          <a:stretch/>
        </p:blipFill>
        <p:spPr bwMode="auto">
          <a:xfrm>
            <a:off x="0" y="0"/>
            <a:ext cx="9144000" cy="51394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051720" y="1784880"/>
            <a:ext cx="5343707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 err="1" smtClean="0">
                <a:solidFill>
                  <a:srgbClr val="C00000"/>
                </a:solidFill>
              </a:rPr>
              <a:t>Mustaqil</a:t>
            </a:r>
            <a:r>
              <a:rPr lang="en-US" sz="4800" dirty="0" smtClean="0">
                <a:solidFill>
                  <a:srgbClr val="C00000"/>
                </a:solidFill>
              </a:rPr>
              <a:t> </a:t>
            </a:r>
            <a:r>
              <a:rPr lang="en-US" sz="4800" dirty="0" err="1" smtClean="0">
                <a:solidFill>
                  <a:srgbClr val="C00000"/>
                </a:solidFill>
              </a:rPr>
              <a:t>topshiriqni</a:t>
            </a:r>
            <a:r>
              <a:rPr lang="en-US" sz="4800" dirty="0" smtClean="0">
                <a:solidFill>
                  <a:srgbClr val="C00000"/>
                </a:solidFill>
              </a:rPr>
              <a:t> </a:t>
            </a:r>
          </a:p>
          <a:p>
            <a:r>
              <a:rPr lang="en-US" sz="4800" dirty="0">
                <a:solidFill>
                  <a:srgbClr val="C00000"/>
                </a:solidFill>
              </a:rPr>
              <a:t>	</a:t>
            </a:r>
            <a:r>
              <a:rPr lang="en-US" sz="4800" dirty="0" smtClean="0">
                <a:solidFill>
                  <a:srgbClr val="C00000"/>
                </a:solidFill>
              </a:rPr>
              <a:t> </a:t>
            </a:r>
            <a:r>
              <a:rPr lang="en-US" sz="4800" dirty="0" err="1" smtClean="0">
                <a:solidFill>
                  <a:srgbClr val="C00000"/>
                </a:solidFill>
              </a:rPr>
              <a:t>tekshiramiz</a:t>
            </a:r>
            <a:r>
              <a:rPr lang="en-US" sz="4800" dirty="0" smtClean="0">
                <a:solidFill>
                  <a:srgbClr val="C00000"/>
                </a:solidFill>
              </a:rPr>
              <a:t>:</a:t>
            </a:r>
          </a:p>
          <a:p>
            <a:r>
              <a:rPr lang="en-US" sz="4800" dirty="0" smtClean="0">
                <a:solidFill>
                  <a:srgbClr val="C00000"/>
                </a:solidFill>
              </a:rPr>
              <a:t>  184-bet. 44-misol</a:t>
            </a:r>
            <a:endParaRPr lang="ru-RU" sz="48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92278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6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3" t="5153" r="2019" b="3696"/>
          <a:stretch/>
        </p:blipFill>
        <p:spPr bwMode="auto">
          <a:xfrm>
            <a:off x="0" y="0"/>
            <a:ext cx="9143999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Овал 2"/>
          <p:cNvSpPr/>
          <p:nvPr/>
        </p:nvSpPr>
        <p:spPr>
          <a:xfrm>
            <a:off x="569550" y="384474"/>
            <a:ext cx="576064" cy="552005"/>
          </a:xfrm>
          <a:prstGeom prst="ellipse">
            <a:avLst/>
          </a:prstGeom>
          <a:solidFill>
            <a:srgbClr val="FEF4EC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541436" y="337310"/>
            <a:ext cx="8633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C00000"/>
                </a:solidFill>
                <a:latin typeface="+mj-lt"/>
              </a:rPr>
              <a:t>44</a:t>
            </a:r>
            <a:endParaRPr lang="ru-RU" sz="3600" b="1" dirty="0">
              <a:solidFill>
                <a:srgbClr val="C00000"/>
              </a:solidFill>
              <a:latin typeface="+mj-lt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907704" y="290148"/>
            <a:ext cx="475252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4000" dirty="0" err="1" smtClean="0">
                <a:solidFill>
                  <a:srgbClr val="002060"/>
                </a:solidFill>
              </a:rPr>
              <a:t>Hisoblaymiz</a:t>
            </a:r>
            <a:r>
              <a:rPr lang="en-US" sz="4000" dirty="0" smtClean="0">
                <a:solidFill>
                  <a:srgbClr val="002060"/>
                </a:solidFill>
              </a:rPr>
              <a:t>.</a:t>
            </a:r>
            <a:r>
              <a:rPr lang="en-US" sz="3600" dirty="0" smtClean="0">
                <a:solidFill>
                  <a:srgbClr val="002060"/>
                </a:solidFill>
              </a:rPr>
              <a:t> </a:t>
            </a:r>
            <a:r>
              <a:rPr lang="en-US" sz="3200" dirty="0" smtClean="0">
                <a:solidFill>
                  <a:srgbClr val="002060"/>
                </a:solidFill>
              </a:rPr>
              <a:t>(184-bet)</a:t>
            </a:r>
            <a:endParaRPr lang="ru-RU" sz="3200" dirty="0">
              <a:solidFill>
                <a:srgbClr val="002060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793720" y="1290561"/>
            <a:ext cx="78780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+mj-lt"/>
              </a:rPr>
              <a:t>36</a:t>
            </a:r>
          </a:p>
          <a:p>
            <a:r>
              <a:rPr lang="en-US" sz="3600" dirty="0" smtClean="0">
                <a:solidFill>
                  <a:srgbClr val="002060"/>
                </a:solidFill>
                <a:latin typeface="+mj-lt"/>
              </a:rPr>
              <a:t>29</a:t>
            </a:r>
            <a:endParaRPr lang="ru-RU" sz="3600" dirty="0">
              <a:solidFill>
                <a:srgbClr val="002060"/>
              </a:solidFill>
              <a:latin typeface="+mj-lt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483915" y="1478109"/>
            <a:ext cx="465192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 smtClean="0">
                <a:solidFill>
                  <a:srgbClr val="002060"/>
                </a:solidFill>
              </a:rPr>
              <a:t>+</a:t>
            </a:r>
            <a:endParaRPr lang="ru-RU" sz="4400" dirty="0">
              <a:solidFill>
                <a:srgbClr val="002060"/>
              </a:solidFill>
            </a:endParaRPr>
          </a:p>
        </p:txBody>
      </p:sp>
      <p:cxnSp>
        <p:nvCxnSpPr>
          <p:cNvPr id="38" name="Прямая соединительная линия 37"/>
          <p:cNvCxnSpPr/>
          <p:nvPr/>
        </p:nvCxnSpPr>
        <p:spPr>
          <a:xfrm>
            <a:off x="694069" y="2415416"/>
            <a:ext cx="780840" cy="0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Box 52"/>
          <p:cNvSpPr txBox="1"/>
          <p:nvPr/>
        </p:nvSpPr>
        <p:spPr>
          <a:xfrm>
            <a:off x="2200019" y="1275606"/>
            <a:ext cx="78780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+mj-lt"/>
              </a:rPr>
              <a:t>14</a:t>
            </a:r>
          </a:p>
          <a:p>
            <a:r>
              <a:rPr lang="en-US" sz="3600" dirty="0" smtClean="0">
                <a:solidFill>
                  <a:srgbClr val="002060"/>
                </a:solidFill>
                <a:latin typeface="+mj-lt"/>
              </a:rPr>
              <a:t>38</a:t>
            </a:r>
            <a:endParaRPr lang="ru-RU" sz="3600" dirty="0">
              <a:solidFill>
                <a:srgbClr val="002060"/>
              </a:solidFill>
              <a:latin typeface="+mj-lt"/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1890214" y="1492024"/>
            <a:ext cx="465192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 smtClean="0">
                <a:solidFill>
                  <a:srgbClr val="002060"/>
                </a:solidFill>
              </a:rPr>
              <a:t>+</a:t>
            </a:r>
            <a:endParaRPr lang="ru-RU" sz="4400" dirty="0">
              <a:solidFill>
                <a:srgbClr val="002060"/>
              </a:solidFill>
            </a:endParaRPr>
          </a:p>
        </p:txBody>
      </p:sp>
      <p:cxnSp>
        <p:nvCxnSpPr>
          <p:cNvPr id="55" name="Прямая соединительная линия 54"/>
          <p:cNvCxnSpPr/>
          <p:nvPr/>
        </p:nvCxnSpPr>
        <p:spPr>
          <a:xfrm>
            <a:off x="2100368" y="2400461"/>
            <a:ext cx="780840" cy="0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TextBox 55"/>
          <p:cNvSpPr txBox="1"/>
          <p:nvPr/>
        </p:nvSpPr>
        <p:spPr>
          <a:xfrm>
            <a:off x="3640179" y="1290561"/>
            <a:ext cx="78780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+mj-lt"/>
              </a:rPr>
              <a:t>39</a:t>
            </a:r>
          </a:p>
          <a:p>
            <a:r>
              <a:rPr lang="en-US" sz="3600" dirty="0" smtClean="0">
                <a:solidFill>
                  <a:srgbClr val="002060"/>
                </a:solidFill>
                <a:latin typeface="+mj-lt"/>
              </a:rPr>
              <a:t>13</a:t>
            </a:r>
            <a:endParaRPr lang="ru-RU" sz="3600" dirty="0">
              <a:solidFill>
                <a:srgbClr val="002060"/>
              </a:solidFill>
              <a:latin typeface="+mj-lt"/>
            </a:endParaRPr>
          </a:p>
        </p:txBody>
      </p:sp>
      <p:cxnSp>
        <p:nvCxnSpPr>
          <p:cNvPr id="64" name="Прямая соединительная линия 63"/>
          <p:cNvCxnSpPr/>
          <p:nvPr/>
        </p:nvCxnSpPr>
        <p:spPr>
          <a:xfrm>
            <a:off x="3540528" y="2415416"/>
            <a:ext cx="780840" cy="0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5" name="TextBox 64"/>
          <p:cNvSpPr txBox="1"/>
          <p:nvPr/>
        </p:nvSpPr>
        <p:spPr>
          <a:xfrm>
            <a:off x="5008331" y="1290561"/>
            <a:ext cx="78780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+mj-lt"/>
              </a:rPr>
              <a:t>16</a:t>
            </a:r>
          </a:p>
          <a:p>
            <a:r>
              <a:rPr lang="en-US" sz="3600" dirty="0" smtClean="0">
                <a:solidFill>
                  <a:srgbClr val="002060"/>
                </a:solidFill>
                <a:latin typeface="+mj-lt"/>
              </a:rPr>
              <a:t>38</a:t>
            </a:r>
            <a:endParaRPr lang="ru-RU" sz="3600" dirty="0">
              <a:solidFill>
                <a:srgbClr val="002060"/>
              </a:solidFill>
              <a:latin typeface="+mj-lt"/>
            </a:endParaRPr>
          </a:p>
        </p:txBody>
      </p:sp>
      <p:sp>
        <p:nvSpPr>
          <p:cNvPr id="66" name="TextBox 65"/>
          <p:cNvSpPr txBox="1"/>
          <p:nvPr/>
        </p:nvSpPr>
        <p:spPr>
          <a:xfrm>
            <a:off x="4698526" y="1492024"/>
            <a:ext cx="465192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 smtClean="0">
                <a:solidFill>
                  <a:srgbClr val="002060"/>
                </a:solidFill>
              </a:rPr>
              <a:t>+</a:t>
            </a:r>
            <a:endParaRPr lang="ru-RU" sz="4400" dirty="0">
              <a:solidFill>
                <a:srgbClr val="002060"/>
              </a:solidFill>
            </a:endParaRPr>
          </a:p>
        </p:txBody>
      </p:sp>
      <p:cxnSp>
        <p:nvCxnSpPr>
          <p:cNvPr id="67" name="Прямая соединительная линия 66"/>
          <p:cNvCxnSpPr/>
          <p:nvPr/>
        </p:nvCxnSpPr>
        <p:spPr>
          <a:xfrm>
            <a:off x="4908680" y="2415416"/>
            <a:ext cx="780840" cy="0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" name="TextBox 67"/>
          <p:cNvSpPr txBox="1"/>
          <p:nvPr/>
        </p:nvSpPr>
        <p:spPr>
          <a:xfrm>
            <a:off x="6376483" y="1320221"/>
            <a:ext cx="78780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+mj-lt"/>
              </a:rPr>
              <a:t>48</a:t>
            </a:r>
          </a:p>
          <a:p>
            <a:r>
              <a:rPr lang="en-US" sz="3600" dirty="0" smtClean="0">
                <a:solidFill>
                  <a:srgbClr val="002060"/>
                </a:solidFill>
                <a:latin typeface="+mj-lt"/>
              </a:rPr>
              <a:t>45</a:t>
            </a:r>
            <a:endParaRPr lang="ru-RU" sz="3600" dirty="0">
              <a:solidFill>
                <a:srgbClr val="002060"/>
              </a:solidFill>
              <a:latin typeface="+mj-lt"/>
            </a:endParaRPr>
          </a:p>
        </p:txBody>
      </p:sp>
      <p:sp>
        <p:nvSpPr>
          <p:cNvPr id="69" name="TextBox 68"/>
          <p:cNvSpPr txBox="1"/>
          <p:nvPr/>
        </p:nvSpPr>
        <p:spPr>
          <a:xfrm>
            <a:off x="483915" y="3203101"/>
            <a:ext cx="420308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dirty="0" smtClean="0">
                <a:solidFill>
                  <a:srgbClr val="002060"/>
                </a:solidFill>
              </a:rPr>
              <a:t>-</a:t>
            </a:r>
            <a:endParaRPr lang="ru-RU" sz="6000" dirty="0">
              <a:solidFill>
                <a:srgbClr val="002060"/>
              </a:solidFill>
            </a:endParaRPr>
          </a:p>
        </p:txBody>
      </p:sp>
      <p:cxnSp>
        <p:nvCxnSpPr>
          <p:cNvPr id="70" name="Прямая соединительная линия 69"/>
          <p:cNvCxnSpPr/>
          <p:nvPr/>
        </p:nvCxnSpPr>
        <p:spPr>
          <a:xfrm>
            <a:off x="6276832" y="2445076"/>
            <a:ext cx="780840" cy="0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1" name="TextBox 70"/>
          <p:cNvSpPr txBox="1"/>
          <p:nvPr/>
        </p:nvSpPr>
        <p:spPr>
          <a:xfrm>
            <a:off x="7668344" y="1309831"/>
            <a:ext cx="78780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+mj-lt"/>
              </a:rPr>
              <a:t>34</a:t>
            </a:r>
          </a:p>
          <a:p>
            <a:r>
              <a:rPr lang="en-US" sz="3600" dirty="0" smtClean="0">
                <a:solidFill>
                  <a:srgbClr val="002060"/>
                </a:solidFill>
                <a:latin typeface="+mj-lt"/>
              </a:rPr>
              <a:t>20</a:t>
            </a:r>
            <a:endParaRPr lang="ru-RU" sz="3600" dirty="0">
              <a:solidFill>
                <a:srgbClr val="002060"/>
              </a:solidFill>
              <a:latin typeface="+mj-lt"/>
            </a:endParaRPr>
          </a:p>
        </p:txBody>
      </p:sp>
      <p:sp>
        <p:nvSpPr>
          <p:cNvPr id="72" name="TextBox 71"/>
          <p:cNvSpPr txBox="1"/>
          <p:nvPr/>
        </p:nvSpPr>
        <p:spPr>
          <a:xfrm>
            <a:off x="7358539" y="1492024"/>
            <a:ext cx="465192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 smtClean="0">
                <a:solidFill>
                  <a:srgbClr val="002060"/>
                </a:solidFill>
              </a:rPr>
              <a:t>+</a:t>
            </a:r>
            <a:endParaRPr lang="ru-RU" sz="4400" dirty="0">
              <a:solidFill>
                <a:srgbClr val="002060"/>
              </a:solidFill>
            </a:endParaRPr>
          </a:p>
        </p:txBody>
      </p:sp>
      <p:cxnSp>
        <p:nvCxnSpPr>
          <p:cNvPr id="73" name="Прямая соединительная линия 72"/>
          <p:cNvCxnSpPr/>
          <p:nvPr/>
        </p:nvCxnSpPr>
        <p:spPr>
          <a:xfrm>
            <a:off x="7568693" y="2434686"/>
            <a:ext cx="780840" cy="0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3307932" y="1478108"/>
            <a:ext cx="465192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 smtClean="0">
                <a:solidFill>
                  <a:srgbClr val="002060"/>
                </a:solidFill>
              </a:rPr>
              <a:t>+</a:t>
            </a:r>
            <a:endParaRPr lang="ru-RU" sz="4400" dirty="0">
              <a:solidFill>
                <a:srgbClr val="002060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6044236" y="1535664"/>
            <a:ext cx="465192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 smtClean="0">
                <a:solidFill>
                  <a:srgbClr val="002060"/>
                </a:solidFill>
              </a:rPr>
              <a:t>+</a:t>
            </a:r>
            <a:endParaRPr lang="ru-RU" sz="4400" dirty="0">
              <a:solidFill>
                <a:srgbClr val="002060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793719" y="3148629"/>
            <a:ext cx="78780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+mj-lt"/>
              </a:rPr>
              <a:t>93</a:t>
            </a:r>
          </a:p>
          <a:p>
            <a:r>
              <a:rPr lang="en-US" sz="3600" dirty="0" smtClean="0">
                <a:solidFill>
                  <a:srgbClr val="002060"/>
                </a:solidFill>
                <a:latin typeface="+mj-lt"/>
              </a:rPr>
              <a:t>11</a:t>
            </a:r>
            <a:endParaRPr lang="ru-RU" sz="3600" dirty="0">
              <a:solidFill>
                <a:srgbClr val="002060"/>
              </a:solidFill>
              <a:latin typeface="+mj-lt"/>
            </a:endParaRPr>
          </a:p>
        </p:txBody>
      </p:sp>
      <p:cxnSp>
        <p:nvCxnSpPr>
          <p:cNvPr id="29" name="Прямая соединительная линия 28"/>
          <p:cNvCxnSpPr/>
          <p:nvPr/>
        </p:nvCxnSpPr>
        <p:spPr>
          <a:xfrm>
            <a:off x="694068" y="4273484"/>
            <a:ext cx="780840" cy="0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>
            <a:off x="2200018" y="3133674"/>
            <a:ext cx="78780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+mj-lt"/>
              </a:rPr>
              <a:t>99</a:t>
            </a:r>
          </a:p>
          <a:p>
            <a:r>
              <a:rPr lang="en-US" sz="3600" dirty="0" smtClean="0">
                <a:solidFill>
                  <a:srgbClr val="002060"/>
                </a:solidFill>
                <a:latin typeface="+mj-lt"/>
              </a:rPr>
              <a:t>15</a:t>
            </a:r>
            <a:endParaRPr lang="ru-RU" sz="3600" dirty="0">
              <a:solidFill>
                <a:srgbClr val="002060"/>
              </a:solidFill>
              <a:latin typeface="+mj-lt"/>
            </a:endParaRPr>
          </a:p>
        </p:txBody>
      </p:sp>
      <p:cxnSp>
        <p:nvCxnSpPr>
          <p:cNvPr id="31" name="Прямая соединительная линия 30"/>
          <p:cNvCxnSpPr/>
          <p:nvPr/>
        </p:nvCxnSpPr>
        <p:spPr>
          <a:xfrm>
            <a:off x="2100367" y="4258529"/>
            <a:ext cx="780840" cy="0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Box 31"/>
          <p:cNvSpPr txBox="1"/>
          <p:nvPr/>
        </p:nvSpPr>
        <p:spPr>
          <a:xfrm>
            <a:off x="3640178" y="3148629"/>
            <a:ext cx="78780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+mj-lt"/>
              </a:rPr>
              <a:t>89</a:t>
            </a:r>
          </a:p>
          <a:p>
            <a:r>
              <a:rPr lang="en-US" sz="3600" dirty="0" smtClean="0">
                <a:solidFill>
                  <a:srgbClr val="002060"/>
                </a:solidFill>
                <a:latin typeface="+mj-lt"/>
              </a:rPr>
              <a:t>10</a:t>
            </a:r>
            <a:endParaRPr lang="ru-RU" sz="3600" dirty="0">
              <a:solidFill>
                <a:srgbClr val="002060"/>
              </a:solidFill>
              <a:latin typeface="+mj-lt"/>
            </a:endParaRPr>
          </a:p>
        </p:txBody>
      </p:sp>
      <p:cxnSp>
        <p:nvCxnSpPr>
          <p:cNvPr id="33" name="Прямая соединительная линия 32"/>
          <p:cNvCxnSpPr/>
          <p:nvPr/>
        </p:nvCxnSpPr>
        <p:spPr>
          <a:xfrm>
            <a:off x="3540527" y="4273484"/>
            <a:ext cx="780840" cy="0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Box 33"/>
          <p:cNvSpPr txBox="1"/>
          <p:nvPr/>
        </p:nvSpPr>
        <p:spPr>
          <a:xfrm>
            <a:off x="5008330" y="3148629"/>
            <a:ext cx="78780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+mj-lt"/>
              </a:rPr>
              <a:t>77</a:t>
            </a:r>
          </a:p>
          <a:p>
            <a:r>
              <a:rPr lang="en-US" sz="3600" dirty="0" smtClean="0">
                <a:solidFill>
                  <a:srgbClr val="002060"/>
                </a:solidFill>
                <a:latin typeface="+mj-lt"/>
              </a:rPr>
              <a:t>30</a:t>
            </a:r>
            <a:endParaRPr lang="ru-RU" sz="3600" dirty="0">
              <a:solidFill>
                <a:srgbClr val="002060"/>
              </a:solidFill>
              <a:latin typeface="+mj-lt"/>
            </a:endParaRPr>
          </a:p>
        </p:txBody>
      </p:sp>
      <p:cxnSp>
        <p:nvCxnSpPr>
          <p:cNvPr id="35" name="Прямая соединительная линия 34"/>
          <p:cNvCxnSpPr/>
          <p:nvPr/>
        </p:nvCxnSpPr>
        <p:spPr>
          <a:xfrm>
            <a:off x="4908679" y="4273484"/>
            <a:ext cx="780840" cy="0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Box 35"/>
          <p:cNvSpPr txBox="1"/>
          <p:nvPr/>
        </p:nvSpPr>
        <p:spPr>
          <a:xfrm>
            <a:off x="6376482" y="3178289"/>
            <a:ext cx="78780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+mj-lt"/>
              </a:rPr>
              <a:t>85</a:t>
            </a:r>
          </a:p>
          <a:p>
            <a:r>
              <a:rPr lang="en-US" sz="3600" dirty="0" smtClean="0">
                <a:solidFill>
                  <a:srgbClr val="002060"/>
                </a:solidFill>
                <a:latin typeface="+mj-lt"/>
              </a:rPr>
              <a:t>11</a:t>
            </a:r>
            <a:endParaRPr lang="ru-RU" sz="3600" dirty="0">
              <a:solidFill>
                <a:srgbClr val="002060"/>
              </a:solidFill>
              <a:latin typeface="+mj-lt"/>
            </a:endParaRPr>
          </a:p>
        </p:txBody>
      </p:sp>
      <p:cxnSp>
        <p:nvCxnSpPr>
          <p:cNvPr id="37" name="Прямая соединительная линия 36"/>
          <p:cNvCxnSpPr/>
          <p:nvPr/>
        </p:nvCxnSpPr>
        <p:spPr>
          <a:xfrm>
            <a:off x="6276831" y="4303144"/>
            <a:ext cx="780840" cy="0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TextBox 38"/>
          <p:cNvSpPr txBox="1"/>
          <p:nvPr/>
        </p:nvSpPr>
        <p:spPr>
          <a:xfrm>
            <a:off x="7668343" y="3167899"/>
            <a:ext cx="78780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+mj-lt"/>
              </a:rPr>
              <a:t>39</a:t>
            </a:r>
          </a:p>
          <a:p>
            <a:r>
              <a:rPr lang="en-US" sz="3600" dirty="0" smtClean="0">
                <a:solidFill>
                  <a:srgbClr val="002060"/>
                </a:solidFill>
                <a:latin typeface="+mj-lt"/>
              </a:rPr>
              <a:t>10</a:t>
            </a:r>
            <a:endParaRPr lang="ru-RU" sz="3600" dirty="0">
              <a:solidFill>
                <a:srgbClr val="002060"/>
              </a:solidFill>
              <a:latin typeface="+mj-lt"/>
            </a:endParaRPr>
          </a:p>
        </p:txBody>
      </p:sp>
      <p:cxnSp>
        <p:nvCxnSpPr>
          <p:cNvPr id="40" name="Прямая соединительная линия 39"/>
          <p:cNvCxnSpPr/>
          <p:nvPr/>
        </p:nvCxnSpPr>
        <p:spPr>
          <a:xfrm>
            <a:off x="7568692" y="4292754"/>
            <a:ext cx="780840" cy="0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TextBox 40"/>
          <p:cNvSpPr txBox="1"/>
          <p:nvPr/>
        </p:nvSpPr>
        <p:spPr>
          <a:xfrm>
            <a:off x="1888351" y="3240961"/>
            <a:ext cx="420308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dirty="0" smtClean="0">
                <a:solidFill>
                  <a:srgbClr val="002060"/>
                </a:solidFill>
              </a:rPr>
              <a:t>-</a:t>
            </a:r>
            <a:endParaRPr lang="ru-RU" sz="6000" dirty="0">
              <a:solidFill>
                <a:srgbClr val="002060"/>
              </a:solidFill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3307932" y="3226006"/>
            <a:ext cx="420308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dirty="0" smtClean="0">
                <a:solidFill>
                  <a:srgbClr val="002060"/>
                </a:solidFill>
              </a:rPr>
              <a:t>-</a:t>
            </a:r>
            <a:endParaRPr lang="ru-RU" sz="6000" dirty="0">
              <a:solidFill>
                <a:srgbClr val="002060"/>
              </a:solidFill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4686039" y="3226005"/>
            <a:ext cx="420308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dirty="0" smtClean="0">
                <a:solidFill>
                  <a:srgbClr val="002060"/>
                </a:solidFill>
              </a:rPr>
              <a:t>-</a:t>
            </a:r>
            <a:endParaRPr lang="ru-RU" sz="6000" dirty="0">
              <a:solidFill>
                <a:srgbClr val="002060"/>
              </a:solidFill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6048647" y="3243157"/>
            <a:ext cx="420308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dirty="0" smtClean="0">
                <a:solidFill>
                  <a:srgbClr val="002060"/>
                </a:solidFill>
              </a:rPr>
              <a:t>-</a:t>
            </a:r>
            <a:endParaRPr lang="ru-RU" sz="6000" dirty="0">
              <a:solidFill>
                <a:srgbClr val="002060"/>
              </a:solidFill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7343567" y="3243157"/>
            <a:ext cx="420308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dirty="0" smtClean="0">
                <a:solidFill>
                  <a:srgbClr val="002060"/>
                </a:solidFill>
              </a:rPr>
              <a:t>-</a:t>
            </a:r>
            <a:endParaRPr lang="ru-RU" sz="6000" dirty="0">
              <a:solidFill>
                <a:srgbClr val="00206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52043" y="2357467"/>
            <a:ext cx="65274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srgbClr val="00B050"/>
                </a:solidFill>
              </a:rPr>
              <a:t>65</a:t>
            </a:r>
            <a:endParaRPr lang="ru-RU" sz="3600" b="1" dirty="0">
              <a:solidFill>
                <a:srgbClr val="00B050"/>
              </a:solidFill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2200019" y="2350085"/>
            <a:ext cx="65274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srgbClr val="00B050"/>
                </a:solidFill>
              </a:rPr>
              <a:t>52</a:t>
            </a:r>
            <a:endParaRPr lang="ru-RU" sz="3600" b="1" dirty="0">
              <a:solidFill>
                <a:srgbClr val="00B050"/>
              </a:solidFill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3631224" y="2370558"/>
            <a:ext cx="65274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srgbClr val="00B050"/>
                </a:solidFill>
              </a:rPr>
              <a:t>52</a:t>
            </a:r>
            <a:endParaRPr lang="ru-RU" sz="3600" b="1" dirty="0">
              <a:solidFill>
                <a:srgbClr val="00B050"/>
              </a:solidFill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5008331" y="2350083"/>
            <a:ext cx="65274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srgbClr val="00B050"/>
                </a:solidFill>
              </a:rPr>
              <a:t>54</a:t>
            </a:r>
            <a:endParaRPr lang="ru-RU" sz="3600" b="1" dirty="0">
              <a:solidFill>
                <a:srgbClr val="00B050"/>
              </a:solidFill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6376482" y="2350083"/>
            <a:ext cx="65274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srgbClr val="00B050"/>
                </a:solidFill>
              </a:rPr>
              <a:t>93</a:t>
            </a:r>
            <a:endParaRPr lang="ru-RU" sz="3600" b="1" dirty="0">
              <a:solidFill>
                <a:srgbClr val="00B050"/>
              </a:solidFill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7668344" y="2370558"/>
            <a:ext cx="65274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srgbClr val="00B050"/>
                </a:solidFill>
              </a:rPr>
              <a:t>54</a:t>
            </a:r>
            <a:endParaRPr lang="ru-RU" sz="3600" b="1" dirty="0">
              <a:solidFill>
                <a:srgbClr val="00B050"/>
              </a:solidFill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791415" y="4218764"/>
            <a:ext cx="65274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srgbClr val="00B050"/>
                </a:solidFill>
              </a:rPr>
              <a:t>82</a:t>
            </a:r>
            <a:endParaRPr lang="ru-RU" sz="3600" b="1" dirty="0">
              <a:solidFill>
                <a:srgbClr val="00B050"/>
              </a:solidFill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2164415" y="4229675"/>
            <a:ext cx="65274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srgbClr val="00B050"/>
                </a:solidFill>
              </a:rPr>
              <a:t>84</a:t>
            </a:r>
            <a:endParaRPr lang="ru-RU" sz="3600" b="1" dirty="0">
              <a:solidFill>
                <a:srgbClr val="00B050"/>
              </a:solidFill>
            </a:endParaRPr>
          </a:p>
        </p:txBody>
      </p:sp>
      <p:sp>
        <p:nvSpPr>
          <p:cNvPr id="57" name="TextBox 56"/>
          <p:cNvSpPr txBox="1"/>
          <p:nvPr/>
        </p:nvSpPr>
        <p:spPr>
          <a:xfrm>
            <a:off x="3631223" y="4222890"/>
            <a:ext cx="65274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srgbClr val="00B050"/>
                </a:solidFill>
              </a:rPr>
              <a:t>79</a:t>
            </a:r>
            <a:endParaRPr lang="ru-RU" sz="3600" b="1" dirty="0">
              <a:solidFill>
                <a:srgbClr val="00B050"/>
              </a:solidFill>
            </a:endParaRPr>
          </a:p>
        </p:txBody>
      </p:sp>
      <p:sp>
        <p:nvSpPr>
          <p:cNvPr id="58" name="TextBox 57"/>
          <p:cNvSpPr txBox="1"/>
          <p:nvPr/>
        </p:nvSpPr>
        <p:spPr>
          <a:xfrm>
            <a:off x="5008331" y="4215349"/>
            <a:ext cx="65274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srgbClr val="00B050"/>
                </a:solidFill>
              </a:rPr>
              <a:t>47</a:t>
            </a:r>
            <a:endParaRPr lang="ru-RU" sz="3600" b="1" dirty="0">
              <a:solidFill>
                <a:srgbClr val="00B050"/>
              </a:solidFill>
            </a:endParaRPr>
          </a:p>
        </p:txBody>
      </p:sp>
      <p:sp>
        <p:nvSpPr>
          <p:cNvPr id="59" name="TextBox 58"/>
          <p:cNvSpPr txBox="1"/>
          <p:nvPr/>
        </p:nvSpPr>
        <p:spPr>
          <a:xfrm>
            <a:off x="6364120" y="4242893"/>
            <a:ext cx="65274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srgbClr val="00B050"/>
                </a:solidFill>
              </a:rPr>
              <a:t>74</a:t>
            </a:r>
            <a:endParaRPr lang="ru-RU" sz="3600" b="1" dirty="0">
              <a:solidFill>
                <a:srgbClr val="00B050"/>
              </a:solidFill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7668343" y="4222889"/>
            <a:ext cx="65274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srgbClr val="00B050"/>
                </a:solidFill>
              </a:rPr>
              <a:t>29</a:t>
            </a:r>
            <a:endParaRPr lang="ru-RU" sz="3600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18584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6785" y="0"/>
            <a:ext cx="9270667" cy="523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вал 2"/>
          <p:cNvSpPr/>
          <p:nvPr/>
        </p:nvSpPr>
        <p:spPr>
          <a:xfrm>
            <a:off x="409716" y="267494"/>
            <a:ext cx="561884" cy="576064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377875" y="232360"/>
            <a:ext cx="65274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4</a:t>
            </a:r>
            <a:r>
              <a:rPr lang="ru-RU" sz="3600" b="1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5</a:t>
            </a:r>
            <a:endParaRPr lang="ru-RU" sz="3600" b="1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115616" y="269235"/>
            <a:ext cx="76328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Shakllarning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perimetri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necha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santimetr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?</a:t>
            </a:r>
            <a:endParaRPr lang="ru-RU" sz="36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7" name="Равнобедренный треугольник 6"/>
          <p:cNvSpPr/>
          <p:nvPr/>
        </p:nvSpPr>
        <p:spPr>
          <a:xfrm>
            <a:off x="3483411" y="1275606"/>
            <a:ext cx="1584176" cy="1061427"/>
          </a:xfrm>
          <a:prstGeom prst="triangle">
            <a:avLst>
              <a:gd name="adj" fmla="val 59689"/>
            </a:avLst>
          </a:prstGeom>
          <a:solidFill>
            <a:srgbClr val="7030A0"/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авильный пятиугольник 8"/>
          <p:cNvSpPr/>
          <p:nvPr/>
        </p:nvSpPr>
        <p:spPr>
          <a:xfrm>
            <a:off x="944885" y="1246479"/>
            <a:ext cx="1449299" cy="1012352"/>
          </a:xfrm>
          <a:prstGeom prst="pentagon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/>
          <p:cNvSpPr txBox="1"/>
          <p:nvPr/>
        </p:nvSpPr>
        <p:spPr>
          <a:xfrm rot="3268053">
            <a:off x="4606554" y="1346009"/>
            <a:ext cx="99097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solidFill>
                  <a:srgbClr val="7030A0"/>
                </a:solidFill>
                <a:latin typeface="+mj-lt"/>
                <a:cs typeface="Times New Roman" panose="02020603050405020304" pitchFamily="18" charset="0"/>
              </a:rPr>
              <a:t>4</a:t>
            </a:r>
            <a:r>
              <a:rPr lang="en-US" sz="3200" dirty="0" smtClean="0">
                <a:solidFill>
                  <a:srgbClr val="7030A0"/>
                </a:solidFill>
                <a:latin typeface="+mj-lt"/>
                <a:cs typeface="Times New Roman" panose="02020603050405020304" pitchFamily="18" charset="0"/>
              </a:rPr>
              <a:t> cm</a:t>
            </a:r>
            <a:endParaRPr lang="ru-RU" sz="3200" dirty="0">
              <a:solidFill>
                <a:srgbClr val="7030A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 rot="2111106">
            <a:off x="1755056" y="966203"/>
            <a:ext cx="99097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3</a:t>
            </a:r>
            <a:r>
              <a:rPr lang="en-US" sz="32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cm</a:t>
            </a:r>
            <a:endParaRPr lang="ru-RU" sz="3200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 rot="19371918">
            <a:off x="677299" y="939374"/>
            <a:ext cx="99097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3</a:t>
            </a:r>
            <a:r>
              <a:rPr lang="en-US" sz="32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cm</a:t>
            </a:r>
            <a:endParaRPr lang="ru-RU" sz="3200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 rot="15298309">
            <a:off x="329183" y="1781814"/>
            <a:ext cx="99097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2</a:t>
            </a:r>
            <a:r>
              <a:rPr lang="en-US" sz="32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cm</a:t>
            </a:r>
            <a:endParaRPr lang="ru-RU" sz="3200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 rot="17235435">
            <a:off x="1993525" y="1738664"/>
            <a:ext cx="99097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2</a:t>
            </a:r>
            <a:r>
              <a:rPr lang="en-US" sz="32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cm</a:t>
            </a:r>
            <a:endParaRPr lang="ru-RU" sz="3200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192297" y="2173313"/>
            <a:ext cx="99097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5</a:t>
            </a:r>
            <a:r>
              <a:rPr lang="en-US" sz="32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cm</a:t>
            </a:r>
            <a:endParaRPr lang="ru-RU" sz="3200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608451" y="875292"/>
            <a:ext cx="99097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solidFill>
                  <a:schemeClr val="accent6">
                    <a:lumMod val="50000"/>
                  </a:schemeClr>
                </a:solidFill>
                <a:latin typeface="+mj-lt"/>
                <a:cs typeface="Times New Roman" panose="02020603050405020304" pitchFamily="18" charset="0"/>
              </a:rPr>
              <a:t>3</a:t>
            </a:r>
            <a:r>
              <a:rPr lang="en-US" sz="3200" dirty="0" smtClean="0">
                <a:solidFill>
                  <a:schemeClr val="accent6">
                    <a:lumMod val="50000"/>
                  </a:schemeClr>
                </a:solidFill>
                <a:latin typeface="+mj-lt"/>
                <a:cs typeface="Times New Roman" panose="02020603050405020304" pitchFamily="18" charset="0"/>
              </a:rPr>
              <a:t> cm</a:t>
            </a:r>
            <a:endParaRPr lang="ru-RU" sz="3200" dirty="0">
              <a:solidFill>
                <a:schemeClr val="accent6">
                  <a:lumMod val="50000"/>
                </a:schemeClr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448491" y="2406632"/>
            <a:ext cx="99097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solidFill>
                  <a:schemeClr val="accent6">
                    <a:lumMod val="50000"/>
                  </a:schemeClr>
                </a:solidFill>
                <a:latin typeface="+mj-lt"/>
                <a:cs typeface="Times New Roman" panose="02020603050405020304" pitchFamily="18" charset="0"/>
              </a:rPr>
              <a:t>6 cm</a:t>
            </a:r>
            <a:endParaRPr lang="ru-RU" sz="3200" dirty="0">
              <a:solidFill>
                <a:schemeClr val="accent6">
                  <a:lumMod val="50000"/>
                </a:schemeClr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860344" y="2248523"/>
            <a:ext cx="99097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solidFill>
                  <a:srgbClr val="7030A0"/>
                </a:solidFill>
                <a:latin typeface="+mj-lt"/>
                <a:cs typeface="Times New Roman" panose="02020603050405020304" pitchFamily="18" charset="0"/>
              </a:rPr>
              <a:t>6</a:t>
            </a:r>
            <a:r>
              <a:rPr lang="en-US" sz="3200" dirty="0" smtClean="0">
                <a:solidFill>
                  <a:srgbClr val="7030A0"/>
                </a:solidFill>
                <a:latin typeface="+mj-lt"/>
                <a:cs typeface="Times New Roman" panose="02020603050405020304" pitchFamily="18" charset="0"/>
              </a:rPr>
              <a:t> cm</a:t>
            </a:r>
            <a:endParaRPr lang="ru-RU" sz="3200" dirty="0">
              <a:solidFill>
                <a:srgbClr val="7030A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 rot="18471459">
            <a:off x="3275329" y="1289257"/>
            <a:ext cx="99097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solidFill>
                  <a:srgbClr val="7030A0"/>
                </a:solidFill>
                <a:latin typeface="+mj-lt"/>
                <a:cs typeface="Times New Roman" panose="02020603050405020304" pitchFamily="18" charset="0"/>
              </a:rPr>
              <a:t>5</a:t>
            </a:r>
            <a:r>
              <a:rPr lang="en-US" sz="3200" dirty="0" smtClean="0">
                <a:solidFill>
                  <a:srgbClr val="7030A0"/>
                </a:solidFill>
                <a:latin typeface="+mj-lt"/>
                <a:cs typeface="Times New Roman" panose="02020603050405020304" pitchFamily="18" charset="0"/>
              </a:rPr>
              <a:t> cm</a:t>
            </a:r>
            <a:endParaRPr lang="ru-RU" sz="3200" dirty="0">
              <a:solidFill>
                <a:srgbClr val="7030A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 rot="4322117">
            <a:off x="7297041" y="1543032"/>
            <a:ext cx="99097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solidFill>
                  <a:schemeClr val="accent6">
                    <a:lumMod val="50000"/>
                  </a:schemeClr>
                </a:solidFill>
                <a:latin typeface="+mj-lt"/>
                <a:cs typeface="Times New Roman" panose="02020603050405020304" pitchFamily="18" charset="0"/>
              </a:rPr>
              <a:t>4</a:t>
            </a:r>
            <a:r>
              <a:rPr lang="en-US" sz="3200" dirty="0" smtClean="0">
                <a:solidFill>
                  <a:schemeClr val="accent6">
                    <a:lumMod val="50000"/>
                  </a:schemeClr>
                </a:solidFill>
                <a:latin typeface="+mj-lt"/>
                <a:cs typeface="Times New Roman" panose="02020603050405020304" pitchFamily="18" charset="0"/>
              </a:rPr>
              <a:t> cm</a:t>
            </a:r>
            <a:endParaRPr lang="ru-RU" sz="3200" dirty="0">
              <a:solidFill>
                <a:schemeClr val="accent6">
                  <a:lumMod val="50000"/>
                </a:schemeClr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459136" y="2859782"/>
            <a:ext cx="368081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P=2+3+3+2+5=15 </a:t>
            </a:r>
            <a:r>
              <a:rPr lang="en-US" sz="32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cm</a:t>
            </a:r>
            <a:endParaRPr lang="ru-RU" sz="3200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453642" y="3332629"/>
            <a:ext cx="161294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P=15 </a:t>
            </a:r>
            <a:r>
              <a:rPr lang="en-US" sz="32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cm</a:t>
            </a:r>
            <a:endParaRPr lang="ru-RU" sz="3200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4792802" y="3219822"/>
            <a:ext cx="402388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chemeClr val="accent6">
                    <a:lumMod val="50000"/>
                  </a:schemeClr>
                </a:solidFill>
                <a:latin typeface="+mj-lt"/>
                <a:cs typeface="Times New Roman" panose="02020603050405020304" pitchFamily="18" charset="0"/>
              </a:rPr>
              <a:t>P=5+3+4+6=18 </a:t>
            </a:r>
            <a:r>
              <a:rPr lang="en-US" sz="3200" dirty="0" smtClean="0">
                <a:solidFill>
                  <a:schemeClr val="accent6">
                    <a:lumMod val="50000"/>
                  </a:schemeClr>
                </a:solidFill>
                <a:latin typeface="+mj-lt"/>
                <a:cs typeface="Times New Roman" panose="02020603050405020304" pitchFamily="18" charset="0"/>
              </a:rPr>
              <a:t>cm</a:t>
            </a:r>
            <a:endParaRPr lang="ru-RU" sz="3200" dirty="0">
              <a:solidFill>
                <a:schemeClr val="accent6">
                  <a:lumMod val="50000"/>
                </a:schemeClr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4788129" y="3701727"/>
            <a:ext cx="218046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chemeClr val="accent6">
                    <a:lumMod val="50000"/>
                  </a:schemeClr>
                </a:solidFill>
                <a:latin typeface="+mj-lt"/>
                <a:cs typeface="Times New Roman" panose="02020603050405020304" pitchFamily="18" charset="0"/>
              </a:rPr>
              <a:t>P=18 </a:t>
            </a:r>
            <a:r>
              <a:rPr lang="en-US" sz="3200" dirty="0" smtClean="0">
                <a:solidFill>
                  <a:schemeClr val="accent6">
                    <a:lumMod val="50000"/>
                  </a:schemeClr>
                </a:solidFill>
                <a:latin typeface="+mj-lt"/>
                <a:cs typeface="Times New Roman" panose="02020603050405020304" pitchFamily="18" charset="0"/>
              </a:rPr>
              <a:t>cm</a:t>
            </a:r>
            <a:endParaRPr lang="ru-RU" sz="3200" dirty="0">
              <a:solidFill>
                <a:schemeClr val="accent6">
                  <a:lumMod val="50000"/>
                </a:schemeClr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6" name="Трапеция 5"/>
          <p:cNvSpPr/>
          <p:nvPr/>
        </p:nvSpPr>
        <p:spPr>
          <a:xfrm>
            <a:off x="6012160" y="1416784"/>
            <a:ext cx="1631032" cy="1029213"/>
          </a:xfrm>
          <a:prstGeom prst="trapezoid">
            <a:avLst/>
          </a:prstGeom>
          <a:solidFill>
            <a:schemeClr val="accent6">
              <a:lumMod val="75000"/>
            </a:schemeClr>
          </a:solidFill>
          <a:ln w="28575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рямоугольник 24"/>
          <p:cNvSpPr/>
          <p:nvPr/>
        </p:nvSpPr>
        <p:spPr>
          <a:xfrm rot="17993156">
            <a:off x="5547719" y="1565121"/>
            <a:ext cx="1400517" cy="5342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9" name="Прямая соединительная линия 28"/>
          <p:cNvCxnSpPr/>
          <p:nvPr/>
        </p:nvCxnSpPr>
        <p:spPr>
          <a:xfrm flipH="1">
            <a:off x="6228184" y="1409733"/>
            <a:ext cx="579699" cy="1036265"/>
          </a:xfrm>
          <a:prstGeom prst="line">
            <a:avLst/>
          </a:prstGeom>
          <a:ln w="28575"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 rot="17685796">
            <a:off x="5752490" y="1480938"/>
            <a:ext cx="99097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solidFill>
                  <a:schemeClr val="accent6">
                    <a:lumMod val="50000"/>
                  </a:schemeClr>
                </a:solidFill>
                <a:latin typeface="+mj-lt"/>
                <a:cs typeface="Times New Roman" panose="02020603050405020304" pitchFamily="18" charset="0"/>
              </a:rPr>
              <a:t>5</a:t>
            </a:r>
            <a:r>
              <a:rPr lang="en-US" sz="3200" dirty="0" smtClean="0">
                <a:solidFill>
                  <a:schemeClr val="accent6">
                    <a:lumMod val="50000"/>
                  </a:schemeClr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smtClean="0">
                <a:solidFill>
                  <a:schemeClr val="accent6">
                    <a:lumMod val="50000"/>
                  </a:schemeClr>
                </a:solidFill>
                <a:latin typeface="+mj-lt"/>
                <a:cs typeface="Times New Roman" panose="02020603050405020304" pitchFamily="18" charset="0"/>
              </a:rPr>
              <a:t>cm</a:t>
            </a:r>
            <a:endParaRPr lang="ru-RU" sz="3200" dirty="0">
              <a:solidFill>
                <a:schemeClr val="accent6">
                  <a:lumMod val="50000"/>
                </a:schemeClr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498817" y="3841479"/>
            <a:ext cx="402388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7030A0"/>
                </a:solidFill>
                <a:latin typeface="+mj-lt"/>
                <a:cs typeface="Times New Roman" panose="02020603050405020304" pitchFamily="18" charset="0"/>
              </a:rPr>
              <a:t>P=5+4+6=15 </a:t>
            </a:r>
            <a:r>
              <a:rPr lang="en-US" sz="3200" dirty="0" smtClean="0">
                <a:solidFill>
                  <a:srgbClr val="7030A0"/>
                </a:solidFill>
                <a:latin typeface="+mj-lt"/>
                <a:cs typeface="Times New Roman" panose="02020603050405020304" pitchFamily="18" charset="0"/>
              </a:rPr>
              <a:t>cm</a:t>
            </a:r>
            <a:endParaRPr lang="ru-RU" sz="3200" dirty="0">
              <a:solidFill>
                <a:srgbClr val="7030A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498817" y="4291231"/>
            <a:ext cx="218046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7030A0"/>
                </a:solidFill>
                <a:latin typeface="+mj-lt"/>
                <a:cs typeface="Times New Roman" panose="02020603050405020304" pitchFamily="18" charset="0"/>
              </a:rPr>
              <a:t>P=15 </a:t>
            </a:r>
            <a:r>
              <a:rPr lang="en-US" sz="3200" dirty="0" smtClean="0">
                <a:solidFill>
                  <a:srgbClr val="7030A0"/>
                </a:solidFill>
                <a:latin typeface="+mj-lt"/>
                <a:cs typeface="Times New Roman" panose="02020603050405020304" pitchFamily="18" charset="0"/>
              </a:rPr>
              <a:t>cm</a:t>
            </a:r>
            <a:endParaRPr lang="ru-RU" sz="3200" dirty="0">
              <a:solidFill>
                <a:srgbClr val="7030A0"/>
              </a:solidFill>
              <a:latin typeface="+mj-lt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9867749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3" grpId="0"/>
      <p:bldP spid="26" grpId="0"/>
      <p:bldP spid="27" grpId="0"/>
      <p:bldP spid="28" grpId="0"/>
      <p:bldP spid="3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6785" y="0"/>
            <a:ext cx="9270667" cy="523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вал 2"/>
          <p:cNvSpPr/>
          <p:nvPr/>
        </p:nvSpPr>
        <p:spPr>
          <a:xfrm>
            <a:off x="409716" y="267494"/>
            <a:ext cx="561884" cy="576064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377875" y="232360"/>
            <a:ext cx="65274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4</a:t>
            </a:r>
            <a:r>
              <a:rPr lang="ru-RU" sz="3600" b="1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5</a:t>
            </a:r>
            <a:endParaRPr lang="ru-RU" sz="3600" b="1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115616" y="269235"/>
            <a:ext cx="76328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Shakllarning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perimetri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necha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santimetr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?</a:t>
            </a:r>
            <a:endParaRPr lang="ru-RU" sz="36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 rot="3269248">
            <a:off x="3046635" y="1318772"/>
            <a:ext cx="99097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solidFill>
                  <a:srgbClr val="00B050"/>
                </a:solidFill>
                <a:latin typeface="+mj-lt"/>
                <a:cs typeface="Times New Roman" panose="02020603050405020304" pitchFamily="18" charset="0"/>
              </a:rPr>
              <a:t>3</a:t>
            </a:r>
            <a:r>
              <a:rPr lang="en-US" sz="3200" dirty="0" smtClean="0">
                <a:solidFill>
                  <a:srgbClr val="00B050"/>
                </a:solidFill>
                <a:latin typeface="+mj-lt"/>
                <a:cs typeface="Times New Roman" panose="02020603050405020304" pitchFamily="18" charset="0"/>
              </a:rPr>
              <a:t> cm</a:t>
            </a:r>
            <a:endParaRPr lang="ru-RU" sz="3200" dirty="0">
              <a:solidFill>
                <a:srgbClr val="00B05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 rot="18054071">
            <a:off x="1283635" y="1342509"/>
            <a:ext cx="99097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solidFill>
                  <a:srgbClr val="00B050"/>
                </a:solidFill>
                <a:latin typeface="+mj-lt"/>
                <a:cs typeface="Times New Roman" panose="02020603050405020304" pitchFamily="18" charset="0"/>
              </a:rPr>
              <a:t>3</a:t>
            </a:r>
            <a:r>
              <a:rPr lang="en-US" sz="3200" dirty="0" smtClean="0">
                <a:solidFill>
                  <a:srgbClr val="00B050"/>
                </a:solidFill>
                <a:latin typeface="+mj-lt"/>
                <a:cs typeface="Times New Roman" panose="02020603050405020304" pitchFamily="18" charset="0"/>
              </a:rPr>
              <a:t> cm</a:t>
            </a:r>
            <a:endParaRPr lang="ru-RU" sz="3200" dirty="0">
              <a:solidFill>
                <a:srgbClr val="00B05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 rot="3439657">
            <a:off x="1385870" y="2247763"/>
            <a:ext cx="99097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solidFill>
                  <a:srgbClr val="00B050"/>
                </a:solidFill>
                <a:latin typeface="+mj-lt"/>
                <a:cs typeface="Times New Roman" panose="02020603050405020304" pitchFamily="18" charset="0"/>
              </a:rPr>
              <a:t>3 </a:t>
            </a:r>
            <a:r>
              <a:rPr lang="en-US" sz="3200" dirty="0" smtClean="0">
                <a:solidFill>
                  <a:srgbClr val="00B050"/>
                </a:solidFill>
                <a:latin typeface="+mj-lt"/>
                <a:cs typeface="Times New Roman" panose="02020603050405020304" pitchFamily="18" charset="0"/>
              </a:rPr>
              <a:t>cm</a:t>
            </a:r>
            <a:endParaRPr lang="ru-RU" sz="3200" dirty="0">
              <a:solidFill>
                <a:srgbClr val="00B05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 rot="17483952">
            <a:off x="2973831" y="2188989"/>
            <a:ext cx="99097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solidFill>
                  <a:srgbClr val="00B050"/>
                </a:solidFill>
                <a:latin typeface="+mj-lt"/>
                <a:cs typeface="Times New Roman" panose="02020603050405020304" pitchFamily="18" charset="0"/>
              </a:rPr>
              <a:t>3 </a:t>
            </a:r>
            <a:r>
              <a:rPr lang="en-US" sz="3200" dirty="0" smtClean="0">
                <a:solidFill>
                  <a:srgbClr val="00B050"/>
                </a:solidFill>
                <a:latin typeface="+mj-lt"/>
                <a:cs typeface="Times New Roman" panose="02020603050405020304" pitchFamily="18" charset="0"/>
              </a:rPr>
              <a:t>cm</a:t>
            </a:r>
            <a:endParaRPr lang="ru-RU" sz="3200" dirty="0">
              <a:solidFill>
                <a:srgbClr val="00B05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234603" y="2638125"/>
            <a:ext cx="99097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solidFill>
                  <a:srgbClr val="00B050"/>
                </a:solidFill>
                <a:latin typeface="+mj-lt"/>
                <a:cs typeface="Times New Roman" panose="02020603050405020304" pitchFamily="18" charset="0"/>
              </a:rPr>
              <a:t>3 </a:t>
            </a:r>
            <a:r>
              <a:rPr lang="en-US" sz="3200" dirty="0" smtClean="0">
                <a:solidFill>
                  <a:srgbClr val="00B050"/>
                </a:solidFill>
                <a:latin typeface="+mj-lt"/>
                <a:cs typeface="Times New Roman" panose="02020603050405020304" pitchFamily="18" charset="0"/>
              </a:rPr>
              <a:t>cm</a:t>
            </a:r>
            <a:endParaRPr lang="ru-RU" sz="3200" dirty="0">
              <a:solidFill>
                <a:srgbClr val="00B05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 rot="19047793">
            <a:off x="5215346" y="1167679"/>
            <a:ext cx="99097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solidFill>
                  <a:srgbClr val="0070C0"/>
                </a:solidFill>
                <a:latin typeface="+mj-lt"/>
                <a:cs typeface="Times New Roman" panose="02020603050405020304" pitchFamily="18" charset="0"/>
              </a:rPr>
              <a:t>4 </a:t>
            </a:r>
            <a:r>
              <a:rPr lang="en-US" sz="3200" dirty="0" smtClean="0">
                <a:solidFill>
                  <a:srgbClr val="0070C0"/>
                </a:solidFill>
                <a:latin typeface="+mj-lt"/>
                <a:cs typeface="Times New Roman" panose="02020603050405020304" pitchFamily="18" charset="0"/>
              </a:rPr>
              <a:t>cm</a:t>
            </a:r>
            <a:endParaRPr lang="ru-RU" sz="3200" dirty="0">
              <a:solidFill>
                <a:srgbClr val="0070C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 rot="2603487">
            <a:off x="6446810" y="1119971"/>
            <a:ext cx="99097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solidFill>
                  <a:srgbClr val="0070C0"/>
                </a:solidFill>
                <a:latin typeface="+mj-lt"/>
                <a:cs typeface="Times New Roman" panose="02020603050405020304" pitchFamily="18" charset="0"/>
              </a:rPr>
              <a:t>4</a:t>
            </a:r>
            <a:r>
              <a:rPr lang="en-US" sz="3200" dirty="0" smtClean="0">
                <a:solidFill>
                  <a:srgbClr val="0070C0"/>
                </a:solidFill>
                <a:latin typeface="+mj-lt"/>
                <a:cs typeface="Times New Roman" panose="02020603050405020304" pitchFamily="18" charset="0"/>
              </a:rPr>
              <a:t> cm</a:t>
            </a:r>
            <a:endParaRPr lang="ru-RU" sz="3200" dirty="0">
              <a:solidFill>
                <a:srgbClr val="0070C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459136" y="3219822"/>
            <a:ext cx="409439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solidFill>
                  <a:srgbClr val="00B050"/>
                </a:solidFill>
                <a:latin typeface="+mj-lt"/>
                <a:cs typeface="Times New Roman" panose="02020603050405020304" pitchFamily="18" charset="0"/>
              </a:rPr>
              <a:t>P=3+3+3+3+3+3=18 </a:t>
            </a:r>
            <a:r>
              <a:rPr lang="en-US" sz="3200" dirty="0" smtClean="0">
                <a:solidFill>
                  <a:srgbClr val="00B050"/>
                </a:solidFill>
                <a:latin typeface="+mj-lt"/>
                <a:cs typeface="Times New Roman" panose="02020603050405020304" pitchFamily="18" charset="0"/>
              </a:rPr>
              <a:t>cm</a:t>
            </a:r>
            <a:endParaRPr lang="ru-RU" sz="3200" dirty="0">
              <a:solidFill>
                <a:srgbClr val="00B05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453642" y="3692669"/>
            <a:ext cx="241284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solidFill>
                  <a:srgbClr val="00B050"/>
                </a:solidFill>
                <a:latin typeface="+mj-lt"/>
                <a:cs typeface="Times New Roman" panose="02020603050405020304" pitchFamily="18" charset="0"/>
              </a:rPr>
              <a:t>P=3·6=18 </a:t>
            </a:r>
            <a:r>
              <a:rPr lang="en-US" sz="3200" dirty="0" smtClean="0">
                <a:solidFill>
                  <a:srgbClr val="00B050"/>
                </a:solidFill>
                <a:latin typeface="+mj-lt"/>
                <a:cs typeface="Times New Roman" panose="02020603050405020304" pitchFamily="18" charset="0"/>
              </a:rPr>
              <a:t>cm</a:t>
            </a:r>
            <a:endParaRPr lang="ru-RU" sz="3200" dirty="0">
              <a:solidFill>
                <a:srgbClr val="00B05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5156631" y="3210635"/>
            <a:ext cx="359183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0070C0"/>
                </a:solidFill>
                <a:latin typeface="+mj-lt"/>
                <a:cs typeface="Times New Roman" panose="02020603050405020304" pitchFamily="18" charset="0"/>
              </a:rPr>
              <a:t>P=4+4+4+4=16 </a:t>
            </a:r>
            <a:r>
              <a:rPr lang="en-US" sz="3200" dirty="0" smtClean="0">
                <a:solidFill>
                  <a:srgbClr val="0070C0"/>
                </a:solidFill>
                <a:latin typeface="+mj-lt"/>
                <a:cs typeface="Times New Roman" panose="02020603050405020304" pitchFamily="18" charset="0"/>
              </a:rPr>
              <a:t>cm</a:t>
            </a:r>
            <a:endParaRPr lang="ru-RU" sz="3200" dirty="0">
              <a:solidFill>
                <a:srgbClr val="0070C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5140651" y="3701727"/>
            <a:ext cx="303174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0070C0"/>
                </a:solidFill>
                <a:latin typeface="+mj-lt"/>
                <a:cs typeface="Times New Roman" panose="02020603050405020304" pitchFamily="18" charset="0"/>
              </a:rPr>
              <a:t>P=4·4=16 </a:t>
            </a:r>
            <a:r>
              <a:rPr lang="en-US" sz="3200" dirty="0" smtClean="0">
                <a:solidFill>
                  <a:srgbClr val="0070C0"/>
                </a:solidFill>
                <a:latin typeface="+mj-lt"/>
                <a:cs typeface="Times New Roman" panose="02020603050405020304" pitchFamily="18" charset="0"/>
              </a:rPr>
              <a:t>cm</a:t>
            </a:r>
            <a:endParaRPr lang="ru-RU" sz="3200" dirty="0">
              <a:solidFill>
                <a:srgbClr val="0070C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24" name="Ромб 23"/>
          <p:cNvSpPr/>
          <p:nvPr/>
        </p:nvSpPr>
        <p:spPr>
          <a:xfrm>
            <a:off x="5538024" y="1231761"/>
            <a:ext cx="1659276" cy="1526327"/>
          </a:xfrm>
          <a:prstGeom prst="diamon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TextBox 30"/>
          <p:cNvSpPr txBox="1"/>
          <p:nvPr/>
        </p:nvSpPr>
        <p:spPr>
          <a:xfrm rot="19047793">
            <a:off x="6469896" y="2240824"/>
            <a:ext cx="99097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solidFill>
                  <a:srgbClr val="0070C0"/>
                </a:solidFill>
                <a:latin typeface="+mj-lt"/>
                <a:cs typeface="Times New Roman" panose="02020603050405020304" pitchFamily="18" charset="0"/>
              </a:rPr>
              <a:t>4 </a:t>
            </a:r>
            <a:r>
              <a:rPr lang="en-US" sz="3200" dirty="0" smtClean="0">
                <a:solidFill>
                  <a:srgbClr val="0070C0"/>
                </a:solidFill>
                <a:latin typeface="+mj-lt"/>
                <a:cs typeface="Times New Roman" panose="02020603050405020304" pitchFamily="18" charset="0"/>
              </a:rPr>
              <a:t>cm</a:t>
            </a:r>
            <a:endParaRPr lang="ru-RU" sz="3200" dirty="0">
              <a:solidFill>
                <a:srgbClr val="0070C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 rot="2648559">
            <a:off x="5227945" y="2240825"/>
            <a:ext cx="99097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solidFill>
                  <a:srgbClr val="0070C0"/>
                </a:solidFill>
                <a:latin typeface="+mj-lt"/>
                <a:cs typeface="Times New Roman" panose="02020603050405020304" pitchFamily="18" charset="0"/>
              </a:rPr>
              <a:t>4</a:t>
            </a:r>
            <a:r>
              <a:rPr lang="en-US" sz="3200" dirty="0" smtClean="0">
                <a:solidFill>
                  <a:srgbClr val="0070C0"/>
                </a:solidFill>
                <a:latin typeface="+mj-lt"/>
                <a:cs typeface="Times New Roman" panose="02020603050405020304" pitchFamily="18" charset="0"/>
              </a:rPr>
              <a:t> cm</a:t>
            </a:r>
            <a:endParaRPr lang="ru-RU" sz="3200" dirty="0">
              <a:solidFill>
                <a:srgbClr val="0070C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8" name="Шестиугольник 7"/>
          <p:cNvSpPr/>
          <p:nvPr/>
        </p:nvSpPr>
        <p:spPr>
          <a:xfrm>
            <a:off x="1899046" y="1410480"/>
            <a:ext cx="1538612" cy="1262820"/>
          </a:xfrm>
          <a:prstGeom prst="hexagon">
            <a:avLst/>
          </a:prstGeom>
          <a:solidFill>
            <a:srgbClr val="00B050"/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TextBox 32"/>
          <p:cNvSpPr txBox="1"/>
          <p:nvPr/>
        </p:nvSpPr>
        <p:spPr>
          <a:xfrm>
            <a:off x="2172863" y="908281"/>
            <a:ext cx="99097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solidFill>
                  <a:srgbClr val="00B050"/>
                </a:solidFill>
                <a:latin typeface="+mj-lt"/>
                <a:cs typeface="Times New Roman" panose="02020603050405020304" pitchFamily="18" charset="0"/>
              </a:rPr>
              <a:t>3 </a:t>
            </a:r>
            <a:r>
              <a:rPr lang="en-US" sz="3200" dirty="0" smtClean="0">
                <a:solidFill>
                  <a:srgbClr val="00B050"/>
                </a:solidFill>
                <a:latin typeface="+mj-lt"/>
                <a:cs typeface="Times New Roman" panose="02020603050405020304" pitchFamily="18" charset="0"/>
              </a:rPr>
              <a:t>cm</a:t>
            </a:r>
            <a:endParaRPr lang="ru-RU" sz="3200" dirty="0">
              <a:solidFill>
                <a:srgbClr val="00B05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467452" y="4155926"/>
            <a:ext cx="161294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solidFill>
                  <a:srgbClr val="00B050"/>
                </a:solidFill>
                <a:latin typeface="+mj-lt"/>
                <a:cs typeface="Times New Roman" panose="02020603050405020304" pitchFamily="18" charset="0"/>
              </a:rPr>
              <a:t>P=18 </a:t>
            </a:r>
            <a:r>
              <a:rPr lang="en-US" sz="3200" dirty="0" smtClean="0">
                <a:solidFill>
                  <a:srgbClr val="00B050"/>
                </a:solidFill>
                <a:latin typeface="+mj-lt"/>
                <a:cs typeface="Times New Roman" panose="02020603050405020304" pitchFamily="18" charset="0"/>
              </a:rPr>
              <a:t>cm</a:t>
            </a:r>
            <a:endParaRPr lang="ru-RU" sz="3200" dirty="0">
              <a:solidFill>
                <a:srgbClr val="00B05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5140651" y="4219223"/>
            <a:ext cx="218046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0070C0"/>
                </a:solidFill>
                <a:latin typeface="+mj-lt"/>
                <a:cs typeface="Times New Roman" panose="02020603050405020304" pitchFamily="18" charset="0"/>
              </a:rPr>
              <a:t>P=16 </a:t>
            </a:r>
            <a:r>
              <a:rPr lang="en-US" sz="3200" dirty="0" smtClean="0">
                <a:solidFill>
                  <a:srgbClr val="0070C0"/>
                </a:solidFill>
                <a:latin typeface="+mj-lt"/>
                <a:cs typeface="Times New Roman" panose="02020603050405020304" pitchFamily="18" charset="0"/>
              </a:rPr>
              <a:t>cm</a:t>
            </a:r>
            <a:endParaRPr lang="ru-RU" sz="3200" dirty="0">
              <a:solidFill>
                <a:srgbClr val="0070C0"/>
              </a:solidFill>
              <a:latin typeface="+mj-lt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964751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3" grpId="0"/>
      <p:bldP spid="26" grpId="0"/>
      <p:bldP spid="27" grpId="0"/>
      <p:bldP spid="34" grpId="0"/>
      <p:bldP spid="3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6785" y="0"/>
            <a:ext cx="9270667" cy="523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Овал 5"/>
          <p:cNvSpPr/>
          <p:nvPr/>
        </p:nvSpPr>
        <p:spPr>
          <a:xfrm>
            <a:off x="377875" y="339502"/>
            <a:ext cx="760088" cy="673127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431547" y="354604"/>
            <a:ext cx="65274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46</a:t>
            </a:r>
            <a:endParaRPr lang="ru-RU" sz="3600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339752" y="269235"/>
            <a:ext cx="46085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Hisoblaymiz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. 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(184-bet)</a:t>
            </a:r>
            <a:endParaRPr lang="ru-RU" sz="32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60207" y="1345033"/>
            <a:ext cx="420308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dirty="0" smtClean="0">
                <a:solidFill>
                  <a:srgbClr val="002060"/>
                </a:solidFill>
              </a:rPr>
              <a:t>-</a:t>
            </a:r>
            <a:endParaRPr lang="ru-RU" sz="6000" dirty="0">
              <a:solidFill>
                <a:srgbClr val="00206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70011" y="1290561"/>
            <a:ext cx="78780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+mj-lt"/>
              </a:rPr>
              <a:t>88</a:t>
            </a:r>
          </a:p>
          <a:p>
            <a:r>
              <a:rPr lang="en-US" sz="3600" dirty="0" smtClean="0">
                <a:solidFill>
                  <a:srgbClr val="002060"/>
                </a:solidFill>
                <a:latin typeface="+mj-lt"/>
              </a:rPr>
              <a:t>23</a:t>
            </a:r>
            <a:endParaRPr lang="ru-RU" sz="3600" dirty="0">
              <a:solidFill>
                <a:srgbClr val="002060"/>
              </a:solidFill>
              <a:latin typeface="+mj-lt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276310" y="1275606"/>
            <a:ext cx="78780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+mj-lt"/>
              </a:rPr>
              <a:t>76</a:t>
            </a:r>
          </a:p>
          <a:p>
            <a:r>
              <a:rPr lang="en-US" sz="3600" dirty="0" smtClean="0">
                <a:solidFill>
                  <a:srgbClr val="002060"/>
                </a:solidFill>
                <a:latin typeface="+mj-lt"/>
              </a:rPr>
              <a:t>32</a:t>
            </a:r>
            <a:endParaRPr lang="ru-RU" sz="3600" dirty="0">
              <a:solidFill>
                <a:srgbClr val="002060"/>
              </a:solidFill>
              <a:latin typeface="+mj-lt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716470" y="1290561"/>
            <a:ext cx="78780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+mj-lt"/>
              </a:rPr>
              <a:t>94</a:t>
            </a:r>
          </a:p>
          <a:p>
            <a:r>
              <a:rPr lang="en-US" sz="3600" dirty="0" smtClean="0">
                <a:solidFill>
                  <a:srgbClr val="002060"/>
                </a:solidFill>
                <a:latin typeface="+mj-lt"/>
              </a:rPr>
              <a:t>61</a:t>
            </a:r>
            <a:endParaRPr lang="ru-RU" sz="3600" dirty="0">
              <a:solidFill>
                <a:srgbClr val="002060"/>
              </a:solidFill>
              <a:latin typeface="+mj-lt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084622" y="1290561"/>
            <a:ext cx="78780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+mj-lt"/>
              </a:rPr>
              <a:t>80</a:t>
            </a:r>
          </a:p>
          <a:p>
            <a:r>
              <a:rPr lang="en-US" sz="3600" dirty="0" smtClean="0">
                <a:solidFill>
                  <a:srgbClr val="002060"/>
                </a:solidFill>
                <a:latin typeface="+mj-lt"/>
              </a:rPr>
              <a:t>26</a:t>
            </a:r>
            <a:endParaRPr lang="ru-RU" sz="3600" dirty="0">
              <a:solidFill>
                <a:srgbClr val="002060"/>
              </a:solidFill>
              <a:latin typeface="+mj-lt"/>
            </a:endParaRP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4984971" y="2415416"/>
            <a:ext cx="780840" cy="0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6452774" y="1320221"/>
            <a:ext cx="78780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+mj-lt"/>
              </a:rPr>
              <a:t>47</a:t>
            </a:r>
          </a:p>
          <a:p>
            <a:r>
              <a:rPr lang="en-US" sz="3600" dirty="0" smtClean="0">
                <a:solidFill>
                  <a:srgbClr val="002060"/>
                </a:solidFill>
                <a:latin typeface="+mj-lt"/>
              </a:rPr>
              <a:t>19</a:t>
            </a:r>
            <a:endParaRPr lang="ru-RU" sz="3600" dirty="0">
              <a:solidFill>
                <a:srgbClr val="002060"/>
              </a:solidFill>
              <a:latin typeface="+mj-lt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744635" y="1309831"/>
            <a:ext cx="78780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+mj-lt"/>
              </a:rPr>
              <a:t>75</a:t>
            </a:r>
          </a:p>
          <a:p>
            <a:r>
              <a:rPr lang="en-US" sz="3600" dirty="0" smtClean="0">
                <a:solidFill>
                  <a:srgbClr val="002060"/>
                </a:solidFill>
                <a:latin typeface="+mj-lt"/>
              </a:rPr>
              <a:t>46</a:t>
            </a:r>
            <a:endParaRPr lang="ru-RU" sz="3600" dirty="0">
              <a:solidFill>
                <a:srgbClr val="002060"/>
              </a:solidFill>
              <a:latin typeface="+mj-lt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964643" y="1382893"/>
            <a:ext cx="420308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dirty="0" smtClean="0">
                <a:solidFill>
                  <a:srgbClr val="002060"/>
                </a:solidFill>
              </a:rPr>
              <a:t>-</a:t>
            </a:r>
            <a:endParaRPr lang="ru-RU" sz="6000" dirty="0">
              <a:solidFill>
                <a:srgbClr val="002060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384224" y="1367938"/>
            <a:ext cx="420308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dirty="0" smtClean="0">
                <a:solidFill>
                  <a:srgbClr val="002060"/>
                </a:solidFill>
              </a:rPr>
              <a:t>-</a:t>
            </a:r>
            <a:endParaRPr lang="ru-RU" sz="6000" dirty="0">
              <a:solidFill>
                <a:srgbClr val="002060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762331" y="1367937"/>
            <a:ext cx="420308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dirty="0" smtClean="0">
                <a:solidFill>
                  <a:srgbClr val="002060"/>
                </a:solidFill>
              </a:rPr>
              <a:t>-</a:t>
            </a:r>
            <a:endParaRPr lang="ru-RU" sz="6000" dirty="0">
              <a:solidFill>
                <a:srgbClr val="002060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6124939" y="1385089"/>
            <a:ext cx="420308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dirty="0" smtClean="0">
                <a:solidFill>
                  <a:srgbClr val="002060"/>
                </a:solidFill>
              </a:rPr>
              <a:t>-</a:t>
            </a:r>
            <a:endParaRPr lang="ru-RU" sz="6000" dirty="0">
              <a:solidFill>
                <a:srgbClr val="002060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7419859" y="1385089"/>
            <a:ext cx="420308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dirty="0" smtClean="0">
                <a:solidFill>
                  <a:srgbClr val="002060"/>
                </a:solidFill>
              </a:rPr>
              <a:t>-</a:t>
            </a:r>
            <a:endParaRPr lang="ru-RU" sz="6000" dirty="0">
              <a:solidFill>
                <a:srgbClr val="002060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867707" y="2360696"/>
            <a:ext cx="65274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srgbClr val="00B050"/>
                </a:solidFill>
              </a:rPr>
              <a:t>65</a:t>
            </a:r>
            <a:endParaRPr lang="ru-RU" sz="3600" b="1" dirty="0">
              <a:solidFill>
                <a:srgbClr val="00B050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2240707" y="2371607"/>
            <a:ext cx="65274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srgbClr val="00B050"/>
                </a:solidFill>
              </a:rPr>
              <a:t>44</a:t>
            </a:r>
            <a:endParaRPr lang="ru-RU" sz="3600" b="1" dirty="0">
              <a:solidFill>
                <a:srgbClr val="00B050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3707515" y="2364822"/>
            <a:ext cx="65274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srgbClr val="00B050"/>
                </a:solidFill>
              </a:rPr>
              <a:t>33</a:t>
            </a:r>
            <a:endParaRPr lang="ru-RU" sz="3600" b="1" dirty="0">
              <a:solidFill>
                <a:srgbClr val="00B050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5084623" y="2357281"/>
            <a:ext cx="65274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srgbClr val="00B050"/>
                </a:solidFill>
              </a:rPr>
              <a:t>54</a:t>
            </a:r>
            <a:endParaRPr lang="ru-RU" sz="3600" b="1" dirty="0">
              <a:solidFill>
                <a:srgbClr val="00B050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6440412" y="2384825"/>
            <a:ext cx="65274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srgbClr val="00B050"/>
                </a:solidFill>
              </a:rPr>
              <a:t>28</a:t>
            </a:r>
            <a:endParaRPr lang="ru-RU" sz="3600" b="1" dirty="0">
              <a:solidFill>
                <a:srgbClr val="00B050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7744635" y="2364821"/>
            <a:ext cx="65274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srgbClr val="00B050"/>
                </a:solidFill>
              </a:rPr>
              <a:t>29</a:t>
            </a:r>
            <a:endParaRPr lang="ru-RU" sz="3600" b="1" dirty="0">
              <a:solidFill>
                <a:srgbClr val="00B050"/>
              </a:solidFill>
            </a:endParaRPr>
          </a:p>
        </p:txBody>
      </p:sp>
      <p:cxnSp>
        <p:nvCxnSpPr>
          <p:cNvPr id="27" name="Прямая соединительная линия 26"/>
          <p:cNvCxnSpPr/>
          <p:nvPr/>
        </p:nvCxnSpPr>
        <p:spPr>
          <a:xfrm>
            <a:off x="7616538" y="2420174"/>
            <a:ext cx="780840" cy="0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/>
          <p:cNvCxnSpPr/>
          <p:nvPr/>
        </p:nvCxnSpPr>
        <p:spPr>
          <a:xfrm>
            <a:off x="6337430" y="2420174"/>
            <a:ext cx="780840" cy="0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>
            <a:off x="3635896" y="2408875"/>
            <a:ext cx="780840" cy="0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/>
          <p:nvPr/>
        </p:nvCxnSpPr>
        <p:spPr>
          <a:xfrm>
            <a:off x="2174797" y="2386277"/>
            <a:ext cx="780840" cy="0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/>
          <p:nvPr/>
        </p:nvCxnSpPr>
        <p:spPr>
          <a:xfrm>
            <a:off x="757919" y="2398556"/>
            <a:ext cx="780840" cy="0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2" name="Picture 6" descr="Мультяшный маленький мальчик учится на столе | Премиум векторы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97994" y="3219822"/>
            <a:ext cx="1820336" cy="16440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40318447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2" grpId="0"/>
      <p:bldP spid="23" grpId="0"/>
      <p:bldP spid="24" grpId="0"/>
      <p:bldP spid="25" grpId="0"/>
      <p:bldP spid="2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6785" y="0"/>
            <a:ext cx="9270667" cy="523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вал 2"/>
          <p:cNvSpPr/>
          <p:nvPr/>
        </p:nvSpPr>
        <p:spPr>
          <a:xfrm>
            <a:off x="377875" y="339502"/>
            <a:ext cx="760088" cy="673127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431547" y="354604"/>
            <a:ext cx="65274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47</a:t>
            </a:r>
            <a:endParaRPr lang="ru-RU" sz="3600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079579" y="267494"/>
            <a:ext cx="7488832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   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Savatda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bir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nechta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olma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bor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edi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. </a:t>
            </a:r>
          </a:p>
          <a:p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Bog‘dan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yana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72 ta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olma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uzib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kelib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,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savatga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solinganidan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keyin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savatdagi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olmalar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97 ta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bo‘ldi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.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Avval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savatda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nechta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olma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bo‘lgan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?</a:t>
            </a:r>
            <a:endParaRPr lang="ru-RU" sz="28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pic>
        <p:nvPicPr>
          <p:cNvPr id="1026" name="Picture 2" descr="D:\png-transparent-fruit-gift-basket-fruit-basket-assorted-colorof-apple-illustration-natural-foods-food-chili-pepper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2854120"/>
            <a:ext cx="3407547" cy="2088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Яблоко PNG клипарт изображения (картинки) с альфа каналом и прозрачным  фоном. Скачать бесплатно.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4512" y="3321288"/>
            <a:ext cx="648072" cy="8346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Яблоко PNG клипарт изображения (картинки) с альфа каналом и прозрачным  фоном. Скачать бесплатно.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2351" y="2618703"/>
            <a:ext cx="648072" cy="8346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Яблоко PNG клипарт изображения (картинки) с альфа каналом и прозрачным  фоном. Скачать бесплатно.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4279" y="2787774"/>
            <a:ext cx="648072" cy="8346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Яблоко 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2909804"/>
            <a:ext cx="681801" cy="766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6" descr="Яблоко 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7034" y="3321288"/>
            <a:ext cx="681801" cy="766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6" descr="Яблоко 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30783" y="2686541"/>
            <a:ext cx="681801" cy="766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6" descr="Яблоко 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8946" y="2526404"/>
            <a:ext cx="681801" cy="766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4" descr="Яблоко PNG клипарт изображения (картинки) с альфа каналом и прозрачным  фоном. Скачать бесплатно.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8135" y="2269222"/>
            <a:ext cx="648072" cy="8346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27672897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6786" y="0"/>
            <a:ext cx="9270667" cy="523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вал 2"/>
          <p:cNvSpPr/>
          <p:nvPr/>
        </p:nvSpPr>
        <p:spPr>
          <a:xfrm>
            <a:off x="377875" y="339502"/>
            <a:ext cx="760088" cy="673127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431547" y="354604"/>
            <a:ext cx="65274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47</a:t>
            </a:r>
            <a:endParaRPr lang="ru-RU" sz="3600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259632" y="917307"/>
            <a:ext cx="38111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Uzib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keldi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– 72 ta</a:t>
            </a:r>
            <a:endParaRPr lang="ru-RU" sz="32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pic>
        <p:nvPicPr>
          <p:cNvPr id="1026" name="Picture 2" descr="D:\png-transparent-fruit-gift-basket-fruit-basket-assorted-colorof-apple-illustration-natural-foods-food-chili-pepper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1012629"/>
            <a:ext cx="2793204" cy="17123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extBox 14"/>
          <p:cNvSpPr txBox="1"/>
          <p:nvPr/>
        </p:nvSpPr>
        <p:spPr>
          <a:xfrm>
            <a:off x="1272890" y="2071176"/>
            <a:ext cx="31892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Bor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edi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– ? ta</a:t>
            </a:r>
            <a:endParaRPr lang="ru-RU" sz="32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259973" y="1493371"/>
            <a:ext cx="38111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Bo‘ldi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– 97 ta</a:t>
            </a:r>
            <a:endParaRPr lang="ru-RU" sz="32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272890" y="2656569"/>
            <a:ext cx="31892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i="1" dirty="0" err="1" smtClean="0">
                <a:solidFill>
                  <a:srgbClr val="7030A0"/>
                </a:solidFill>
                <a:latin typeface="+mj-lt"/>
                <a:cs typeface="Times New Roman" panose="02020603050405020304" pitchFamily="18" charset="0"/>
              </a:rPr>
              <a:t>Yechish</a:t>
            </a:r>
            <a:r>
              <a:rPr lang="en-US" sz="3600" b="1" i="1" dirty="0" smtClean="0">
                <a:solidFill>
                  <a:srgbClr val="7030A0"/>
                </a:solidFill>
                <a:latin typeface="+mj-lt"/>
                <a:cs typeface="Times New Roman" panose="02020603050405020304" pitchFamily="18" charset="0"/>
              </a:rPr>
              <a:t>: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97-72=</a:t>
            </a:r>
            <a:endParaRPr lang="ru-RU" sz="32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259632" y="3221563"/>
            <a:ext cx="70435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i="1" dirty="0" err="1" smtClean="0">
                <a:solidFill>
                  <a:srgbClr val="7030A0"/>
                </a:solidFill>
                <a:latin typeface="+mj-lt"/>
                <a:cs typeface="Times New Roman" panose="02020603050405020304" pitchFamily="18" charset="0"/>
              </a:rPr>
              <a:t>Javob</a:t>
            </a:r>
            <a:r>
              <a:rPr lang="en-US" sz="3600" b="1" i="1" dirty="0" smtClean="0">
                <a:solidFill>
                  <a:srgbClr val="7030A0"/>
                </a:solidFill>
                <a:latin typeface="+mj-lt"/>
                <a:cs typeface="Times New Roman" panose="02020603050405020304" pitchFamily="18" charset="0"/>
              </a:rPr>
              <a:t>: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savatda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25 ta </a:t>
            </a:r>
            <a:r>
              <a:rPr lang="en-US" sz="36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olma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bo‘lgan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.</a:t>
            </a:r>
            <a:endParaRPr lang="ru-RU" sz="32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4195158" y="2638444"/>
            <a:ext cx="16009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25 (ta)</a:t>
            </a:r>
            <a:endParaRPr lang="ru-RU" sz="32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80105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  <p:bldP spid="17" grpId="0"/>
      <p:bldP spid="18" grpId="0"/>
      <p:bldP spid="1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Board template with kids in park Royalty Free Vector Image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610"/>
          <a:stretch/>
        </p:blipFill>
        <p:spPr bwMode="auto">
          <a:xfrm>
            <a:off x="0" y="0"/>
            <a:ext cx="9144000" cy="51394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051720" y="1995686"/>
            <a:ext cx="5864106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 smtClean="0">
                <a:solidFill>
                  <a:srgbClr val="C00000"/>
                </a:solidFill>
              </a:rPr>
              <a:t> </a:t>
            </a:r>
            <a:r>
              <a:rPr lang="en-US" sz="4800" dirty="0" err="1" smtClean="0">
                <a:solidFill>
                  <a:srgbClr val="C00000"/>
                </a:solidFill>
              </a:rPr>
              <a:t>Mustaqil</a:t>
            </a:r>
            <a:r>
              <a:rPr lang="en-US" sz="4800" dirty="0" smtClean="0">
                <a:solidFill>
                  <a:srgbClr val="C00000"/>
                </a:solidFill>
              </a:rPr>
              <a:t> </a:t>
            </a:r>
            <a:r>
              <a:rPr lang="en-US" sz="4800" dirty="0" err="1" smtClean="0">
                <a:solidFill>
                  <a:srgbClr val="C00000"/>
                </a:solidFill>
              </a:rPr>
              <a:t>topshiriq</a:t>
            </a:r>
            <a:r>
              <a:rPr lang="en-US" sz="4800" dirty="0" smtClean="0">
                <a:solidFill>
                  <a:srgbClr val="C00000"/>
                </a:solidFill>
              </a:rPr>
              <a:t>:</a:t>
            </a:r>
            <a:r>
              <a:rPr lang="en-US" sz="4800" dirty="0">
                <a:solidFill>
                  <a:srgbClr val="C00000"/>
                </a:solidFill>
              </a:rPr>
              <a:t>	</a:t>
            </a:r>
            <a:r>
              <a:rPr lang="en-US" sz="4800" dirty="0" smtClean="0">
                <a:solidFill>
                  <a:srgbClr val="C00000"/>
                </a:solidFill>
              </a:rPr>
              <a:t> </a:t>
            </a:r>
          </a:p>
          <a:p>
            <a:r>
              <a:rPr lang="en-US" sz="4800" dirty="0" smtClean="0">
                <a:solidFill>
                  <a:srgbClr val="C00000"/>
                </a:solidFill>
              </a:rPr>
              <a:t>185-bet</a:t>
            </a:r>
            <a:r>
              <a:rPr lang="en-US" sz="4800" dirty="0" smtClean="0">
                <a:solidFill>
                  <a:srgbClr val="C00000"/>
                </a:solidFill>
              </a:rPr>
              <a:t>. </a:t>
            </a:r>
            <a:r>
              <a:rPr lang="en-US" sz="4800" dirty="0" smtClean="0">
                <a:solidFill>
                  <a:srgbClr val="C00000"/>
                </a:solidFill>
              </a:rPr>
              <a:t>48-masala</a:t>
            </a:r>
            <a:endParaRPr lang="ru-RU" sz="48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12723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220</TotalTime>
  <Words>268</Words>
  <Application>Microsoft Office PowerPoint</Application>
  <PresentationFormat>Экран (16:9)</PresentationFormat>
  <Paragraphs>138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Acer</dc:creator>
  <cp:lastModifiedBy>Acer</cp:lastModifiedBy>
  <cp:revision>19</cp:revision>
  <dcterms:created xsi:type="dcterms:W3CDTF">2022-01-20T04:15:58Z</dcterms:created>
  <dcterms:modified xsi:type="dcterms:W3CDTF">2022-01-20T16:03:11Z</dcterms:modified>
</cp:coreProperties>
</file>