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56" r:id="rId6"/>
    <p:sldId id="262" r:id="rId7"/>
    <p:sldId id="263" r:id="rId8"/>
    <p:sldId id="264" r:id="rId9"/>
    <p:sldId id="265" r:id="rId10"/>
    <p:sldId id="266" r:id="rId11"/>
    <p:sldId id="268" r:id="rId12"/>
    <p:sldId id="267" r:id="rId13"/>
    <p:sldId id="260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5.wdp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eg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2F5D24E-7095-4C7F-BEDC-5130AFEE4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262093">
            <a:off x="3811480" y="832813"/>
            <a:ext cx="48965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600" i="1" dirty="0" err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Matematika</a:t>
            </a:r>
            <a:r>
              <a:rPr lang="en-US" sz="6600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66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52206">
            <a:off x="4562328" y="1804125"/>
            <a:ext cx="192103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6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6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sinf</a:t>
            </a:r>
            <a:endParaRPr lang="ru-RU" sz="60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30" name="Picture 6" descr="Мультяшный детский школьный рисунок, детский, ребенок, люди png | PNGEgg">
            <a:extLst>
              <a:ext uri="{FF2B5EF4-FFF2-40B4-BE49-F238E27FC236}">
                <a16:creationId xmlns:a16="http://schemas.microsoft.com/office/drawing/2014/main" xmlns="" id="{28C37B1B-948F-4038-AD03-8B2D650EEC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55" b="98230" l="23778" r="76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48" r="20987"/>
          <a:stretch/>
        </p:blipFill>
        <p:spPr bwMode="auto">
          <a:xfrm>
            <a:off x="-10996" y="2405087"/>
            <a:ext cx="2633939" cy="2766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78236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69" y="-3978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536" y="343345"/>
            <a:ext cx="618356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85096" y="286009"/>
            <a:ext cx="86500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17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60564"/>
            <a:ext cx="8280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     </a:t>
            </a:r>
            <a:r>
              <a:rPr lang="en-US" sz="3600" dirty="0" err="1" smtClean="0">
                <a:solidFill>
                  <a:srgbClr val="002060"/>
                </a:solidFill>
              </a:rPr>
              <a:t>Bitta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olma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va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bitta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nokning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birgalikdagi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og‘irligi</a:t>
            </a:r>
            <a:r>
              <a:rPr lang="en-US" sz="3600" dirty="0" smtClean="0">
                <a:solidFill>
                  <a:srgbClr val="002060"/>
                </a:solidFill>
              </a:rPr>
              <a:t> 2 ta </a:t>
            </a:r>
            <a:r>
              <a:rPr lang="en-US" sz="3600" dirty="0" err="1" smtClean="0">
                <a:solidFill>
                  <a:srgbClr val="002060"/>
                </a:solidFill>
              </a:rPr>
              <a:t>olma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og‘irligidan</a:t>
            </a:r>
            <a:r>
              <a:rPr lang="en-US" sz="3600" dirty="0" smtClean="0">
                <a:solidFill>
                  <a:srgbClr val="002060"/>
                </a:solidFill>
              </a:rPr>
              <a:t> 100 g </a:t>
            </a:r>
            <a:r>
              <a:rPr lang="en-US" sz="3600" dirty="0" err="1" smtClean="0">
                <a:solidFill>
                  <a:srgbClr val="002060"/>
                </a:solidFill>
              </a:rPr>
              <a:t>ortiq</a:t>
            </a:r>
            <a:r>
              <a:rPr lang="en-US" sz="3600" dirty="0" smtClean="0">
                <a:solidFill>
                  <a:srgbClr val="002060"/>
                </a:solidFill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</a:rPr>
              <a:t>Olma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og‘irmi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yoki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nok</a:t>
            </a:r>
            <a:r>
              <a:rPr lang="en-US" sz="3600" dirty="0" smtClean="0">
                <a:solidFill>
                  <a:srgbClr val="002060"/>
                </a:solidFill>
              </a:rPr>
              <a:t>? </a:t>
            </a:r>
            <a:r>
              <a:rPr lang="en-US" sz="3600" dirty="0" err="1" smtClean="0">
                <a:solidFill>
                  <a:srgbClr val="002060"/>
                </a:solidFill>
              </a:rPr>
              <a:t>Qancha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og‘ir</a:t>
            </a:r>
            <a:r>
              <a:rPr lang="en-US" sz="3600" dirty="0" smtClean="0">
                <a:solidFill>
                  <a:srgbClr val="002060"/>
                </a:solidFill>
              </a:rPr>
              <a:t>?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Яблоко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61560"/>
            <a:ext cx="811734" cy="912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png-clipart-pear-tomato-asian-pear-vegetarian-cuisine-fruit-ripe-yellow-pear-food-citrus-thumbnai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295193"/>
            <a:ext cx="1224136" cy="121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Яблоко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023" y="2411685"/>
            <a:ext cx="848537" cy="95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Яблоко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560" y="2420169"/>
            <a:ext cx="848537" cy="95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946354" y="3723878"/>
            <a:ext cx="33282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</a:rPr>
              <a:t>Nok</a:t>
            </a:r>
            <a:r>
              <a:rPr lang="en-US" sz="4000" dirty="0" smtClean="0">
                <a:solidFill>
                  <a:srgbClr val="FF0000"/>
                </a:solidFill>
              </a:rPr>
              <a:t> 100 g </a:t>
            </a:r>
            <a:r>
              <a:rPr lang="en-US" sz="4000" dirty="0" err="1" smtClean="0">
                <a:solidFill>
                  <a:srgbClr val="FF0000"/>
                </a:solidFill>
              </a:rPr>
              <a:t>og‘ir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2" name="Picture 4" descr="Cute Little Kid Girl Confused With Question Mark Stock Vector -  Illustration of child, people: 177079873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32" r="17049" b="4172"/>
          <a:stretch/>
        </p:blipFill>
        <p:spPr bwMode="auto">
          <a:xfrm>
            <a:off x="395535" y="2139703"/>
            <a:ext cx="1972845" cy="2669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4350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Bla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0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742996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ru-RU" sz="54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1680" y="1923678"/>
            <a:ext cx="4824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189-bet. 18-misol </a:t>
            </a:r>
            <a:endParaRPr lang="ru-RU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1949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69" y="-3978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536" y="343345"/>
            <a:ext cx="618356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67510" y="286009"/>
            <a:ext cx="86500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18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63688" y="277434"/>
            <a:ext cx="6439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</a:rPr>
              <a:t>Noma’lum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sonlarni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</a:rPr>
              <a:t>topamiz</a:t>
            </a:r>
            <a:r>
              <a:rPr lang="en-US" sz="4000" dirty="0" smtClean="0">
                <a:solidFill>
                  <a:srgbClr val="002060"/>
                </a:solidFill>
              </a:rPr>
              <a:t>.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1388182"/>
            <a:ext cx="720080" cy="648072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861737" y="1376044"/>
            <a:ext cx="720080" cy="648072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96136" y="1376044"/>
            <a:ext cx="720080" cy="648072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907704" y="2655896"/>
            <a:ext cx="720080" cy="648072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861737" y="2643758"/>
            <a:ext cx="720080" cy="648072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796136" y="2643758"/>
            <a:ext cx="720080" cy="648072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931834" y="3880032"/>
            <a:ext cx="720080" cy="648072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885867" y="3867894"/>
            <a:ext cx="720080" cy="648072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820266" y="3867894"/>
            <a:ext cx="720080" cy="648072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006867" y="1327497"/>
            <a:ext cx="6192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</a:rPr>
              <a:t>?	+	 ?	  =	  ?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86928" y="2506129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</a:rPr>
              <a:t>15	  </a:t>
            </a:r>
            <a:r>
              <a:rPr lang="en-US" sz="5400" dirty="0" smtClean="0">
                <a:solidFill>
                  <a:srgbClr val="0070C0"/>
                </a:solidFill>
              </a:rPr>
              <a:t>-</a:t>
            </a:r>
            <a:r>
              <a:rPr lang="en-US" sz="4400" dirty="0" smtClean="0">
                <a:solidFill>
                  <a:srgbClr val="0070C0"/>
                </a:solidFill>
              </a:rPr>
              <a:t>	  ?	   =	  12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881154" y="3819347"/>
            <a:ext cx="6192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</a:rPr>
              <a:t>22	  +	 17	   </a:t>
            </a:r>
            <a:r>
              <a:rPr lang="en-US" sz="4400" dirty="0" smtClean="0">
                <a:solidFill>
                  <a:srgbClr val="0070C0"/>
                </a:solidFill>
              </a:rPr>
              <a:t>=</a:t>
            </a:r>
            <a:r>
              <a:rPr lang="en-US" sz="4400" dirty="0" smtClean="0">
                <a:solidFill>
                  <a:srgbClr val="0070C0"/>
                </a:solidFill>
              </a:rPr>
              <a:t>	   ?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88934" y="1779662"/>
            <a:ext cx="61926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</a:rPr>
              <a:t>+		 </a:t>
            </a:r>
            <a:r>
              <a:rPr lang="en-US" sz="5400" dirty="0" smtClean="0">
                <a:solidFill>
                  <a:srgbClr val="0070C0"/>
                </a:solidFill>
              </a:rPr>
              <a:t>-</a:t>
            </a:r>
            <a:r>
              <a:rPr lang="en-US" sz="4400" dirty="0" smtClean="0">
                <a:solidFill>
                  <a:srgbClr val="0070C0"/>
                </a:solidFill>
              </a:rPr>
              <a:t>	  	  +</a:t>
            </a:r>
            <a:endParaRPr lang="ru-RU" sz="4400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1720" y="3158087"/>
            <a:ext cx="6192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</a:rPr>
              <a:t>=		 =	  	  =</a:t>
            </a:r>
            <a:endParaRPr lang="ru-RU" sz="4400" dirty="0">
              <a:solidFill>
                <a:srgbClr val="0070C0"/>
              </a:solidFill>
            </a:endParaRPr>
          </a:p>
        </p:txBody>
      </p:sp>
      <p:pic>
        <p:nvPicPr>
          <p:cNvPr id="20" name="Picture 10" descr="Мальчик думает о чем-то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554" y="2044748"/>
            <a:ext cx="1944216" cy="256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3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Детские шаблоны на круж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82" y="0"/>
            <a:ext cx="91665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24405" y="1203598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66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E’tiboringiz</a:t>
            </a:r>
            <a:endParaRPr lang="en-US" sz="6600" i="1" dirty="0" smtClean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6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66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6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66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rahmat</a:t>
            </a:r>
            <a:r>
              <a:rPr lang="en-US" sz="6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! </a:t>
            </a:r>
            <a:endParaRPr lang="ru-RU" sz="66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4805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фон школьная доска 1 сентября | Началоч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4" name="Picture 6" descr="Bla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0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03648" y="390340"/>
            <a:ext cx="655002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5400" i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Mavzu</a:t>
            </a:r>
            <a:r>
              <a:rPr lang="en-US" sz="5400" i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r>
              <a:rPr lang="en-US" sz="4800" i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Qiziqarli</a:t>
            </a:r>
            <a:r>
              <a:rPr lang="en-US" sz="4800" i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4800" i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mantiqiy</a:t>
            </a:r>
            <a:r>
              <a:rPr lang="en-US" sz="4800" i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topshiriqlar</a:t>
            </a:r>
            <a:r>
              <a:rPr lang="en-US" sz="4800" i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i="1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(188-bet)</a:t>
            </a:r>
            <a:endParaRPr lang="ru-RU" sz="4000" i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0273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Bla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5104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797903"/>
            <a:ext cx="60486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5400" i="1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5400" i="1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 	  </a:t>
            </a:r>
            <a:r>
              <a:rPr lang="en-US" sz="5400" i="1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5400" i="1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ru-RU" sz="5400" i="1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91680" y="2552229"/>
            <a:ext cx="4824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187-bet. 12-misol </a:t>
            </a:r>
            <a:endParaRPr lang="ru-RU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7525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8839" y="267494"/>
            <a:ext cx="4898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</a:t>
            </a:r>
            <a:r>
              <a:rPr lang="ru-RU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</a:t>
            </a:r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4000" dirty="0" err="1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(187-bet)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83568" y="1558048"/>
            <a:ext cx="3915252" cy="194980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941064" y="2333455"/>
            <a:ext cx="1996961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11560" y="2631659"/>
            <a:ext cx="3578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	+</a:t>
            </a:r>
            <a:r>
              <a:rPr lang="en-US" sz="4000" dirty="0" smtClean="0">
                <a:solidFill>
                  <a:srgbClr val="002060"/>
                </a:solidFill>
              </a:rPr>
              <a:t>	 </a:t>
            </a:r>
            <a:r>
              <a:rPr lang="ru-RU" sz="4000" dirty="0" smtClean="0">
                <a:solidFill>
                  <a:srgbClr val="002060"/>
                </a:solidFill>
              </a:rPr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= </a:t>
            </a:r>
            <a:r>
              <a:rPr lang="ru-RU" sz="4000" dirty="0" smtClean="0">
                <a:solidFill>
                  <a:srgbClr val="002060"/>
                </a:solidFill>
              </a:rPr>
              <a:t>18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59166" y="2398077"/>
            <a:ext cx="504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=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363222" y="2367299"/>
            <a:ext cx="6120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7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979712" y="2707420"/>
            <a:ext cx="648072" cy="5805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442980" y="1585762"/>
            <a:ext cx="3578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+	  </a:t>
            </a:r>
            <a:r>
              <a:rPr lang="ru-RU" sz="4800" dirty="0" smtClean="0">
                <a:solidFill>
                  <a:srgbClr val="002060"/>
                </a:solidFill>
              </a:rPr>
              <a:t>-</a:t>
            </a:r>
            <a:r>
              <a:rPr lang="ru-RU" sz="4000" dirty="0" smtClean="0">
                <a:solidFill>
                  <a:srgbClr val="002060"/>
                </a:solidFill>
              </a:rPr>
              <a:t>       </a:t>
            </a:r>
            <a:r>
              <a:rPr lang="en-US" sz="4000" dirty="0" smtClean="0">
                <a:solidFill>
                  <a:srgbClr val="002060"/>
                </a:solidFill>
              </a:rPr>
              <a:t>= </a:t>
            </a:r>
            <a:r>
              <a:rPr lang="ru-RU" sz="4000" dirty="0" smtClean="0">
                <a:solidFill>
                  <a:srgbClr val="002060"/>
                </a:solidFill>
              </a:rPr>
              <a:t>11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794908" y="1752950"/>
            <a:ext cx="648072" cy="58050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020500" y="1791463"/>
            <a:ext cx="543388" cy="516963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176486" y="2532173"/>
            <a:ext cx="543388" cy="516963"/>
          </a:xfrm>
          <a:prstGeom prst="rect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1858456" y="1766633"/>
            <a:ext cx="648072" cy="566821"/>
          </a:xfrm>
          <a:prstGeom prst="star5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5-конечная звезда 20"/>
          <p:cNvSpPr/>
          <p:nvPr/>
        </p:nvSpPr>
        <p:spPr>
          <a:xfrm>
            <a:off x="827584" y="2694518"/>
            <a:ext cx="648072" cy="566821"/>
          </a:xfrm>
          <a:prstGeom prst="star5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743740" y="1538983"/>
            <a:ext cx="32389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</a:rPr>
              <a:t>18 – 11 = 7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7" name="Picture 2" descr="Premium Vector | Cute boy with backpack carto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7" r="21257"/>
          <a:stretch/>
        </p:blipFill>
        <p:spPr bwMode="auto">
          <a:xfrm>
            <a:off x="7169607" y="2561844"/>
            <a:ext cx="1537854" cy="225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46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68" y="-89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467544" y="337981"/>
            <a:ext cx="720080" cy="66026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67544" y="314171"/>
            <a:ext cx="793001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13</a:t>
            </a:r>
            <a:endParaRPr lang="ru-RU" sz="3600" dirty="0">
              <a:solidFill>
                <a:srgbClr val="FF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32553" y="301813"/>
            <a:ext cx="76319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So‘zlardagi</a:t>
            </a:r>
            <a:r>
              <a:rPr lang="en-US" sz="3200" dirty="0" smtClean="0">
                <a:solidFill>
                  <a:srgbClr val="002060"/>
                </a:solidFill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</a:rPr>
              <a:t>harflarga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mos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sonlarni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yozamiz</a:t>
            </a:r>
            <a:r>
              <a:rPr lang="en-US" sz="3200" dirty="0" smtClean="0">
                <a:solidFill>
                  <a:srgbClr val="002060"/>
                </a:solidFill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1131590"/>
            <a:ext cx="7920880" cy="12744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6" idx="3"/>
          </p:cNvCxnSpPr>
          <p:nvPr/>
        </p:nvCxnSpPr>
        <p:spPr>
          <a:xfrm>
            <a:off x="683568" y="1768810"/>
            <a:ext cx="792088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475656" y="1131590"/>
            <a:ext cx="0" cy="127444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2291052" y="1131590"/>
            <a:ext cx="0" cy="127444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3085519" y="1131590"/>
            <a:ext cx="0" cy="127444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851920" y="1131590"/>
            <a:ext cx="0" cy="127444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4644008" y="1131590"/>
            <a:ext cx="0" cy="127444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5436096" y="1131590"/>
            <a:ext cx="0" cy="127444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6228184" y="1131590"/>
            <a:ext cx="0" cy="127444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7812360" y="1131590"/>
            <a:ext cx="0" cy="127444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7020272" y="1131590"/>
            <a:ext cx="0" cy="127444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93645" y="1071600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O‘    Z     B    E     K     I     S     T    O    N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7595" y="1732204"/>
            <a:ext cx="7956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 0     1    </a:t>
            </a:r>
            <a:r>
              <a:rPr lang="ru-RU" sz="4000" dirty="0" smtClean="0">
                <a:solidFill>
                  <a:srgbClr val="0070C0"/>
                </a:solidFill>
              </a:rPr>
              <a:t> </a:t>
            </a:r>
            <a:r>
              <a:rPr lang="en-US" sz="4000" dirty="0" smtClean="0">
                <a:solidFill>
                  <a:srgbClr val="0070C0"/>
                </a:solidFill>
              </a:rPr>
              <a:t>2     3    4     5    6     7     8     9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44077" y="2440090"/>
            <a:ext cx="2063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1) SO‘Z –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0432" y="2997720"/>
            <a:ext cx="2063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2) BEK –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30432" y="3566564"/>
            <a:ext cx="3509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3</a:t>
            </a:r>
            <a:r>
              <a:rPr lang="en-US" sz="3600" dirty="0" smtClean="0">
                <a:solidFill>
                  <a:srgbClr val="002060"/>
                </a:solidFill>
              </a:rPr>
              <a:t>) BO‘STON –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0432" y="4155926"/>
            <a:ext cx="3509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4</a:t>
            </a:r>
            <a:r>
              <a:rPr lang="en-US" sz="3600" dirty="0" smtClean="0">
                <a:solidFill>
                  <a:srgbClr val="002060"/>
                </a:solidFill>
              </a:rPr>
              <a:t>) TEKIS –   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759337" y="2514767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3364223" y="2516938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993624" y="2516938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786506" y="3101658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394185" y="3101658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4011492" y="3101658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412802" y="3701415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009349" y="3703586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638750" y="3703586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5240888" y="3703586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5825584" y="3698093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741423" y="4296030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382092" y="4298201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4011493" y="4298201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4613631" y="4298201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5240887" y="4298201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6444208" y="3687702"/>
            <a:ext cx="457735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741423" y="239377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6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364223" y="241502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0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993624" y="241888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1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787037" y="296898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2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388783" y="296898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3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011493" y="299020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4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388783" y="420764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3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408692" y="359120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2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993624" y="359617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0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630179" y="360008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6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240887" y="357896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7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825584" y="3566564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8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444208" y="356549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9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759337" y="419411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7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000315" y="4191758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4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610465" y="420214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5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213920" y="419411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6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2637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427191" y="343345"/>
            <a:ext cx="730717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69" y="-3978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6569" y="277434"/>
            <a:ext cx="86500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14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634" y="288462"/>
            <a:ext cx="80720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     </a:t>
            </a:r>
            <a:r>
              <a:rPr lang="en-US" sz="3200" dirty="0" err="1" smtClean="0">
                <a:solidFill>
                  <a:srgbClr val="002060"/>
                </a:solidFill>
              </a:rPr>
              <a:t>Tengsizlik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to‘g‘ri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bo‘lishi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bo‘sh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katak</a:t>
            </a:r>
            <a:r>
              <a:rPr lang="en-US" sz="3200" dirty="0" smtClean="0">
                <a:solidFill>
                  <a:srgbClr val="002060"/>
                </a:solidFill>
              </a:rPr>
              <a:t>-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      </a:t>
            </a:r>
            <a:r>
              <a:rPr lang="en-US" sz="3200" dirty="0" err="1" smtClean="0">
                <a:solidFill>
                  <a:srgbClr val="002060"/>
                </a:solidFill>
              </a:rPr>
              <a:t>larga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qanday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sonlarni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qo‘yishimiz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mumkin</a:t>
            </a:r>
            <a:r>
              <a:rPr lang="en-US" sz="3200" dirty="0" smtClean="0">
                <a:solidFill>
                  <a:srgbClr val="002060"/>
                </a:solidFill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7920" y="1635646"/>
            <a:ext cx="35271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</a:rPr>
              <a:t>+       &lt;      +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1770429"/>
            <a:ext cx="617450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61995" y="1770429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8746" y="166642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58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883144" y="1770429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901930" y="1768338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229248" y="2405087"/>
            <a:ext cx="35271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</a:rPr>
              <a:t>-</a:t>
            </a:r>
            <a:r>
              <a:rPr lang="en-US" sz="4400" b="1" dirty="0" smtClean="0">
                <a:solidFill>
                  <a:srgbClr val="0070C0"/>
                </a:solidFill>
              </a:rPr>
              <a:t>       &gt;      +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717828" y="2699389"/>
            <a:ext cx="617450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3970410" y="1644816"/>
            <a:ext cx="4459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</a:rPr>
              <a:t>?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796255" y="2699389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917404" y="2699389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936190" y="2697298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1196400" y="3507854"/>
            <a:ext cx="35271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</a:rPr>
              <a:t>+       &lt;      +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752048" y="3642637"/>
            <a:ext cx="617450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1830475" y="3642637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2951624" y="3642637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3970410" y="3640546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714179" y="167559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826138" y="166642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84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85722" y="256211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61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748439" y="259984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42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880164" y="261033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11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08753" y="3540722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37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796255" y="3538631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880163" y="354735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64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017416" y="2569068"/>
            <a:ext cx="4459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</a:rPr>
              <a:t>?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049273" y="3507853"/>
            <a:ext cx="4459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</a:rPr>
              <a:t>?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229027" y="1224193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92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009668" y="1686935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9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413778" y="1224193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93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241094" y="217037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19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417644" y="2167857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18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034065" y="259100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7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301578" y="313910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62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057269" y="353405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0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71" name="Picture 8" descr="вектор львицы иллюстрация вектора. иллюстрации насчитывающей львицы -  173455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16580"/>
            <a:ext cx="2160240" cy="324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4678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69" y="-3978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427191" y="343345"/>
            <a:ext cx="730717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37468" y="288462"/>
            <a:ext cx="86500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14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9506" y="282542"/>
            <a:ext cx="80720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     </a:t>
            </a:r>
            <a:r>
              <a:rPr lang="en-US" sz="3200" dirty="0" err="1" smtClean="0">
                <a:solidFill>
                  <a:srgbClr val="002060"/>
                </a:solidFill>
              </a:rPr>
              <a:t>Tengsizlik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to‘g‘ri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bo‘lishi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uchun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bo‘sh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katak</a:t>
            </a:r>
            <a:r>
              <a:rPr lang="en-US" sz="3200" dirty="0" smtClean="0">
                <a:solidFill>
                  <a:srgbClr val="002060"/>
                </a:solidFill>
              </a:rPr>
              <a:t>-</a:t>
            </a:r>
          </a:p>
          <a:p>
            <a:r>
              <a:rPr lang="en-US" sz="3200" dirty="0" smtClean="0">
                <a:solidFill>
                  <a:srgbClr val="002060"/>
                </a:solidFill>
              </a:rPr>
              <a:t>      </a:t>
            </a:r>
            <a:r>
              <a:rPr lang="en-US" sz="3200" dirty="0" err="1" smtClean="0">
                <a:solidFill>
                  <a:srgbClr val="002060"/>
                </a:solidFill>
              </a:rPr>
              <a:t>larga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qanday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sonlarni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qo‘yishimiz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mumkin</a:t>
            </a:r>
            <a:r>
              <a:rPr lang="en-US" sz="3200" dirty="0" smtClean="0">
                <a:solidFill>
                  <a:srgbClr val="002060"/>
                </a:solidFill>
              </a:rPr>
              <a:t>?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58787" y="1516580"/>
            <a:ext cx="35271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</a:rPr>
              <a:t>+      &lt;       </a:t>
            </a:r>
            <a:r>
              <a:rPr lang="en-US" sz="5400" b="1" dirty="0" smtClean="0">
                <a:solidFill>
                  <a:srgbClr val="0070C0"/>
                </a:solidFill>
              </a:rPr>
              <a:t>-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1770429"/>
            <a:ext cx="617450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61995" y="1770429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8746" y="166642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73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883144" y="1770429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901930" y="1768338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229248" y="2405087"/>
            <a:ext cx="35271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5400" b="1" dirty="0" smtClean="0">
                <a:solidFill>
                  <a:srgbClr val="0070C0"/>
                </a:solidFill>
              </a:rPr>
              <a:t>-</a:t>
            </a:r>
            <a:r>
              <a:rPr lang="en-US" sz="4400" b="1" dirty="0" smtClean="0">
                <a:solidFill>
                  <a:srgbClr val="0070C0"/>
                </a:solidFill>
              </a:rPr>
              <a:t>       &gt;      +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39552" y="2699389"/>
            <a:ext cx="795726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3970410" y="1644816"/>
            <a:ext cx="4459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</a:rPr>
              <a:t>?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796255" y="2699389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917404" y="2699389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3936190" y="2697298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1240433" y="3353964"/>
            <a:ext cx="35271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70C0"/>
                </a:solidFill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</a:rPr>
              <a:t>+      &lt;       </a:t>
            </a:r>
            <a:r>
              <a:rPr lang="en-US" sz="5400" b="1" dirty="0" smtClean="0">
                <a:solidFill>
                  <a:srgbClr val="0070C0"/>
                </a:solidFill>
              </a:rPr>
              <a:t>-</a:t>
            </a:r>
            <a:endParaRPr lang="ru-RU" sz="4400" b="1" dirty="0">
              <a:solidFill>
                <a:srgbClr val="0070C0"/>
              </a:solidFill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752048" y="3642637"/>
            <a:ext cx="617450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1830475" y="3642637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2951624" y="3642637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3970410" y="3640546"/>
            <a:ext cx="608409" cy="50405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1714179" y="167559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826138" y="166642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49067" y="2595383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100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748439" y="2599846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67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880164" y="2610334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28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08753" y="3540722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796255" y="3538631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61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880163" y="354735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017416" y="2569068"/>
            <a:ext cx="4459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</a:rPr>
              <a:t>?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049273" y="3507853"/>
            <a:ext cx="44595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rgbClr val="C00000"/>
                </a:solidFill>
              </a:rPr>
              <a:t>?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229027" y="1224193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89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003143" y="1656982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0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413778" y="1224193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90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241094" y="217037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33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417644" y="2167857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32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001201" y="257892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4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301578" y="313910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84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065987" y="350785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</a:rPr>
              <a:t>5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413777" y="3136522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85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73" name="Picture 8" descr="вектор львицы иллюстрация вектора. иллюстрации насчитывающей львицы -  1734558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516580"/>
            <a:ext cx="2160240" cy="324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759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69" y="-3978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427191" y="343345"/>
            <a:ext cx="730717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32946" y="277434"/>
            <a:ext cx="86500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15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69073" y="306196"/>
            <a:ext cx="787858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     </a:t>
            </a:r>
            <a:r>
              <a:rPr lang="en-US" sz="3200" dirty="0" err="1" smtClean="0">
                <a:solidFill>
                  <a:srgbClr val="002060"/>
                </a:solidFill>
              </a:rPr>
              <a:t>Davlatbek</a:t>
            </a:r>
            <a:r>
              <a:rPr lang="en-US" sz="3200" dirty="0" smtClean="0">
                <a:solidFill>
                  <a:srgbClr val="002060"/>
                </a:solidFill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</a:rPr>
              <a:t>Dilnoza</a:t>
            </a:r>
            <a:r>
              <a:rPr lang="en-US" sz="3200" dirty="0" smtClean="0">
                <a:solidFill>
                  <a:srgbClr val="002060"/>
                </a:solidFill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</a:rPr>
              <a:t>Davronbek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jami</a:t>
            </a:r>
            <a:r>
              <a:rPr lang="en-US" sz="3200" dirty="0" smtClean="0">
                <a:solidFill>
                  <a:srgbClr val="002060"/>
                </a:solidFill>
              </a:rPr>
              <a:t> 27 ta </a:t>
            </a:r>
          </a:p>
          <a:p>
            <a:r>
              <a:rPr lang="en-US" sz="3200" dirty="0" err="1" smtClean="0">
                <a:solidFill>
                  <a:srgbClr val="002060"/>
                </a:solidFill>
              </a:rPr>
              <a:t>olma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terishdi</a:t>
            </a:r>
            <a:r>
              <a:rPr lang="en-US" sz="3200" dirty="0" smtClean="0">
                <a:solidFill>
                  <a:srgbClr val="002060"/>
                </a:solidFill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</a:rPr>
              <a:t>Dilnoza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Davlatbekdan</a:t>
            </a:r>
            <a:r>
              <a:rPr lang="en-US" sz="3200" dirty="0" smtClean="0">
                <a:solidFill>
                  <a:srgbClr val="002060"/>
                </a:solidFill>
              </a:rPr>
              <a:t> 3 ta </a:t>
            </a:r>
            <a:r>
              <a:rPr lang="en-US" sz="3200" dirty="0" err="1" smtClean="0">
                <a:solidFill>
                  <a:srgbClr val="002060"/>
                </a:solidFill>
              </a:rPr>
              <a:t>kam</a:t>
            </a:r>
            <a:r>
              <a:rPr lang="en-US" sz="3200" dirty="0" smtClean="0">
                <a:solidFill>
                  <a:srgbClr val="002060"/>
                </a:solidFill>
              </a:rPr>
              <a:t>,</a:t>
            </a:r>
          </a:p>
          <a:p>
            <a:r>
              <a:rPr lang="en-US" sz="3200" dirty="0" err="1" smtClean="0">
                <a:solidFill>
                  <a:srgbClr val="002060"/>
                </a:solidFill>
              </a:rPr>
              <a:t>Davronbekdan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esa</a:t>
            </a:r>
            <a:r>
              <a:rPr lang="en-US" sz="3200" dirty="0" smtClean="0">
                <a:solidFill>
                  <a:srgbClr val="002060"/>
                </a:solidFill>
              </a:rPr>
              <a:t> 3 ta </a:t>
            </a:r>
            <a:r>
              <a:rPr lang="en-US" sz="3200" dirty="0" err="1" smtClean="0">
                <a:solidFill>
                  <a:srgbClr val="002060"/>
                </a:solidFill>
              </a:rPr>
              <a:t>ko‘p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olma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tergan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bo‘lsa</a:t>
            </a:r>
            <a:r>
              <a:rPr lang="en-US" sz="3200" dirty="0" smtClean="0">
                <a:solidFill>
                  <a:srgbClr val="002060"/>
                </a:solidFill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</a:rPr>
              <a:t>Dilnoza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nechta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olma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tergan</a:t>
            </a:r>
            <a:r>
              <a:rPr lang="en-US" sz="3200" dirty="0" smtClean="0">
                <a:solidFill>
                  <a:srgbClr val="002060"/>
                </a:solidFill>
              </a:rPr>
              <a:t>?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8366" y="2450257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27:3=9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Изображения Мальчик и девочка | Бесплатные векторы, стоковые фото и PS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" b="3563"/>
          <a:stretch/>
        </p:blipFill>
        <p:spPr bwMode="auto">
          <a:xfrm>
            <a:off x="1797727" y="2294612"/>
            <a:ext cx="1152128" cy="1948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png-clipart-boy-girl-child-boy-child-people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373" t="14343" r="5665" b="4028"/>
          <a:stretch/>
        </p:blipFill>
        <p:spPr bwMode="auto">
          <a:xfrm>
            <a:off x="1204880" y="2804200"/>
            <a:ext cx="2647040" cy="208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Red Apple Fruit PNG фото | PNG Art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235" y="3634007"/>
            <a:ext cx="337112" cy="43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Red Apple Fruit PNG фото | PNG Art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704" y="3782514"/>
            <a:ext cx="337112" cy="43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Red Apple Fruit PNG фото | PNG Art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704" y="3565272"/>
            <a:ext cx="337112" cy="430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790524" y="3040849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9+3=12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790524" y="3651870"/>
            <a:ext cx="18722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9-3=6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46328" y="3310841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9 ta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3568" y="2294612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12 ta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13852" y="3242106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6 ta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19578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69" y="-39783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5536" y="343345"/>
            <a:ext cx="618356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41970" y="280280"/>
            <a:ext cx="865009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16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60564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     </a:t>
            </a:r>
            <a:r>
              <a:rPr lang="en-US" sz="3600" dirty="0" err="1" smtClean="0">
                <a:solidFill>
                  <a:srgbClr val="002060"/>
                </a:solidFill>
              </a:rPr>
              <a:t>Quyida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keltirilgan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har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bir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harfga</a:t>
            </a:r>
            <a:r>
              <a:rPr lang="en-US" sz="3600" dirty="0" smtClean="0">
                <a:solidFill>
                  <a:srgbClr val="002060"/>
                </a:solidFill>
              </a:rPr>
              <a:t> 0 </a:t>
            </a:r>
            <a:r>
              <a:rPr lang="en-US" sz="3600" dirty="0" err="1" smtClean="0">
                <a:solidFill>
                  <a:srgbClr val="002060"/>
                </a:solidFill>
              </a:rPr>
              <a:t>dan</a:t>
            </a:r>
            <a:r>
              <a:rPr lang="en-US" sz="3600" dirty="0" smtClean="0">
                <a:solidFill>
                  <a:srgbClr val="002060"/>
                </a:solidFill>
              </a:rPr>
              <a:t> 9 </a:t>
            </a:r>
            <a:r>
              <a:rPr lang="en-US" sz="3600" dirty="0" err="1" smtClean="0">
                <a:solidFill>
                  <a:srgbClr val="002060"/>
                </a:solidFill>
              </a:rPr>
              <a:t>gacha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raqamlardan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faqat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bittasi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mos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keladi</a:t>
            </a:r>
            <a:r>
              <a:rPr lang="en-US" sz="3600" dirty="0" smtClean="0">
                <a:solidFill>
                  <a:srgbClr val="002060"/>
                </a:solidFill>
              </a:rPr>
              <a:t>.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2990" y="1775297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811190" y="1775297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987824" y="1775297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211502" y="1775297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19702" y="1775297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596336" y="1775297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907246" y="2643758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115446" y="2643758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292080" y="2643758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03281" y="3435846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911481" y="3435846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088115" y="3435846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483245" y="3435846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651662" y="3435846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803790" y="3435846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279386" y="3435846"/>
            <a:ext cx="728650" cy="58323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1399809" y="1743748"/>
            <a:ext cx="167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x	  =</a:t>
            </a:r>
            <a:endParaRPr lang="ru-RU" sz="3600" dirty="0"/>
          </a:p>
        </p:txBody>
      </p:sp>
      <p:sp>
        <p:nvSpPr>
          <p:cNvPr id="30" name="TextBox 29"/>
          <p:cNvSpPr txBox="1"/>
          <p:nvPr/>
        </p:nvSpPr>
        <p:spPr>
          <a:xfrm>
            <a:off x="5995528" y="1743748"/>
            <a:ext cx="167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x	  =</a:t>
            </a:r>
            <a:endParaRPr lang="ru-RU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3707904" y="2612209"/>
            <a:ext cx="1672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x	  =</a:t>
            </a:r>
            <a:endParaRPr lang="ru-RU" sz="3600" dirty="0"/>
          </a:p>
        </p:txBody>
      </p:sp>
      <p:sp>
        <p:nvSpPr>
          <p:cNvPr id="32" name="TextBox 31"/>
          <p:cNvSpPr txBox="1"/>
          <p:nvPr/>
        </p:nvSpPr>
        <p:spPr>
          <a:xfrm>
            <a:off x="1296877" y="3404297"/>
            <a:ext cx="7422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 +	    +         +          +         +         =</a:t>
            </a:r>
            <a:endParaRPr lang="ru-RU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716015" y="1712971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A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111538" y="1712970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A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15361" y="33735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A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895925" y="1710090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B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035195" y="3373520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B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596336" y="1710090"/>
            <a:ext cx="9692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BK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324059" y="1712970"/>
            <a:ext cx="5004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D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533798" y="1688585"/>
            <a:ext cx="5004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D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184686" y="3370650"/>
            <a:ext cx="5004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D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393482" y="3388680"/>
            <a:ext cx="4507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K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66273" y="3383821"/>
            <a:ext cx="5164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N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704042" y="3370650"/>
            <a:ext cx="6238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M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06888" y="3383821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30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959626" y="2581432"/>
            <a:ext cx="6238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M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167826" y="2591309"/>
            <a:ext cx="6238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M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206811" y="2581431"/>
            <a:ext cx="8322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DN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539840" y="4221837"/>
            <a:ext cx="44335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A, B, D, K, N, M = ?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42620" y="1712971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3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953339" y="168219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1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111538" y="1701056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3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353651" y="172113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4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561851" y="168219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4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631133" y="1721133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16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33796" y="338868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3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072065" y="3386897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1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240792" y="337352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4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421535" y="337529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6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6807100" y="337529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7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3016044" y="257892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7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271664" y="259130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7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5294985" y="255890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49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622950" y="336753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</a:rPr>
              <a:t>9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1914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6" grpId="0"/>
      <p:bldP spid="47" grpId="0"/>
      <p:bldP spid="48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351</Words>
  <Application>Microsoft Office PowerPoint</Application>
  <PresentationFormat>Экран (16:9)</PresentationFormat>
  <Paragraphs>152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27</cp:revision>
  <dcterms:created xsi:type="dcterms:W3CDTF">2022-01-22T09:13:25Z</dcterms:created>
  <dcterms:modified xsi:type="dcterms:W3CDTF">2022-01-23T14:23:18Z</dcterms:modified>
</cp:coreProperties>
</file>