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56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0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2F5D24E-7095-4C7F-BEDC-5130AFEE4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62093">
            <a:off x="3811480" y="832813"/>
            <a:ext cx="48965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Matematika</a:t>
            </a:r>
            <a:r>
              <a:rPr lang="en-US" sz="6600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6600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52206">
            <a:off x="4562328" y="1804125"/>
            <a:ext cx="19210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60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60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sinf</a:t>
            </a:r>
            <a:endParaRPr lang="ru-RU" sz="6000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30" name="Picture 6" descr="Мультяшный детский школьный рисунок, детский, ребенок, люди png | PNGEgg">
            <a:extLst>
              <a:ext uri="{FF2B5EF4-FFF2-40B4-BE49-F238E27FC236}">
                <a16:creationId xmlns:a16="http://schemas.microsoft.com/office/drawing/2014/main" xmlns="" id="{28C37B1B-948F-4038-AD03-8B2D650EE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5" b="98230" l="23778" r="7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48" r="20987"/>
          <a:stretch/>
        </p:blipFill>
        <p:spPr bwMode="auto">
          <a:xfrm>
            <a:off x="-10996" y="2405087"/>
            <a:ext cx="2633939" cy="27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823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69" y="-39783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536" y="343345"/>
            <a:ext cx="618356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85096" y="286009"/>
            <a:ext cx="86500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17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60564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     </a:t>
            </a:r>
            <a:r>
              <a:rPr lang="en-US" sz="3600" dirty="0" err="1" smtClean="0">
                <a:solidFill>
                  <a:srgbClr val="002060"/>
                </a:solidFill>
              </a:rPr>
              <a:t>Bitta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olma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bitta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nokning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birgalikdagi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og‘irligi</a:t>
            </a:r>
            <a:r>
              <a:rPr lang="en-US" sz="3600" dirty="0" smtClean="0">
                <a:solidFill>
                  <a:srgbClr val="002060"/>
                </a:solidFill>
              </a:rPr>
              <a:t> 2 ta </a:t>
            </a:r>
            <a:r>
              <a:rPr lang="en-US" sz="3600" dirty="0" err="1" smtClean="0">
                <a:solidFill>
                  <a:srgbClr val="002060"/>
                </a:solidFill>
              </a:rPr>
              <a:t>olma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og‘irligidan</a:t>
            </a:r>
            <a:r>
              <a:rPr lang="en-US" sz="3600" dirty="0" smtClean="0">
                <a:solidFill>
                  <a:srgbClr val="002060"/>
                </a:solidFill>
              </a:rPr>
              <a:t> 100 g </a:t>
            </a:r>
            <a:r>
              <a:rPr lang="en-US" sz="3600" dirty="0" err="1" smtClean="0">
                <a:solidFill>
                  <a:srgbClr val="002060"/>
                </a:solidFill>
              </a:rPr>
              <a:t>ortiq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</a:rPr>
              <a:t>Olma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og‘irmi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yoki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nok</a:t>
            </a:r>
            <a:r>
              <a:rPr lang="en-US" sz="3600" dirty="0" smtClean="0">
                <a:solidFill>
                  <a:srgbClr val="002060"/>
                </a:solidFill>
              </a:rPr>
              <a:t>? </a:t>
            </a:r>
            <a:r>
              <a:rPr lang="en-US" sz="3600" dirty="0" err="1" smtClean="0">
                <a:solidFill>
                  <a:srgbClr val="002060"/>
                </a:solidFill>
              </a:rPr>
              <a:t>Qancha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og‘ir</a:t>
            </a:r>
            <a:r>
              <a:rPr lang="en-US" sz="3600" dirty="0" smtClean="0">
                <a:solidFill>
                  <a:srgbClr val="002060"/>
                </a:solidFill>
              </a:rPr>
              <a:t>?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Яблоко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61560"/>
            <a:ext cx="811734" cy="91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ng-clipart-pear-tomato-asian-pear-vegetarian-cuisine-fruit-ripe-yellow-pear-food-citrus-thumbn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95193"/>
            <a:ext cx="1224136" cy="121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Яблоко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023" y="2411685"/>
            <a:ext cx="848537" cy="95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Яблоко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560" y="2420169"/>
            <a:ext cx="848537" cy="95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46354" y="3723878"/>
            <a:ext cx="3328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Nok</a:t>
            </a:r>
            <a:r>
              <a:rPr lang="en-US" sz="4000" dirty="0" smtClean="0">
                <a:solidFill>
                  <a:srgbClr val="FF0000"/>
                </a:solidFill>
              </a:rPr>
              <a:t> 100 g </a:t>
            </a:r>
            <a:r>
              <a:rPr lang="en-US" sz="4000" dirty="0" err="1" smtClean="0">
                <a:solidFill>
                  <a:srgbClr val="FF0000"/>
                </a:solidFill>
              </a:rPr>
              <a:t>og‘ir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2" name="Picture 4" descr="Cute Little Kid Girl Confused With Question Mark Stock Vector -  Illustration of child, people: 17707987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2" r="17049" b="4172"/>
          <a:stretch/>
        </p:blipFill>
        <p:spPr bwMode="auto">
          <a:xfrm>
            <a:off x="395535" y="2139703"/>
            <a:ext cx="1972845" cy="266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4350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742996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topshiriq</a:t>
            </a:r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ru-RU" sz="54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1923678"/>
            <a:ext cx="4824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189-bet. 18-misol </a:t>
            </a:r>
            <a:endParaRPr lang="ru-RU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94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69" y="-39783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536" y="343345"/>
            <a:ext cx="618356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67510" y="286009"/>
            <a:ext cx="86500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18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277434"/>
            <a:ext cx="6439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Noma’lum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sonlarni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topamiz</a:t>
            </a:r>
            <a:r>
              <a:rPr lang="en-US" sz="4000" dirty="0" smtClean="0">
                <a:solidFill>
                  <a:srgbClr val="002060"/>
                </a:solidFill>
              </a:rPr>
              <a:t>.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1388182"/>
            <a:ext cx="720080" cy="64807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61737" y="1376044"/>
            <a:ext cx="720080" cy="64807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1376044"/>
            <a:ext cx="720080" cy="64807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07704" y="2655896"/>
            <a:ext cx="720080" cy="64807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61737" y="2643758"/>
            <a:ext cx="720080" cy="64807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96136" y="2643758"/>
            <a:ext cx="720080" cy="64807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31834" y="3880032"/>
            <a:ext cx="720080" cy="64807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885867" y="3867894"/>
            <a:ext cx="720080" cy="64807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20266" y="3867894"/>
            <a:ext cx="720080" cy="64807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006867" y="1327497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?	+	 ?	  =	  ?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6928" y="2506129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15	  </a:t>
            </a:r>
            <a:r>
              <a:rPr lang="en-US" sz="5400" dirty="0" smtClean="0">
                <a:solidFill>
                  <a:srgbClr val="0070C0"/>
                </a:solidFill>
              </a:rPr>
              <a:t>-</a:t>
            </a:r>
            <a:r>
              <a:rPr lang="en-US" sz="4400" dirty="0" smtClean="0">
                <a:solidFill>
                  <a:srgbClr val="0070C0"/>
                </a:solidFill>
              </a:rPr>
              <a:t>	  ?	   =	  12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81154" y="3819347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22	  +	 17	   </a:t>
            </a:r>
            <a:r>
              <a:rPr lang="en-US" sz="4400" dirty="0" smtClean="0">
                <a:solidFill>
                  <a:srgbClr val="0070C0"/>
                </a:solidFill>
              </a:rPr>
              <a:t>=</a:t>
            </a:r>
            <a:r>
              <a:rPr lang="en-US" sz="4400" dirty="0" smtClean="0">
                <a:solidFill>
                  <a:srgbClr val="0070C0"/>
                </a:solidFill>
              </a:rPr>
              <a:t>	   ?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8934" y="1779662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+		 </a:t>
            </a:r>
            <a:r>
              <a:rPr lang="en-US" sz="5400" dirty="0" smtClean="0">
                <a:solidFill>
                  <a:srgbClr val="0070C0"/>
                </a:solidFill>
              </a:rPr>
              <a:t>-</a:t>
            </a:r>
            <a:r>
              <a:rPr lang="en-US" sz="4400" dirty="0" smtClean="0">
                <a:solidFill>
                  <a:srgbClr val="0070C0"/>
                </a:solidFill>
              </a:rPr>
              <a:t>	  	  +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1720" y="3158087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=		 =	  	  =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20" name="Picture 10" descr="Мальчик думает о чем-то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54" y="2044748"/>
            <a:ext cx="1944216" cy="256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3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тские шаблоны на круж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82" y="0"/>
            <a:ext cx="916658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4405" y="1203598"/>
            <a:ext cx="5472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6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E’tiboringiz</a:t>
            </a:r>
            <a:endParaRPr lang="en-US" sz="6600" i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66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uchun</a:t>
            </a:r>
            <a:r>
              <a:rPr lang="en-US" sz="66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rahmat</a:t>
            </a:r>
            <a:r>
              <a:rPr lang="en-US" sz="66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! </a:t>
            </a:r>
            <a:endParaRPr lang="ru-RU" sz="6600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480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он школьная доска 1 сентября | Началоч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390340"/>
            <a:ext cx="655002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5400" i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Mavzu</a:t>
            </a:r>
            <a:r>
              <a:rPr lang="en-US" sz="5400" i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 </a:t>
            </a:r>
          </a:p>
          <a:p>
            <a:r>
              <a:rPr lang="en-US" sz="4800" i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Qiziqarli</a:t>
            </a:r>
            <a:r>
              <a:rPr lang="en-US" sz="4800" i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4800" i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mantiqiy</a:t>
            </a:r>
            <a:r>
              <a:rPr lang="en-US" sz="4800" i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topshiriqlar</a:t>
            </a:r>
            <a:r>
              <a:rPr lang="en-US" sz="4800" i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i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(188-bet)</a:t>
            </a:r>
            <a:endParaRPr lang="ru-RU" sz="4000" i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27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797903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5400" i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i="1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topshiriqni</a:t>
            </a:r>
            <a:r>
              <a:rPr lang="en-US" sz="5400" i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	  </a:t>
            </a:r>
            <a:r>
              <a:rPr lang="en-US" sz="5400" i="1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tekshirish</a:t>
            </a:r>
            <a:r>
              <a:rPr lang="en-US" sz="5400" i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ru-RU" sz="5400" i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2552229"/>
            <a:ext cx="4824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187-bet. 12-misol </a:t>
            </a:r>
            <a:endParaRPr lang="ru-RU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52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8839" y="267494"/>
            <a:ext cx="4898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ru-RU" sz="4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topshiriq</a:t>
            </a:r>
            <a:r>
              <a:rPr lang="en-US" sz="4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(187-bet)</a:t>
            </a:r>
            <a:endParaRPr lang="ru-RU" sz="36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1558048"/>
            <a:ext cx="3915252" cy="19498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41064" y="2333455"/>
            <a:ext cx="1996961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11560" y="2631659"/>
            <a:ext cx="3578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	+</a:t>
            </a:r>
            <a:r>
              <a:rPr lang="en-US" sz="4000" dirty="0" smtClean="0">
                <a:solidFill>
                  <a:srgbClr val="002060"/>
                </a:solidFill>
              </a:rPr>
              <a:t>	 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= </a:t>
            </a:r>
            <a:r>
              <a:rPr lang="ru-RU" sz="4000" dirty="0" smtClean="0">
                <a:solidFill>
                  <a:srgbClr val="002060"/>
                </a:solidFill>
              </a:rPr>
              <a:t>18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59166" y="2398077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63222" y="2367299"/>
            <a:ext cx="61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7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979712" y="2707420"/>
            <a:ext cx="648072" cy="580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442980" y="1585762"/>
            <a:ext cx="3578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+	  </a:t>
            </a:r>
            <a:r>
              <a:rPr lang="ru-RU" sz="4800" dirty="0" smtClean="0">
                <a:solidFill>
                  <a:srgbClr val="002060"/>
                </a:solidFill>
              </a:rPr>
              <a:t>-</a:t>
            </a:r>
            <a:r>
              <a:rPr lang="ru-RU" sz="4000" dirty="0" smtClean="0">
                <a:solidFill>
                  <a:srgbClr val="002060"/>
                </a:solidFill>
              </a:rPr>
              <a:t>       </a:t>
            </a:r>
            <a:r>
              <a:rPr lang="en-US" sz="4000" dirty="0" smtClean="0">
                <a:solidFill>
                  <a:srgbClr val="002060"/>
                </a:solidFill>
              </a:rPr>
              <a:t>= </a:t>
            </a:r>
            <a:r>
              <a:rPr lang="ru-RU" sz="4000" dirty="0" smtClean="0">
                <a:solidFill>
                  <a:srgbClr val="002060"/>
                </a:solidFill>
              </a:rPr>
              <a:t>11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794908" y="1752950"/>
            <a:ext cx="648072" cy="580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020500" y="1791463"/>
            <a:ext cx="543388" cy="516963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76486" y="2532173"/>
            <a:ext cx="543388" cy="516963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858456" y="1766633"/>
            <a:ext cx="648072" cy="566821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827584" y="2694518"/>
            <a:ext cx="648072" cy="566821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43740" y="1538983"/>
            <a:ext cx="3238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18 – 11 = 7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7" name="Picture 2" descr="Premium Vector | Cute boy with backpack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r="21257"/>
          <a:stretch/>
        </p:blipFill>
        <p:spPr bwMode="auto">
          <a:xfrm>
            <a:off x="7169607" y="2561844"/>
            <a:ext cx="1537854" cy="225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4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68" y="-89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67544" y="337981"/>
            <a:ext cx="720080" cy="66026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314171"/>
            <a:ext cx="79300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13</a:t>
            </a:r>
            <a:endParaRPr lang="ru-RU" sz="36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553" y="301813"/>
            <a:ext cx="7631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So‘zlardagi</a:t>
            </a:r>
            <a:r>
              <a:rPr lang="en-US" sz="3200" dirty="0" smtClean="0">
                <a:solidFill>
                  <a:srgbClr val="002060"/>
                </a:solidFill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</a:rPr>
              <a:t>harflarga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mos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sonlarni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yozamiz</a:t>
            </a:r>
            <a:r>
              <a:rPr lang="en-US" sz="32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131590"/>
            <a:ext cx="7920880" cy="12744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endCxn id="6" idx="3"/>
          </p:cNvCxnSpPr>
          <p:nvPr/>
        </p:nvCxnSpPr>
        <p:spPr>
          <a:xfrm>
            <a:off x="683568" y="1768810"/>
            <a:ext cx="792088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475656" y="1131590"/>
            <a:ext cx="0" cy="127444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291052" y="1131590"/>
            <a:ext cx="0" cy="127444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085519" y="1131590"/>
            <a:ext cx="0" cy="127444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851920" y="1131590"/>
            <a:ext cx="0" cy="127444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644008" y="1131590"/>
            <a:ext cx="0" cy="127444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436096" y="1131590"/>
            <a:ext cx="0" cy="127444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228184" y="1131590"/>
            <a:ext cx="0" cy="127444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812360" y="1131590"/>
            <a:ext cx="0" cy="127444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7020272" y="1131590"/>
            <a:ext cx="0" cy="127444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93645" y="107160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O‘    Z     B    E     K     I     S     T    O    N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7595" y="1732204"/>
            <a:ext cx="7956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 0     1    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smtClean="0">
                <a:solidFill>
                  <a:srgbClr val="0070C0"/>
                </a:solidFill>
              </a:rPr>
              <a:t>2     3    4     5    6     7     8     9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4077" y="2440090"/>
            <a:ext cx="206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1) SO‘Z –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0432" y="2997720"/>
            <a:ext cx="206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2) BEK –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0432" y="3566564"/>
            <a:ext cx="350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3</a:t>
            </a:r>
            <a:r>
              <a:rPr lang="en-US" sz="3600" dirty="0" smtClean="0">
                <a:solidFill>
                  <a:srgbClr val="002060"/>
                </a:solidFill>
              </a:rPr>
              <a:t>) BO‘STON –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0432" y="4155926"/>
            <a:ext cx="350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4</a:t>
            </a:r>
            <a:r>
              <a:rPr lang="en-US" sz="3600" dirty="0" smtClean="0">
                <a:solidFill>
                  <a:srgbClr val="002060"/>
                </a:solidFill>
              </a:rPr>
              <a:t>) TEKIS –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759337" y="2514767"/>
            <a:ext cx="45773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364223" y="2516938"/>
            <a:ext cx="45773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993624" y="2516938"/>
            <a:ext cx="45773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786506" y="3101658"/>
            <a:ext cx="45773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394185" y="3101658"/>
            <a:ext cx="45773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011492" y="3101658"/>
            <a:ext cx="45773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412802" y="3701415"/>
            <a:ext cx="45773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009349" y="3703586"/>
            <a:ext cx="45773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638750" y="3703586"/>
            <a:ext cx="45773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240888" y="3703586"/>
            <a:ext cx="45773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825584" y="3698093"/>
            <a:ext cx="45773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741423" y="4296030"/>
            <a:ext cx="45773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382092" y="4298201"/>
            <a:ext cx="45773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011493" y="4298201"/>
            <a:ext cx="45773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613631" y="4298201"/>
            <a:ext cx="45773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240887" y="4298201"/>
            <a:ext cx="45773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444208" y="3687702"/>
            <a:ext cx="45773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41423" y="239377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6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64223" y="241502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0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93624" y="241888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1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87037" y="296898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2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88783" y="296898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3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11493" y="299020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4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88783" y="420764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3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08692" y="359120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2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93624" y="359617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0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30179" y="360008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6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40887" y="357896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7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25584" y="356656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8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44208" y="356549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9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59337" y="419411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7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00315" y="419175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4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10465" y="420214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5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13920" y="419411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6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637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27191" y="343345"/>
            <a:ext cx="730717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69" y="-39783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6569" y="277434"/>
            <a:ext cx="86500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14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634" y="288462"/>
            <a:ext cx="8072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     </a:t>
            </a:r>
            <a:r>
              <a:rPr lang="en-US" sz="3200" dirty="0" err="1" smtClean="0">
                <a:solidFill>
                  <a:srgbClr val="002060"/>
                </a:solidFill>
              </a:rPr>
              <a:t>Tengsizlik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to‘g‘ri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bo‘lishi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uchun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bo‘sh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katak</a:t>
            </a:r>
            <a:r>
              <a:rPr lang="en-US" sz="3200" dirty="0" smtClean="0">
                <a:solidFill>
                  <a:srgbClr val="002060"/>
                </a:solidFill>
              </a:rPr>
              <a:t>-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      </a:t>
            </a:r>
            <a:r>
              <a:rPr lang="en-US" sz="3200" dirty="0" err="1" smtClean="0">
                <a:solidFill>
                  <a:srgbClr val="002060"/>
                </a:solidFill>
              </a:rPr>
              <a:t>larga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qanday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sonlarni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qo‘yishimiz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mumkin</a:t>
            </a:r>
            <a:r>
              <a:rPr lang="en-US" sz="3200" dirty="0" smtClean="0">
                <a:solidFill>
                  <a:srgbClr val="002060"/>
                </a:solidFill>
              </a:rPr>
              <a:t>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7920" y="1635646"/>
            <a:ext cx="3527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</a:rPr>
              <a:t>+       &lt;      +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1770429"/>
            <a:ext cx="617450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61995" y="1770429"/>
            <a:ext cx="608409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8746" y="166642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58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883144" y="1770429"/>
            <a:ext cx="608409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901930" y="1768338"/>
            <a:ext cx="608409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229248" y="2405087"/>
            <a:ext cx="3527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</a:rPr>
              <a:t>-</a:t>
            </a:r>
            <a:r>
              <a:rPr lang="en-US" sz="4400" b="1" dirty="0" smtClean="0">
                <a:solidFill>
                  <a:srgbClr val="0070C0"/>
                </a:solidFill>
              </a:rPr>
              <a:t>       &gt;      +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17828" y="2699389"/>
            <a:ext cx="617450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3970410" y="1644816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?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796255" y="2699389"/>
            <a:ext cx="608409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917404" y="2699389"/>
            <a:ext cx="608409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36190" y="2697298"/>
            <a:ext cx="608409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196400" y="3507854"/>
            <a:ext cx="3527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</a:rPr>
              <a:t>+       &lt;      +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52048" y="3642637"/>
            <a:ext cx="617450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830475" y="3642637"/>
            <a:ext cx="608409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951624" y="3642637"/>
            <a:ext cx="608409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970410" y="3640546"/>
            <a:ext cx="608409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1714179" y="167559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34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26138" y="166642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84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5722" y="256211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61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48439" y="259984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42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80164" y="261033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11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8753" y="354072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37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96255" y="353863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25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80163" y="354735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64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17416" y="2569068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?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49273" y="3507853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?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29027" y="122419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92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009668" y="168693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9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13778" y="122419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93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41094" y="217037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19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417644" y="216785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18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034065" y="259100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7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01578" y="313910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62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57269" y="353405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0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71" name="Picture 8" descr="вектор львицы иллюстрация вектора. иллюстрации насчитывающей львицы -  173455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16580"/>
            <a:ext cx="2160240" cy="324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678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69" y="-39783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427191" y="343345"/>
            <a:ext cx="730717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37468" y="288462"/>
            <a:ext cx="86500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14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506" y="282542"/>
            <a:ext cx="8072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     </a:t>
            </a:r>
            <a:r>
              <a:rPr lang="en-US" sz="3200" dirty="0" err="1" smtClean="0">
                <a:solidFill>
                  <a:srgbClr val="002060"/>
                </a:solidFill>
              </a:rPr>
              <a:t>Tengsizlik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to‘g‘ri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bo‘lishi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uchun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bo‘sh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katak</a:t>
            </a:r>
            <a:r>
              <a:rPr lang="en-US" sz="3200" dirty="0" smtClean="0">
                <a:solidFill>
                  <a:srgbClr val="002060"/>
                </a:solidFill>
              </a:rPr>
              <a:t>-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      </a:t>
            </a:r>
            <a:r>
              <a:rPr lang="en-US" sz="3200" dirty="0" err="1" smtClean="0">
                <a:solidFill>
                  <a:srgbClr val="002060"/>
                </a:solidFill>
              </a:rPr>
              <a:t>larga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qanday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sonlarni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qo‘yishimiz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mumkin</a:t>
            </a:r>
            <a:r>
              <a:rPr lang="en-US" sz="3200" dirty="0" smtClean="0">
                <a:solidFill>
                  <a:srgbClr val="002060"/>
                </a:solidFill>
              </a:rPr>
              <a:t>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8787" y="1516580"/>
            <a:ext cx="3527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</a:rPr>
              <a:t>+      &lt;       </a:t>
            </a:r>
            <a:r>
              <a:rPr lang="en-US" sz="5400" b="1" dirty="0" smtClean="0">
                <a:solidFill>
                  <a:srgbClr val="0070C0"/>
                </a:solidFill>
              </a:rPr>
              <a:t>-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1770429"/>
            <a:ext cx="617450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61995" y="1770429"/>
            <a:ext cx="608409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8746" y="166642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73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883144" y="1770429"/>
            <a:ext cx="608409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901930" y="1768338"/>
            <a:ext cx="608409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229248" y="2405087"/>
            <a:ext cx="3527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</a:rPr>
              <a:t>-</a:t>
            </a:r>
            <a:r>
              <a:rPr lang="en-US" sz="4400" b="1" dirty="0" smtClean="0">
                <a:solidFill>
                  <a:srgbClr val="0070C0"/>
                </a:solidFill>
              </a:rPr>
              <a:t>       &gt;      +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39552" y="2699389"/>
            <a:ext cx="795726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3970410" y="1644816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?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796255" y="2699389"/>
            <a:ext cx="608409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917404" y="2699389"/>
            <a:ext cx="608409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36190" y="2697298"/>
            <a:ext cx="608409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240433" y="3353964"/>
            <a:ext cx="3527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</a:rPr>
              <a:t>+      &lt;       </a:t>
            </a:r>
            <a:r>
              <a:rPr lang="en-US" sz="5400" b="1" dirty="0" smtClean="0">
                <a:solidFill>
                  <a:srgbClr val="0070C0"/>
                </a:solidFill>
              </a:rPr>
              <a:t>-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52048" y="3642637"/>
            <a:ext cx="617450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830475" y="3642637"/>
            <a:ext cx="608409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951624" y="3642637"/>
            <a:ext cx="608409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970410" y="3640546"/>
            <a:ext cx="608409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1714179" y="167559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16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26138" y="166642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90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9067" y="2595383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100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48439" y="259984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67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80164" y="261033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28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8753" y="354072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23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96255" y="353863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61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80163" y="354735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90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17416" y="2569068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?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49273" y="3507853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?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29027" y="122419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89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003143" y="165698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0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13778" y="122419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90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41094" y="217037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33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417644" y="216785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32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001201" y="257892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4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01578" y="313910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84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65987" y="350785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5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413777" y="313652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85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73" name="Picture 8" descr="вектор львицы иллюстрация вектора. иллюстрации насчитывающей львицы -  173455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16580"/>
            <a:ext cx="2160240" cy="324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5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69" y="-39783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427191" y="343345"/>
            <a:ext cx="730717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32946" y="277434"/>
            <a:ext cx="86500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15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073" y="306196"/>
            <a:ext cx="78785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     </a:t>
            </a:r>
            <a:r>
              <a:rPr lang="en-US" sz="3200" dirty="0" err="1" smtClean="0">
                <a:solidFill>
                  <a:srgbClr val="002060"/>
                </a:solidFill>
              </a:rPr>
              <a:t>Davlatbek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Dilnoza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Davronbek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jami</a:t>
            </a:r>
            <a:r>
              <a:rPr lang="en-US" sz="3200" dirty="0" smtClean="0">
                <a:solidFill>
                  <a:srgbClr val="002060"/>
                </a:solidFill>
              </a:rPr>
              <a:t> 27 ta </a:t>
            </a:r>
          </a:p>
          <a:p>
            <a:r>
              <a:rPr lang="en-US" sz="3200" dirty="0" err="1" smtClean="0">
                <a:solidFill>
                  <a:srgbClr val="002060"/>
                </a:solidFill>
              </a:rPr>
              <a:t>olma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terishdi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</a:rPr>
              <a:t>Dilnoza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Davlatbekdan</a:t>
            </a:r>
            <a:r>
              <a:rPr lang="en-US" sz="3200" dirty="0" smtClean="0">
                <a:solidFill>
                  <a:srgbClr val="002060"/>
                </a:solidFill>
              </a:rPr>
              <a:t> 3 ta </a:t>
            </a:r>
            <a:r>
              <a:rPr lang="en-US" sz="3200" dirty="0" err="1" smtClean="0">
                <a:solidFill>
                  <a:srgbClr val="002060"/>
                </a:solidFill>
              </a:rPr>
              <a:t>kam</a:t>
            </a:r>
            <a:r>
              <a:rPr lang="en-US" sz="32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en-US" sz="3200" dirty="0" err="1" smtClean="0">
                <a:solidFill>
                  <a:srgbClr val="002060"/>
                </a:solidFill>
              </a:rPr>
              <a:t>Davronbekdan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esa</a:t>
            </a:r>
            <a:r>
              <a:rPr lang="en-US" sz="3200" dirty="0" smtClean="0">
                <a:solidFill>
                  <a:srgbClr val="002060"/>
                </a:solidFill>
              </a:rPr>
              <a:t> 3 ta </a:t>
            </a:r>
            <a:r>
              <a:rPr lang="en-US" sz="3200" dirty="0" err="1" smtClean="0">
                <a:solidFill>
                  <a:srgbClr val="002060"/>
                </a:solidFill>
              </a:rPr>
              <a:t>ko‘p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olma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tergan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bo‘lsa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Dilnoza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olma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tergan</a:t>
            </a:r>
            <a:r>
              <a:rPr lang="en-US" sz="3200" dirty="0" smtClean="0">
                <a:solidFill>
                  <a:srgbClr val="002060"/>
                </a:solidFill>
              </a:rPr>
              <a:t>?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8366" y="2450257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27:3=9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Изображения Мальчик и девочка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b="3563"/>
          <a:stretch/>
        </p:blipFill>
        <p:spPr bwMode="auto">
          <a:xfrm>
            <a:off x="1797727" y="2294612"/>
            <a:ext cx="1152128" cy="194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ng-clipart-boy-girl-child-boy-child-peopl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73" t="14343" r="5665" b="4028"/>
          <a:stretch/>
        </p:blipFill>
        <p:spPr bwMode="auto">
          <a:xfrm>
            <a:off x="1204880" y="2804200"/>
            <a:ext cx="2647040" cy="208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Red Apple Fruit PNG фото | PNG Ar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35" y="3634007"/>
            <a:ext cx="337112" cy="43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Red Apple Fruit PNG фото | PNG Ar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04" y="3782514"/>
            <a:ext cx="337112" cy="43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Red Apple Fruit PNG фото | PNG Ar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04" y="3565272"/>
            <a:ext cx="337112" cy="43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790524" y="3040849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9+3=12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90524" y="365187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9-3=6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6328" y="3310841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9 ta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229461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12 ta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3852" y="324210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6 ta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957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69" y="-39783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536" y="343345"/>
            <a:ext cx="618356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1970" y="280280"/>
            <a:ext cx="86500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16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6056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     </a:t>
            </a:r>
            <a:r>
              <a:rPr lang="en-US" sz="3600" dirty="0" err="1" smtClean="0">
                <a:solidFill>
                  <a:srgbClr val="002060"/>
                </a:solidFill>
              </a:rPr>
              <a:t>Quyida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keltirilgan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har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bir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harfga</a:t>
            </a:r>
            <a:r>
              <a:rPr lang="en-US" sz="3600" dirty="0" smtClean="0">
                <a:solidFill>
                  <a:srgbClr val="002060"/>
                </a:solidFill>
              </a:rPr>
              <a:t> 0 </a:t>
            </a:r>
            <a:r>
              <a:rPr lang="en-US" sz="3600" dirty="0" err="1" smtClean="0">
                <a:solidFill>
                  <a:srgbClr val="002060"/>
                </a:solidFill>
              </a:rPr>
              <a:t>dan</a:t>
            </a:r>
            <a:r>
              <a:rPr lang="en-US" sz="3600" dirty="0" smtClean="0">
                <a:solidFill>
                  <a:srgbClr val="002060"/>
                </a:solidFill>
              </a:rPr>
              <a:t> 9 </a:t>
            </a:r>
            <a:r>
              <a:rPr lang="en-US" sz="3600" dirty="0" err="1" smtClean="0">
                <a:solidFill>
                  <a:srgbClr val="002060"/>
                </a:solidFill>
              </a:rPr>
              <a:t>gacha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raqamlardan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faqat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bittasi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mos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keladi</a:t>
            </a:r>
            <a:r>
              <a:rPr lang="en-US" sz="3600" dirty="0" smtClean="0">
                <a:solidFill>
                  <a:srgbClr val="002060"/>
                </a:solidFill>
              </a:rPr>
              <a:t>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2990" y="1775297"/>
            <a:ext cx="728650" cy="5832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11190" y="1775297"/>
            <a:ext cx="728650" cy="5832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87824" y="1775297"/>
            <a:ext cx="728650" cy="5832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11502" y="1775297"/>
            <a:ext cx="728650" cy="5832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19702" y="1775297"/>
            <a:ext cx="728650" cy="5832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596336" y="1775297"/>
            <a:ext cx="728650" cy="5832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07246" y="2643758"/>
            <a:ext cx="728650" cy="5832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115446" y="2643758"/>
            <a:ext cx="728650" cy="5832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92080" y="2643758"/>
            <a:ext cx="728650" cy="5832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3281" y="3435846"/>
            <a:ext cx="728650" cy="5832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11481" y="3435846"/>
            <a:ext cx="728650" cy="5832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88115" y="3435846"/>
            <a:ext cx="728650" cy="5832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483245" y="3435846"/>
            <a:ext cx="728650" cy="5832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51662" y="3435846"/>
            <a:ext cx="728650" cy="5832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803790" y="3435846"/>
            <a:ext cx="728650" cy="5832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79386" y="3435846"/>
            <a:ext cx="728650" cy="5832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399809" y="1743748"/>
            <a:ext cx="167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x	  =</a:t>
            </a:r>
            <a:endParaRPr lang="ru-RU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5995528" y="1743748"/>
            <a:ext cx="167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x	  =</a:t>
            </a:r>
            <a:endParaRPr lang="ru-RU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3707904" y="2612209"/>
            <a:ext cx="167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x	  =</a:t>
            </a:r>
            <a:endParaRPr lang="ru-RU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1296877" y="3404297"/>
            <a:ext cx="7422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+	    +         +          +         +         =</a:t>
            </a:r>
            <a:endParaRPr lang="ru-RU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716015" y="1712971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A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11538" y="1712970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A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5361" y="33735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A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95925" y="1710090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B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35195" y="3373520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B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96336" y="1710090"/>
            <a:ext cx="969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BK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24059" y="1712970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D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33798" y="1688585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D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84686" y="3370650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D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93482" y="3388680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K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66273" y="3383821"/>
            <a:ext cx="516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N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04042" y="3370650"/>
            <a:ext cx="623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M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06888" y="338382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30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59626" y="2581432"/>
            <a:ext cx="623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M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67826" y="2591309"/>
            <a:ext cx="623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M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06811" y="2581431"/>
            <a:ext cx="832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DN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39840" y="4221837"/>
            <a:ext cx="4433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A, B, D, K, N, M = 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2620" y="171297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3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53339" y="168219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1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11538" y="170105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3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53651" y="172113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4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61851" y="168219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4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31133" y="172113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16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33796" y="338868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3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72065" y="338689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1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40792" y="337352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4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21535" y="337529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6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07100" y="337529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7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16044" y="257892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7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71664" y="259130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7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294985" y="255890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49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22950" y="336753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9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914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351</Words>
  <Application>Microsoft Office PowerPoint</Application>
  <PresentationFormat>Экран (16:9)</PresentationFormat>
  <Paragraphs>152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27</cp:revision>
  <dcterms:created xsi:type="dcterms:W3CDTF">2022-01-22T09:13:25Z</dcterms:created>
  <dcterms:modified xsi:type="dcterms:W3CDTF">2022-01-23T14:23:18Z</dcterms:modified>
</cp:coreProperties>
</file>