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6" r:id="rId3"/>
    <p:sldId id="257" r:id="rId4"/>
    <p:sldId id="326" r:id="rId5"/>
    <p:sldId id="327" r:id="rId6"/>
    <p:sldId id="329" r:id="rId7"/>
    <p:sldId id="328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22" r:id="rId19"/>
    <p:sldId id="271" r:id="rId20"/>
    <p:sldId id="281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tki.yandex.ru/next/users/kapitandiyego/album/515698/view/1460267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7194" y="236708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10" dirty="0" err="1"/>
              <a:t>O‘zbek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134460" y="114619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8172" y="2277855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78301" y="212868"/>
            <a:ext cx="11428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30700" y="309618"/>
            <a:ext cx="1066800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9- </a:t>
            </a:r>
            <a:r>
              <a:rPr lang="en-US" sz="225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2468" y="2319942"/>
            <a:ext cx="1525374" cy="982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B64A698-FC3F-4E91-AB91-565D95E75685}"/>
              </a:ext>
            </a:extLst>
          </p:cNvPr>
          <p:cNvSpPr/>
          <p:nvPr/>
        </p:nvSpPr>
        <p:spPr>
          <a:xfrm>
            <a:off x="478630" y="1064702"/>
            <a:ext cx="4815040" cy="1213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 algn="ctr">
              <a:spcBef>
                <a:spcPts val="110"/>
              </a:spcBef>
            </a:pP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Mehnat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baxt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keltirar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18415" lvl="0" algn="ctr"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Fe’l-kesim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ularda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yordamchi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fe’llarning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endParaRPr lang="ru-RU" sz="2400" b="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270" y="724855"/>
            <a:ext cx="2353430" cy="36933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270341" y="1393825"/>
            <a:ext cx="1926759" cy="8204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Matndan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tayanch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toping,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tuzing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197100" y="1737060"/>
            <a:ext cx="457200" cy="1901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704038" y="1304661"/>
            <a:ext cx="2853467" cy="1407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B357CE-E5AC-4504-9502-9A7D277774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000" y="2312964"/>
            <a:ext cx="932749" cy="662212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7DBFB90C-4C69-402B-A8B2-4E1C0BFB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83083"/>
            <a:ext cx="5164295" cy="276999"/>
          </a:xfrm>
        </p:spPr>
        <p:txBody>
          <a:bodyPr/>
          <a:lstStyle/>
          <a:p>
            <a:pPr algn="ctr"/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Zakovat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metodi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Evristik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texnologiyasi</a:t>
            </a:r>
            <a:r>
              <a:rPr lang="en-US" sz="1800" kern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6608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Zakovat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Evristik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texnologiyasi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700" y="708025"/>
            <a:ext cx="1905000" cy="278602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39700" y="1152153"/>
            <a:ext cx="3047999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Halol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deganda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nimalarni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tushunasiz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?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1435100" y="1885337"/>
            <a:ext cx="4177637" cy="12399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dirty="0">
                <a:solidFill>
                  <a:prstClr val="white"/>
                </a:solidFill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B357CE-E5AC-4504-9502-9A7D277774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000" y="2312964"/>
            <a:ext cx="932749" cy="6622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29A3E3C-6B62-449A-B314-325AF4AE5F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3105" y="1348081"/>
            <a:ext cx="481626" cy="5486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96900" y="631825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Fikrlab</a:t>
            </a:r>
            <a:r>
              <a:rPr lang="en-US" sz="1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1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20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584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Zakovat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Evristik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texnologiyasi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708025"/>
            <a:ext cx="1524000" cy="354803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39700" y="1152153"/>
            <a:ext cx="3047999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mehnatning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tagi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1358901" y="1926219"/>
            <a:ext cx="4213900" cy="1161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B357CE-E5AC-4504-9502-9A7D277774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000" y="2312964"/>
            <a:ext cx="932749" cy="6622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B434F0-79E4-49D4-8C2C-406D5B996B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0100" y="1408233"/>
            <a:ext cx="481626" cy="5486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92100" y="708025"/>
            <a:ext cx="1905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Izohlang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24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587" y="41943"/>
            <a:ext cx="4746625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15" dirty="0"/>
              <a:t> </a:t>
            </a:r>
            <a: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7399" y="555624"/>
            <a:ext cx="1947301" cy="361033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/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!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399" y="92527"/>
            <a:ext cx="685800" cy="383318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F7A6CB9-A5C2-443F-8651-B51DDFEF07FB}"/>
              </a:ext>
            </a:extLst>
          </p:cNvPr>
          <p:cNvSpPr/>
          <p:nvPr/>
        </p:nvSpPr>
        <p:spPr>
          <a:xfrm>
            <a:off x="215901" y="989526"/>
            <a:ext cx="5257800" cy="194662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qadim-qadimdan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 веков</a:t>
            </a:r>
          </a:p>
          <a:p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halol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orqasidan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счёт честного труда</a:t>
            </a:r>
          </a:p>
          <a:p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ulug‘laydi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возвеличивает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hayotning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mazmuni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мысл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жизни</a:t>
            </a:r>
          </a:p>
          <a:p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zavq-shavq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удовольствие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0E827B-68DB-453C-BC34-8BD1A8B92852}"/>
              </a:ext>
            </a:extLst>
          </p:cNvPr>
          <p:cNvSpPr/>
          <p:nvPr/>
        </p:nvSpPr>
        <p:spPr>
          <a:xfrm>
            <a:off x="1455136" y="83236"/>
            <a:ext cx="2678938" cy="4078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Lug‘at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bilan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ishlash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174" y="1"/>
            <a:ext cx="5763350" cy="2917825"/>
            <a:chOff x="66848" y="71164"/>
            <a:chExt cx="5763350" cy="2641506"/>
          </a:xfrm>
        </p:grpSpPr>
        <p:sp>
          <p:nvSpPr>
            <p:cNvPr id="3" name="object 3"/>
            <p:cNvSpPr/>
            <p:nvPr/>
          </p:nvSpPr>
          <p:spPr>
            <a:xfrm>
              <a:off x="179329" y="1114117"/>
              <a:ext cx="5579173" cy="159855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2559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0728" y="18300"/>
            <a:ext cx="6597526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l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/>
              <a:t> </a:t>
            </a:r>
            <a:r>
              <a:rPr lang="en-US" sz="1800" spc="15" dirty="0" err="1"/>
              <a:t>Ot</a:t>
            </a:r>
            <a:r>
              <a:rPr lang="en-US" sz="1800" spc="15" dirty="0"/>
              <a:t> – </a:t>
            </a:r>
            <a:r>
              <a:rPr lang="en-US" sz="1800" spc="15" dirty="0" err="1"/>
              <a:t>kesim</a:t>
            </a:r>
            <a:r>
              <a:rPr lang="en-US" sz="1800" spc="15" dirty="0"/>
              <a:t>, </a:t>
            </a:r>
            <a:r>
              <a:rPr lang="en-US" sz="1800" spc="15" dirty="0" err="1"/>
              <a:t>ularda</a:t>
            </a:r>
            <a:r>
              <a:rPr lang="en-US" sz="1800" spc="15" dirty="0"/>
              <a:t> – </a:t>
            </a:r>
            <a:r>
              <a:rPr lang="en-US" sz="1800" spc="15" dirty="0" err="1"/>
              <a:t>dir</a:t>
            </a:r>
            <a:r>
              <a:rPr lang="en-US" sz="1800" spc="15" dirty="0"/>
              <a:t> </a:t>
            </a:r>
            <a:r>
              <a:rPr lang="en-US" sz="1800" spc="15" dirty="0" err="1"/>
              <a:t>shaklining</a:t>
            </a:r>
            <a:r>
              <a:rPr lang="en-US" sz="1800" spc="15" dirty="0"/>
              <a:t> </a:t>
            </a:r>
            <a:r>
              <a:rPr lang="en-US" sz="1800" spc="15" dirty="0" err="1"/>
              <a:t>qo‘llanishi</a:t>
            </a:r>
            <a:endParaRPr sz="1800" spc="15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AB986E-80B8-4C7B-AC10-ED95706DF2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606" y="612208"/>
            <a:ext cx="657679" cy="508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776" y="693457"/>
            <a:ext cx="1894115" cy="3457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3DDEBD3-902E-4B29-A069-6A9444D40B59}"/>
              </a:ext>
            </a:extLst>
          </p:cNvPr>
          <p:cNvSpPr/>
          <p:nvPr/>
        </p:nvSpPr>
        <p:spPr>
          <a:xfrm>
            <a:off x="1130104" y="701231"/>
            <a:ext cx="12474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Bilib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8228" y="1183281"/>
            <a:ext cx="5562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Fe’lning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shakllari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ifodalangan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kesim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fe’l-kesim</a:t>
            </a:r>
            <a:endParaRPr lang="en-US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/>
            <a:r>
              <a:rPr lang="en-US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sanaladi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Fe’l-kesimlar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ko‘rinishlarga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sv-SE" sz="14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sv-SE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sof fe’l-kesimlar</a:t>
            </a:r>
            <a:r>
              <a:rPr lang="sv-SE" sz="1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1400" i="1" dirty="0" smtClean="0">
                <a:latin typeface="Arial" pitchFamily="34" charset="0"/>
                <a:cs typeface="Arial" pitchFamily="34" charset="0"/>
              </a:rPr>
              <a:t>Men maktabga </a:t>
            </a:r>
            <a:r>
              <a:rPr lang="sv-SE" sz="1400" b="1" i="1" dirty="0" smtClean="0">
                <a:latin typeface="Arial" pitchFamily="34" charset="0"/>
                <a:cs typeface="Arial" pitchFamily="34" charset="0"/>
              </a:rPr>
              <a:t>boraman.</a:t>
            </a:r>
            <a:endParaRPr lang="sv-SE" sz="1400" b="1" i="1" dirty="0" smtClean="0">
              <a:latin typeface="Arial" pitchFamily="34" charset="0"/>
              <a:cs typeface="Arial" pitchFamily="34" charset="0"/>
            </a:endParaRPr>
          </a:p>
          <a:p>
            <a:pPr marL="541338" indent="-541338"/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ravishdosh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ifodalangan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kesim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Motor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gurullab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mashina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oldinga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intildi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.</a:t>
            </a:r>
            <a:endParaRPr lang="en-US" sz="1400" i="1" dirty="0" smtClean="0">
              <a:latin typeface="Arial" pitchFamily="34" charset="0"/>
              <a:cs typeface="Arial" pitchFamily="34" charset="0"/>
            </a:endParaRPr>
          </a:p>
          <a:p>
            <a:pPr marL="450850" indent="-450850"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d)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sifatdosh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ifodalangan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kesim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xatni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latin typeface="Arial" pitchFamily="34" charset="0"/>
                <a:cs typeface="Arial" pitchFamily="34" charset="0"/>
              </a:rPr>
              <a:t>kecha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yuborgan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780733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85" y="3"/>
            <a:ext cx="5763350" cy="3244847"/>
            <a:chOff x="66848" y="71164"/>
            <a:chExt cx="5763350" cy="2937559"/>
          </a:xfrm>
        </p:grpSpPr>
        <p:sp>
          <p:nvSpPr>
            <p:cNvPr id="3" name="object 3"/>
            <p:cNvSpPr/>
            <p:nvPr/>
          </p:nvSpPr>
          <p:spPr>
            <a:xfrm>
              <a:off x="66849" y="1033372"/>
              <a:ext cx="5691654" cy="197535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92816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5765800" cy="5334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/>
            <a:r>
              <a:rPr lang="en-US" sz="1600" spc="15" dirty="0"/>
              <a:t> </a:t>
            </a:r>
            <a:r>
              <a:rPr lang="ru-RU" sz="1600" spc="15" dirty="0" smtClean="0"/>
              <a:t>     </a:t>
            </a:r>
            <a:r>
              <a:rPr lang="en-US" sz="1600" spc="15" dirty="0" err="1" smtClean="0"/>
              <a:t>Ko‘chiring</a:t>
            </a:r>
            <a:r>
              <a:rPr lang="en-US" sz="1600" spc="15" dirty="0"/>
              <a:t>. </a:t>
            </a:r>
            <a:r>
              <a:rPr lang="en-US" sz="1600" dirty="0" smtClean="0"/>
              <a:t> </a:t>
            </a:r>
            <a:r>
              <a:rPr lang="en-US" sz="1600" dirty="0" err="1" smtClean="0"/>
              <a:t>Fe’l-kesimlarni</a:t>
            </a:r>
            <a:r>
              <a:rPr lang="en-US" sz="1600" dirty="0" smtClean="0"/>
              <a:t> </a:t>
            </a:r>
            <a:r>
              <a:rPr lang="en-US" sz="1600" dirty="0" err="1" smtClean="0"/>
              <a:t>topib</a:t>
            </a:r>
            <a:r>
              <a:rPr lang="en-US" sz="1600" dirty="0" smtClean="0"/>
              <a:t>,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so‘z</a:t>
            </a:r>
            <a:r>
              <a:rPr lang="en-US" sz="1600" dirty="0" smtClean="0"/>
              <a:t> </a:t>
            </a:r>
            <a:r>
              <a:rPr lang="en-US" sz="1600" dirty="0" err="1" smtClean="0"/>
              <a:t>turkumi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  </a:t>
            </a:r>
            <a:r>
              <a:rPr lang="en-US" sz="1600" dirty="0" err="1" smtClean="0"/>
              <a:t>bilan</a:t>
            </a:r>
            <a:r>
              <a:rPr lang="en-US" sz="1600" dirty="0" smtClean="0"/>
              <a:t> </a:t>
            </a:r>
            <a:r>
              <a:rPr lang="en-US" sz="1600" dirty="0" err="1" smtClean="0"/>
              <a:t>ifodalanganligini</a:t>
            </a:r>
            <a:r>
              <a:rPr lang="en-US" sz="1600" dirty="0" smtClean="0"/>
              <a:t> </a:t>
            </a:r>
            <a:r>
              <a:rPr lang="en-US" sz="1600" dirty="0" err="1" smtClean="0"/>
              <a:t>tushuntiring</a:t>
            </a:r>
            <a:endParaRPr sz="16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1" y="631825"/>
            <a:ext cx="1447800" cy="3048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2FF10EC-1FAA-4B65-AD2F-2742B1C3B8E6}"/>
              </a:ext>
            </a:extLst>
          </p:cNvPr>
          <p:cNvSpPr/>
          <p:nvPr/>
        </p:nvSpPr>
        <p:spPr>
          <a:xfrm>
            <a:off x="215900" y="631825"/>
            <a:ext cx="1143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9700" y="1089025"/>
            <a:ext cx="5562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Namuna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O‘qituvchining</a:t>
            </a:r>
            <a:r>
              <a:rPr lang="en-US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savoliga</a:t>
            </a:r>
            <a:r>
              <a:rPr lang="en-US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</a:t>
            </a:r>
            <a:r>
              <a:rPr lang="en-US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i="1" dirty="0" smtClean="0">
              <a:solidFill>
                <a:srgbClr val="002060"/>
              </a:solidFill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1.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O‘qituvchining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savoliga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o‘quvchi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o‘ylab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58775" indent="-358775"/>
            <a:r>
              <a:rPr lang="en-US" sz="1400" dirty="0" smtClean="0">
                <a:latin typeface="Arial" pitchFamily="34" charset="0"/>
                <a:cs typeface="Arial" pitchFamily="34" charset="0"/>
              </a:rPr>
              <a:t>    2. Biz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erta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ota-onamizga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salom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berib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so‘ng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nonushtaga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o‘tiramiz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3.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9 –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A”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sinf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o‘quvchilari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jamoat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ishlarini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bajarishadi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4.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bizning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maktabimizga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mehmonlar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kelishgan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5.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Bobom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yaratgan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bog‘lari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faxrlanadi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6.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Mingbuloqning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suvi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serob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qarovsiz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15116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886" y="836165"/>
            <a:ext cx="5691654" cy="2408685"/>
          </a:xfrm>
          <a:custGeom>
            <a:avLst/>
            <a:gdLst/>
            <a:ahLst/>
            <a:cxnLst/>
            <a:rect l="l" t="t" r="r" b="b"/>
            <a:pathLst>
              <a:path w="5650865" h="2047239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023110"/>
                </a:lnTo>
                <a:lnTo>
                  <a:pt x="0" y="2047240"/>
                </a:lnTo>
                <a:lnTo>
                  <a:pt x="5650712" y="2047240"/>
                </a:lnTo>
                <a:lnTo>
                  <a:pt x="5650712" y="2023110"/>
                </a:lnTo>
                <a:lnTo>
                  <a:pt x="24384" y="202311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022995"/>
                </a:lnTo>
                <a:lnTo>
                  <a:pt x="5650712" y="2023008"/>
                </a:lnTo>
                <a:lnTo>
                  <a:pt x="5650712" y="24130"/>
                </a:lnTo>
                <a:lnTo>
                  <a:pt x="5650712" y="23876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4790" y="98277"/>
            <a:ext cx="5733777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/>
              <a:t>     </a:t>
            </a:r>
            <a:r>
              <a:rPr lang="en-US" sz="2000" spc="15" dirty="0" err="1"/>
              <a:t>Mustaqil</a:t>
            </a:r>
            <a:r>
              <a:rPr lang="en-US" sz="2000" spc="15" dirty="0"/>
              <a:t> </a:t>
            </a:r>
            <a:r>
              <a:rPr lang="en-US" sz="2000" spc="15" dirty="0" err="1"/>
              <a:t>ish</a:t>
            </a:r>
            <a:endParaRPr sz="20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73" y="491842"/>
            <a:ext cx="5660267" cy="4572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3DDEBD3-902E-4B29-A069-6A9444D40B59}"/>
              </a:ext>
            </a:extLst>
          </p:cNvPr>
          <p:cNvSpPr/>
          <p:nvPr/>
        </p:nvSpPr>
        <p:spPr>
          <a:xfrm>
            <a:off x="222250" y="511516"/>
            <a:ext cx="5626100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Nuqtalar o‘rniga mos so‘zlarni qo‘yib,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kesimning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40BF7B-D09C-41AE-BE97-EEC492774E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0300" y="2536825"/>
            <a:ext cx="647647" cy="56396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3500" y="1012825"/>
            <a:ext cx="5943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insonni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ulug‘laydi</a:t>
            </a: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insonni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kamolotga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tufayli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mehnatsiz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hayotni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qiyin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Kishining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hurmati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obro‘si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</a:t>
            </a:r>
          </a:p>
          <a:p>
            <a:pPr algn="just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munosabati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Mehnatsevarlik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kishining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yaxshi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fazilatlaridan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Kishi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o‘zining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orzu-umidlariga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faqat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tinimsiz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halol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bilangina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baxtiyor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go‘zal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hayotimiz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ota-bobolarimizning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mehnatlarining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... 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9700" y="2536825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      Foydalanish uchun so‘z va so‘z birikmalari: </a:t>
            </a:r>
            <a:r>
              <a:rPr lang="it-IT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tasavvur qilish,</a:t>
            </a:r>
          </a:p>
          <a:p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mevasidir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erishadi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mehnatga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o‘sadi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ulug‘lanadi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belgilanadi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qadrlanadi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1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85055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" y="555625"/>
            <a:ext cx="1676400" cy="3048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3DDEBD3-902E-4B29-A069-6A9444D40B59}"/>
              </a:ext>
            </a:extLst>
          </p:cNvPr>
          <p:cNvSpPr/>
          <p:nvPr/>
        </p:nvSpPr>
        <p:spPr>
          <a:xfrm>
            <a:off x="139700" y="555626"/>
            <a:ext cx="2667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40BF7B-D09C-41AE-BE97-EEC492774E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16500" y="2536825"/>
            <a:ext cx="647647" cy="563962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44231" y="157004"/>
            <a:ext cx="5626100" cy="246221"/>
          </a:xfrm>
        </p:spPr>
        <p:txBody>
          <a:bodyPr/>
          <a:lstStyle/>
          <a:p>
            <a:pPr algn="l"/>
            <a:r>
              <a:rPr lang="en-US" sz="1600" dirty="0" err="1" smtClean="0"/>
              <a:t>Qavs</a:t>
            </a:r>
            <a:r>
              <a:rPr lang="en-US" sz="1600" dirty="0" smtClean="0"/>
              <a:t> </a:t>
            </a:r>
            <a:r>
              <a:rPr lang="en-US" sz="1600" dirty="0" err="1" smtClean="0"/>
              <a:t>ichidagi</a:t>
            </a:r>
            <a:r>
              <a:rPr lang="en-US" sz="1600" dirty="0" smtClean="0"/>
              <a:t> </a:t>
            </a:r>
            <a:r>
              <a:rPr lang="en-US" sz="1600" dirty="0" err="1" smtClean="0"/>
              <a:t>fe’llardan</a:t>
            </a:r>
            <a:r>
              <a:rPr lang="en-US" sz="1600" dirty="0" smtClean="0"/>
              <a:t> </a:t>
            </a:r>
            <a:r>
              <a:rPr lang="en-US" sz="1600" dirty="0" err="1" smtClean="0"/>
              <a:t>mosini</a:t>
            </a:r>
            <a:r>
              <a:rPr lang="en-US" sz="1600" dirty="0" smtClean="0"/>
              <a:t> </a:t>
            </a:r>
            <a:r>
              <a:rPr lang="en-US" sz="1600" dirty="0" err="1" smtClean="0"/>
              <a:t>qo‘yib</a:t>
            </a:r>
            <a:r>
              <a:rPr lang="en-US" sz="1600" dirty="0" smtClean="0"/>
              <a:t>, </a:t>
            </a:r>
            <a:r>
              <a:rPr lang="en-US" sz="1600" dirty="0" err="1" smtClean="0"/>
              <a:t>gaplarni</a:t>
            </a:r>
            <a:r>
              <a:rPr lang="en-US" sz="1600" dirty="0" smtClean="0"/>
              <a:t> </a:t>
            </a:r>
            <a:r>
              <a:rPr lang="en-US" sz="1600" dirty="0" err="1" smtClean="0"/>
              <a:t>yozing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6878" y="515761"/>
            <a:ext cx="129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9700" y="1012825"/>
            <a:ext cx="56261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1400" dirty="0" smtClean="0">
                <a:latin typeface="Arial" pitchFamily="34" charset="0"/>
                <a:cs typeface="Arial" pitchFamily="34" charset="0"/>
              </a:rPr>
              <a:t>   1. O‘zbekiston Respublikasining Andijon viloyatida O‘rta Osiyoda</a:t>
            </a:r>
          </a:p>
          <a:p>
            <a:pPr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yagona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avtomobil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zavodi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qurildi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boshladi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marL="358775" indent="-358775"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   2. Bu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zavodda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rusumdagi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avtomobillar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ishlab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chiqarilmoqda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ishlatilmoqda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   3. Bu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avtomobillardan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aholisi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qo‘llamoqda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foydalanmoqda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just"/>
            <a:r>
              <a:rPr lang="en-US" sz="1400" dirty="0" smtClean="0">
                <a:latin typeface="Arial" pitchFamily="34" charset="0"/>
                <a:cs typeface="Arial" pitchFamily="34" charset="0"/>
              </a:rPr>
              <a:t>   4.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Aholining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turmush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tarzi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yaxshilanganidan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dalolat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85055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244849"/>
            <a:chOff x="0" y="1"/>
            <a:chExt cx="5765800" cy="3244849"/>
          </a:xfrm>
        </p:grpSpPr>
        <p:sp>
          <p:nvSpPr>
            <p:cNvPr id="3" name="object 3"/>
            <p:cNvSpPr/>
            <p:nvPr/>
          </p:nvSpPr>
          <p:spPr>
            <a:xfrm>
              <a:off x="114935" y="615087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57620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9462" y="8774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Tezkor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savol-javob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0300" y="13095"/>
            <a:ext cx="533400" cy="4663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E437817-9597-4CC0-8FB6-0F1FA93643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9700" y="1241425"/>
            <a:ext cx="414564" cy="2865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F98C691-0542-4511-96CA-2F1486FE38A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700" y="1527962"/>
            <a:ext cx="414564" cy="27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BD9F4A3-451A-469F-9499-8ED54516C4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9700" y="1802306"/>
            <a:ext cx="408467" cy="3048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86DAC6C-699D-44B6-A4CB-607930782C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700" y="2107131"/>
            <a:ext cx="414564" cy="3534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460BF2D-F537-4B73-B8B8-649ED79E6E4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167" y="916603"/>
            <a:ext cx="201133" cy="9245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9817995-97B5-4011-BD1F-B92AB0AFE6F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0700" y="1851025"/>
            <a:ext cx="228598" cy="9906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773B9F0-52D1-47FA-9DE9-AA73393F439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9300" y="936625"/>
            <a:ext cx="3505200" cy="4572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DE4D531-7872-4504-B856-7292108C469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9300" y="1393825"/>
            <a:ext cx="4572000" cy="45114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95C0772-BE23-4099-BA9C-E4EA5DE5F1D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9300" y="1851025"/>
            <a:ext cx="4572000" cy="4572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EEC48912-7EDB-421A-A631-CEC180BA9049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9300" y="2308225"/>
            <a:ext cx="5016500" cy="509054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D988BC29-4969-4D74-9944-0E396F71F459}"/>
              </a:ext>
            </a:extLst>
          </p:cNvPr>
          <p:cNvSpPr/>
          <p:nvPr/>
        </p:nvSpPr>
        <p:spPr>
          <a:xfrm>
            <a:off x="749300" y="929630"/>
            <a:ext cx="3505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Kesim deb nimaga aytiladi?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C6F39976-7E33-4916-932F-905D7DCFEF56}"/>
              </a:ext>
            </a:extLst>
          </p:cNvPr>
          <p:cNvSpPr/>
          <p:nvPr/>
        </p:nvSpPr>
        <p:spPr>
          <a:xfrm>
            <a:off x="749300" y="1927225"/>
            <a:ext cx="426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madaniyat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?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CF04CED7-611B-41E4-B095-956AA0CD774B}"/>
              </a:ext>
            </a:extLst>
          </p:cNvPr>
          <p:cNvSpPr/>
          <p:nvPr/>
        </p:nvSpPr>
        <p:spPr>
          <a:xfrm>
            <a:off x="749300" y="2384425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Tabiatni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asrash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qilyapsiz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3CE513B0-FC93-492B-A512-D2AD59B00126}"/>
              </a:ext>
            </a:extLst>
          </p:cNvPr>
          <p:cNvSpPr/>
          <p:nvPr/>
        </p:nvSpPr>
        <p:spPr>
          <a:xfrm>
            <a:off x="901700" y="2765425"/>
            <a:ext cx="411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Mukofotlari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9300" y="1470025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Ekologiya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so‘zining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izohlang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113855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</a:t>
            </a:r>
            <a:r>
              <a:rPr spc="-40" dirty="0" smtClean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616585"/>
            <a:ext cx="762000" cy="6400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5500" y="685595"/>
            <a:ext cx="472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baxt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keltirar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mavzusida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matn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tuzing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ТРУД людей весной картинки для детей: 14 тыс изображений найдено в Яндекс.Картинках"/>
          <p:cNvPicPr>
            <a:picLocks noChangeAspect="1" noChangeArrowheads="1"/>
          </p:cNvPicPr>
          <p:nvPr/>
        </p:nvPicPr>
        <p:blipFill rotWithShape="1">
          <a:blip r:embed="rId3" cstate="print"/>
          <a:srcRect l="3226" t="2601" r="-1" b="8686"/>
          <a:stretch/>
        </p:blipFill>
        <p:spPr bwMode="auto">
          <a:xfrm>
            <a:off x="1816100" y="1249581"/>
            <a:ext cx="2514600" cy="1524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DA2D91A-442C-4303-A303-9036C1CC9F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" y="555625"/>
            <a:ext cx="5638800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9700" y="98425"/>
            <a:ext cx="5854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700" y="860425"/>
            <a:ext cx="5486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1400" dirty="0" smtClean="0">
                <a:latin typeface="Arial" pitchFamily="34" charset="0"/>
                <a:cs typeface="Arial" pitchFamily="34" charset="0"/>
              </a:rPr>
              <a:t>1. Yurt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indent="-342900"/>
            <a:r>
              <a:rPr lang="en-US" sz="14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Qushlar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sayrayapti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indent="-342900"/>
            <a:r>
              <a:rPr lang="en-US" sz="14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Gullar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ochildi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Jannat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onalar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oyog‘i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Birlashgan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o‘zar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birlashmagan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to‘zar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Oltin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olma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duo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bilim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manbayi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Otang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davlating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onang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jannating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musaffo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10.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o‘qiyapman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9700" y="555625"/>
            <a:ext cx="64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gaplarning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kesimini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jadvalga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tushiring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002469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2319" y="195398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10" normalizeH="0" baseline="0" noProof="0" dirty="0">
                <a:ln>
                  <a:noFill/>
                </a:ln>
                <a:solidFill>
                  <a:srgbClr val="00A6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</a:t>
            </a: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50" spc="-35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tn</a:t>
            </a:r>
            <a:endParaRPr sz="1850" dirty="0">
              <a:latin typeface="Arial Black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9F25CF6-C059-4DD8-9967-4D9CE366EF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" y="555625"/>
            <a:ext cx="2070100" cy="152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60D3D278-6363-454D-83BC-4CD64A62137D}"/>
              </a:ext>
            </a:extLst>
          </p:cNvPr>
          <p:cNvSpPr/>
          <p:nvPr/>
        </p:nvSpPr>
        <p:spPr>
          <a:xfrm>
            <a:off x="292100" y="510977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758489"/>
              </p:ext>
            </p:extLst>
          </p:nvPr>
        </p:nvGraphicFramePr>
        <p:xfrm>
          <a:off x="596900" y="936625"/>
          <a:ext cx="457200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</a:tblGrid>
              <a:tr h="5994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Ega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Kesim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Yurt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tinch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Sen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tinch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50" spc="-35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tn</a:t>
            </a:r>
            <a:endParaRPr sz="1850" dirty="0">
              <a:latin typeface="Arial Black"/>
              <a:cs typeface="Arial Black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9F25CF6-C059-4DD8-9967-4D9CE366EF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100" y="555626"/>
            <a:ext cx="1524000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11300" y="98425"/>
            <a:ext cx="2223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500" y="479425"/>
            <a:ext cx="1398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304978"/>
              </p:ext>
            </p:extLst>
          </p:nvPr>
        </p:nvGraphicFramePr>
        <p:xfrm>
          <a:off x="139700" y="1012825"/>
          <a:ext cx="49339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469351">
                  <a:extLst>
                    <a:ext uri="{9D8B030D-6E8A-4147-A177-3AD203B41FA5}">
                      <a16:colId xmlns="" xmlns:a16="http://schemas.microsoft.com/office/drawing/2014/main" val="2362925185"/>
                    </a:ext>
                  </a:extLst>
                </a:gridCol>
                <a:gridCol w="2464599">
                  <a:extLst>
                    <a:ext uri="{9D8B030D-6E8A-4147-A177-3AD203B41FA5}">
                      <a16:colId xmlns="" xmlns:a16="http://schemas.microsoft.com/office/drawing/2014/main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effectLst/>
                          <a:latin typeface="Arial" pitchFamily="34" charset="0"/>
                          <a:ea typeface="Times New Roman" panose="02020603050405020304" pitchFamily="18" charset="0"/>
                          <a:cs typeface="Arial" pitchFamily="34" charset="0"/>
                        </a:rPr>
                        <a:t>Ega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Kesim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qushlar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sayrayapti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ullar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ochildi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irlashgan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birlashmagan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o‘zar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to‘zar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oltin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duo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olma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829048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otang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onang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davlating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jannating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9848697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osmon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musaffo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15565038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kitob</a:t>
                      </a:r>
                      <a:endParaRPr lang="ru-RU" sz="14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o‘qiyapman</a:t>
                      </a:r>
                      <a:endParaRPr lang="ru-RU" sz="1400" b="1" dirty="0" smtClean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2414956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8852" y="105336"/>
            <a:ext cx="516429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smtClean="0"/>
              <a:t>“</a:t>
            </a:r>
            <a:r>
              <a:rPr lang="en-US" spc="15" dirty="0" err="1" smtClean="0"/>
              <a:t>Gapni</a:t>
            </a:r>
            <a:r>
              <a:rPr lang="en-US" spc="15" dirty="0" smtClean="0"/>
              <a:t> </a:t>
            </a:r>
            <a:r>
              <a:rPr lang="en-US" spc="15" dirty="0" err="1" smtClean="0"/>
              <a:t>to‘ldir</a:t>
            </a:r>
            <a:r>
              <a:rPr lang="en-US" spc="15" dirty="0" smtClean="0"/>
              <a:t>” </a:t>
            </a:r>
            <a:r>
              <a:rPr lang="en-US" spc="15" dirty="0" err="1" smtClean="0"/>
              <a:t>mashqi</a:t>
            </a:r>
            <a:endParaRPr spc="15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766D2F3-A350-4477-AF0E-DD075E097A0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2613025"/>
            <a:ext cx="5562600" cy="533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C71F13A-4DD8-410F-B8B8-CD62B4FC0337}"/>
              </a:ext>
            </a:extLst>
          </p:cNvPr>
          <p:cNvSpPr/>
          <p:nvPr/>
        </p:nvSpPr>
        <p:spPr>
          <a:xfrm>
            <a:off x="0" y="555625"/>
            <a:ext cx="18287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b="1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39700" y="555625"/>
            <a:ext cx="3733800" cy="2031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    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Chori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Avaz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__________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Qash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adaryo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viloyatining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G‘uzor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tumanida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tug‘ilgan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.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_________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ToshDUning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______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fakultetini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tamomlagan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   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Fin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eposi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_______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hamda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_______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, 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______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va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bosh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shoirlarning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asarlarini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o‘zbek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tiliga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tarjima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qilgan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.</a:t>
            </a: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Ubuntu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   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________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Toshkent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shahrida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vafot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etgan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7410" name="AutoShape 2" descr="data:image/gif;base64,R0lGODlhAQABAIAAAAAAAP///yH5BAEAAAAALAAAAAABAAEAAAIBRAA7"/>
          <p:cNvSpPr>
            <a:spLocks noChangeAspect="1" noChangeArrowheads="1"/>
          </p:cNvSpPr>
          <p:nvPr/>
        </p:nvSpPr>
        <p:spPr bwMode="auto">
          <a:xfrm>
            <a:off x="12553950" y="1762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Picture 2" descr="chori_avaz-640x400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9073" b="8043"/>
          <a:stretch/>
        </p:blipFill>
        <p:spPr bwMode="auto">
          <a:xfrm>
            <a:off x="3984625" y="581869"/>
            <a:ext cx="1704975" cy="182880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3500" y="2689225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   1985-yil,</a:t>
            </a:r>
            <a:r>
              <a:rPr lang="en-US" sz="12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1957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yil</a:t>
            </a:r>
            <a:r>
              <a:rPr lang="ru-RU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 11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lang="en-US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yil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,</a:t>
            </a:r>
            <a:r>
              <a:rPr lang="ru-RU" sz="12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1992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yil</a:t>
            </a:r>
            <a:r>
              <a:rPr lang="ru-RU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 29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noyabrda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, </a:t>
            </a:r>
            <a:r>
              <a:rPr lang="en-US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filologiya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,</a:t>
            </a:r>
            <a:r>
              <a:rPr lang="en-US" sz="12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“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Kalevala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”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ni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,</a:t>
            </a:r>
          </a:p>
          <a:p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    </a:t>
            </a:r>
            <a:r>
              <a:rPr lang="ru-RU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R. 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Akutagava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, </a:t>
            </a:r>
            <a:r>
              <a:rPr lang="ru-RU" sz="1200" b="1" i="1" dirty="0" err="1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I.Takuboku</a:t>
            </a:r>
            <a:r>
              <a:rPr lang="en-US" sz="1200" b="1" i="1" dirty="0" smtClean="0">
                <a:solidFill>
                  <a:schemeClr val="bg1"/>
                </a:solidFill>
                <a:latin typeface="Arial" pitchFamily="34" charset="0"/>
                <a:ea typeface="Ubuntu"/>
                <a:cs typeface="Arial" pitchFamily="34" charset="0"/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00546" y="2281793"/>
            <a:ext cx="1437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Chori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Avaz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7211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5900" y="125276"/>
            <a:ext cx="516429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smtClean="0"/>
              <a:t>“</a:t>
            </a:r>
            <a:r>
              <a:rPr lang="en-US" spc="15" dirty="0" err="1" smtClean="0"/>
              <a:t>Gapni</a:t>
            </a:r>
            <a:r>
              <a:rPr lang="en-US" spc="15" dirty="0" smtClean="0"/>
              <a:t> </a:t>
            </a:r>
            <a:r>
              <a:rPr lang="en-US" spc="15" dirty="0" err="1" smtClean="0"/>
              <a:t>to‘ldir</a:t>
            </a:r>
            <a:r>
              <a:rPr lang="en-US" spc="15" dirty="0" smtClean="0"/>
              <a:t>” </a:t>
            </a:r>
            <a:r>
              <a:rPr lang="en-US" spc="15" dirty="0" err="1" smtClean="0"/>
              <a:t>mashqi</a:t>
            </a:r>
            <a:endParaRPr spc="15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54500" y="2841625"/>
            <a:ext cx="12402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Chori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Avaz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9675" y="884975"/>
            <a:ext cx="37338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   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Chori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Avaz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1957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yil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11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yil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Qash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adaryo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viloyatining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G‘uzor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tumanida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tug‘ilgan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.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1985-yil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ToshDUning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filologiya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fakultetini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tamomlagan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   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Fin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eposi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“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Kalevala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”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ni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hamda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I.Takuboku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, R.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Akutagava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va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bosh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shoirlarning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asarlarini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o‘zbek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tiliga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tarjima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qilgan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. </a:t>
            </a: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Ubuntu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  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1992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yil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29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-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noyabrda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Toshkent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shahrida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vafot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etgan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Ubuntu"/>
                <a:cs typeface="Arial" pitchFamily="34" charset="0"/>
              </a:rPr>
              <a:t>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17410" name="AutoShape 2" descr="data:image/gif;base64,R0lGODlhAQABAIAAAAAAAP///yH5BAEAAAAALAAAAAABAAEAAAIBRAA7"/>
          <p:cNvSpPr>
            <a:spLocks noChangeAspect="1" noChangeArrowheads="1"/>
          </p:cNvSpPr>
          <p:nvPr/>
        </p:nvSpPr>
        <p:spPr bwMode="auto">
          <a:xfrm>
            <a:off x="12553950" y="1762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https://ziyouz.uz/wp-content/uploads/2013/09/chori-ava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5900" y="784225"/>
            <a:ext cx="1645920" cy="2133600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766D2F3-A350-4477-AF0E-DD075E097A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799" y="555625"/>
            <a:ext cx="1447800" cy="381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C71F13A-4DD8-410F-B8B8-CD62B4FC0337}"/>
              </a:ext>
            </a:extLst>
          </p:cNvPr>
          <p:cNvSpPr/>
          <p:nvPr/>
        </p:nvSpPr>
        <p:spPr>
          <a:xfrm>
            <a:off x="215900" y="555625"/>
            <a:ext cx="1371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s-E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Tekshiring.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50017211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2578" y="58676"/>
            <a:ext cx="516429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 smtClean="0"/>
              <a:t>She’riy</a:t>
            </a:r>
            <a:r>
              <a:rPr lang="en-US" spc="15" dirty="0" smtClean="0"/>
              <a:t> </a:t>
            </a:r>
            <a:r>
              <a:rPr lang="en-US" spc="15" dirty="0" err="1" smtClean="0"/>
              <a:t>to‘plamlari</a:t>
            </a:r>
            <a:endParaRPr spc="15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766D2F3-A350-4477-AF0E-DD075E097A0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900" y="631825"/>
            <a:ext cx="1524000" cy="381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5900" y="936625"/>
            <a:ext cx="3810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   </a:t>
            </a:r>
            <a:r>
              <a:rPr lang="en-US" i="1" dirty="0" smtClean="0"/>
              <a:t> 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Chori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Avaz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hayotlik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chog‘ida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rtilgan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kamon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Uyg‘onishdan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tole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izlama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ertasi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1992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1400" b="1" i="1" dirty="0" err="1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Saylanma</a:t>
            </a:r>
            <a:r>
              <a:rPr lang="en-US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”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ea typeface="Ubuntu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000000"/>
                </a:solidFill>
                <a:latin typeface="Arial" pitchFamily="34" charset="0"/>
                <a:ea typeface="Ubuntu"/>
                <a:cs typeface="Arial" pitchFamily="34" charset="0"/>
              </a:rPr>
              <a:t>(2003)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to‘plamlari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nashr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etilgan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daftaridagi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talay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vafotidan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o‘quvchi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qo‘liga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yetib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bordi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s://kitobim.uz/storage/covers/qDjOAm7gwh2rxMd1eAfLaUQw0QkjJakEPqBOZ5Ql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2100" y="708025"/>
            <a:ext cx="1551709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017211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91" y="98425"/>
            <a:ext cx="5202551" cy="340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Yangi</a:t>
            </a:r>
            <a:r>
              <a:rPr lang="en-US" spc="20" dirty="0"/>
              <a:t> </a:t>
            </a:r>
            <a:r>
              <a:rPr lang="en-US" spc="20" dirty="0" err="1"/>
              <a:t>mavzu</a:t>
            </a:r>
            <a:r>
              <a:rPr lang="en-US" spc="20" dirty="0"/>
              <a:t> </a:t>
            </a:r>
            <a:r>
              <a:rPr lang="en-US" spc="20" dirty="0" err="1"/>
              <a:t>yuzasidan</a:t>
            </a:r>
            <a:r>
              <a:rPr lang="en-US" spc="20" dirty="0"/>
              <a:t> </a:t>
            </a:r>
            <a:r>
              <a:rPr lang="en-US" spc="20" dirty="0" err="1"/>
              <a:t>suhbat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222655" y="595229"/>
            <a:ext cx="1822045" cy="332142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00" b="1" dirty="0" smtClean="0"/>
              <a:t>   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77555C97-861A-419D-B61F-0768F59385B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8300" y="2384425"/>
            <a:ext cx="1493762" cy="6973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9700" y="936526"/>
            <a:ext cx="4876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– ... ... ... 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Mehnatsiz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hayotni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tasavvur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qilasiz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– ... ... ... 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baxt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keltirar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deymiz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– ... ... ... .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Mehnatning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tagi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deganda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nimani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tushunasiz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– ... ... ... 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91" y="98425"/>
            <a:ext cx="5202551" cy="340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Yangi</a:t>
            </a:r>
            <a:r>
              <a:rPr lang="en-US" spc="20" dirty="0"/>
              <a:t> </a:t>
            </a:r>
            <a:r>
              <a:rPr lang="en-US" spc="20" dirty="0" err="1" smtClean="0"/>
              <a:t>mavzuni</a:t>
            </a:r>
            <a:r>
              <a:rPr lang="en-US" spc="20" dirty="0" smtClean="0"/>
              <a:t> </a:t>
            </a:r>
            <a:r>
              <a:rPr lang="en-US" spc="20" dirty="0" err="1" smtClean="0"/>
              <a:t>mustahkamlash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55625"/>
            <a:ext cx="1524000" cy="265196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2- </a:t>
            </a: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63700" y="555625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mehnatning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tagi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rohat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700" y="860425"/>
            <a:ext cx="5562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hayotini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bezaydigan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baxt-saodat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keltiruvchi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boylik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farovonlik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baxsh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etuvchi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yagona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omildir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Qadim-qadimdan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hayotining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mazmuniga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aylangan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Insonlarning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obro‘-e’tiborli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halol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orqasidandir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Halol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insonga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zavq-shavq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baxsh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insonni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ulug‘laydi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mehnatning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tagi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naqlga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amal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ota-bobolarimiz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farzandlarini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yoshlik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chog‘idan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mehnatsevarlikka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o‘rgatganlar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1390</TotalTime>
  <Words>945</Words>
  <Application>Microsoft Office PowerPoint</Application>
  <PresentationFormat>Произвольный</PresentationFormat>
  <Paragraphs>148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Matura MT Script Capitals</vt:lpstr>
      <vt:lpstr>Monotype Corsiva</vt:lpstr>
      <vt:lpstr>Times New Roman</vt:lpstr>
      <vt:lpstr>Ubuntu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“Gapni to‘ldir” mashqi</vt:lpstr>
      <vt:lpstr>“Gapni to‘ldir” mashqi</vt:lpstr>
      <vt:lpstr>She’riy to‘plamlari</vt:lpstr>
      <vt:lpstr>Yangi mavzu yuzasidan suhbat</vt:lpstr>
      <vt:lpstr>Yangi mavzuni mustahkamlash</vt:lpstr>
      <vt:lpstr>“Zakovat” metodi (Evristik texnologiyasi)</vt:lpstr>
      <vt:lpstr>“Zakovat” metodi (Evristik texnologiyasi)</vt:lpstr>
      <vt:lpstr>“Zakovat” metodi (Evristik texnologiyasi)</vt:lpstr>
      <vt:lpstr>  </vt:lpstr>
      <vt:lpstr> Ot – kesim, ularda – dir shaklining qo‘llanishi</vt:lpstr>
      <vt:lpstr>      Ko‘chiring.  Fe’l-kesimlarni topib, qaysi so‘z turkumi   bilan ifodalanganligini tushuntiring</vt:lpstr>
      <vt:lpstr>     Mustaqil ish</vt:lpstr>
      <vt:lpstr>Qavs ichidagi fe’llardan mosini qo‘yib, gaplarni yozing</vt:lpstr>
      <vt:lpstr>“Tezkor savol-javob” metodi</vt:lpstr>
      <vt:lpstr> Mustaqil bajarish uchun topshiriq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Учетная запись Майкрософт</cp:lastModifiedBy>
  <cp:revision>191</cp:revision>
  <dcterms:created xsi:type="dcterms:W3CDTF">2020-04-13T08:06:06Z</dcterms:created>
  <dcterms:modified xsi:type="dcterms:W3CDTF">2020-11-13T09:30:16Z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