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316" r:id="rId3"/>
    <p:sldId id="257" r:id="rId4"/>
    <p:sldId id="326" r:id="rId5"/>
    <p:sldId id="327" r:id="rId6"/>
    <p:sldId id="329" r:id="rId7"/>
    <p:sldId id="328" r:id="rId8"/>
    <p:sldId id="330" r:id="rId9"/>
    <p:sldId id="331" r:id="rId10"/>
    <p:sldId id="332" r:id="rId11"/>
    <p:sldId id="333" r:id="rId12"/>
    <p:sldId id="334" r:id="rId13"/>
    <p:sldId id="335" r:id="rId14"/>
    <p:sldId id="336" r:id="rId15"/>
    <p:sldId id="337" r:id="rId16"/>
    <p:sldId id="338" r:id="rId17"/>
    <p:sldId id="339" r:id="rId18"/>
    <p:sldId id="322" r:id="rId19"/>
    <p:sldId id="271" r:id="rId20"/>
    <p:sldId id="281" r:id="rId21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6" d="100"/>
          <a:sy n="136" d="100"/>
        </p:scale>
        <p:origin x="852" y="12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11/13/2020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11/13/2020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11/13/2020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15278" y="1083504"/>
            <a:ext cx="4935243" cy="14249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0" Type="http://schemas.openxmlformats.org/officeDocument/2006/relationships/image" Target="../media/image24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fotki.yandex.ru/next/users/kapitandiyego/album/515698/view/1460267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27194" y="236708"/>
            <a:ext cx="2540921" cy="53796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en-US" sz="3400" spc="10" dirty="0" err="1"/>
              <a:t>O‘zbek</a:t>
            </a:r>
            <a:r>
              <a:rPr sz="3400" spc="-80" dirty="0"/>
              <a:t> </a:t>
            </a:r>
            <a:r>
              <a:rPr sz="3400" spc="5" dirty="0"/>
              <a:t>tili</a:t>
            </a:r>
            <a:endParaRPr sz="3400" dirty="0"/>
          </a:p>
        </p:txBody>
      </p:sp>
      <p:sp>
        <p:nvSpPr>
          <p:cNvPr id="6" name="object 6"/>
          <p:cNvSpPr/>
          <p:nvPr/>
        </p:nvSpPr>
        <p:spPr>
          <a:xfrm>
            <a:off x="134460" y="1146197"/>
            <a:ext cx="344170" cy="740410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38172" y="2277855"/>
            <a:ext cx="344170" cy="74041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7" name="object 27"/>
          <p:cNvGrpSpPr/>
          <p:nvPr/>
        </p:nvGrpSpPr>
        <p:grpSpPr>
          <a:xfrm>
            <a:off x="4178301" y="212868"/>
            <a:ext cx="1142824" cy="634365"/>
            <a:chOff x="4686759" y="212868"/>
            <a:chExt cx="634365" cy="634365"/>
          </a:xfrm>
        </p:grpSpPr>
        <p:sp>
          <p:nvSpPr>
            <p:cNvPr id="28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4330700" y="309618"/>
            <a:ext cx="1066800" cy="362279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en-US" sz="2250" b="1" spc="10" dirty="0" smtClean="0">
                <a:solidFill>
                  <a:srgbClr val="FFFFFF"/>
                </a:solidFill>
                <a:latin typeface="Arial"/>
                <a:cs typeface="Arial"/>
              </a:rPr>
              <a:t>9- </a:t>
            </a:r>
            <a:r>
              <a:rPr lang="en-US" sz="2250" b="1" spc="10" dirty="0" err="1" smtClean="0">
                <a:solidFill>
                  <a:srgbClr val="FFFFFF"/>
                </a:solidFill>
                <a:latin typeface="Arial"/>
                <a:cs typeface="Arial"/>
              </a:rPr>
              <a:t>sinf</a:t>
            </a:r>
            <a:r>
              <a:rPr lang="en-US" sz="2250" b="1" spc="10" dirty="0" smtClean="0">
                <a:solidFill>
                  <a:srgbClr val="FFFFFF"/>
                </a:solidFill>
                <a:latin typeface="Arial"/>
                <a:cs typeface="Arial"/>
              </a:rPr>
              <a:t>  </a:t>
            </a:r>
            <a:endParaRPr sz="2250" dirty="0">
              <a:latin typeface="Arial"/>
              <a:cs typeface="Arial"/>
            </a:endParaRPr>
          </a:p>
        </p:txBody>
      </p:sp>
      <p:pic>
        <p:nvPicPr>
          <p:cNvPr id="37" name="Рисунок 36">
            <a:extLst>
              <a:ext uri="{FF2B5EF4-FFF2-40B4-BE49-F238E27FC236}">
                <a16:creationId xmlns="" xmlns:a16="http://schemas.microsoft.com/office/drawing/2014/main" id="{0EB1723C-F94B-4C7C-B292-C2B1646C790B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72468" y="2319942"/>
            <a:ext cx="1525374" cy="982734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2B64A698-FC3F-4E91-AB91-565D95E75685}"/>
              </a:ext>
            </a:extLst>
          </p:cNvPr>
          <p:cNvSpPr/>
          <p:nvPr/>
        </p:nvSpPr>
        <p:spPr>
          <a:xfrm>
            <a:off x="478630" y="1064702"/>
            <a:ext cx="4815040" cy="12131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415" lvl="0" algn="ctr">
              <a:spcBef>
                <a:spcPts val="110"/>
              </a:spcBef>
            </a:pPr>
            <a:r>
              <a:rPr lang="en-US" sz="2400" b="1" dirty="0" err="1" smtClean="0">
                <a:solidFill>
                  <a:srgbClr val="2365C7"/>
                </a:solidFill>
                <a:latin typeface="Arial"/>
                <a:cs typeface="Arial"/>
              </a:rPr>
              <a:t>Mavzu</a:t>
            </a:r>
            <a:r>
              <a:rPr lang="en-US" sz="2400" b="1" dirty="0" smtClean="0">
                <a:solidFill>
                  <a:srgbClr val="2365C7"/>
                </a:solidFill>
                <a:latin typeface="Arial"/>
                <a:cs typeface="Arial"/>
              </a:rPr>
              <a:t>: </a:t>
            </a:r>
            <a:r>
              <a:rPr lang="en-US" sz="2400" b="1" dirty="0" err="1" smtClean="0">
                <a:solidFill>
                  <a:srgbClr val="2365C7"/>
                </a:solidFill>
                <a:latin typeface="Arial"/>
                <a:cs typeface="Arial"/>
              </a:rPr>
              <a:t>Mehnat</a:t>
            </a:r>
            <a:r>
              <a:rPr lang="en-US" sz="24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400" b="1" dirty="0" err="1" smtClean="0">
                <a:solidFill>
                  <a:srgbClr val="2365C7"/>
                </a:solidFill>
                <a:latin typeface="Arial"/>
                <a:cs typeface="Arial"/>
              </a:rPr>
              <a:t>baxt</a:t>
            </a:r>
            <a:r>
              <a:rPr lang="en-US" sz="24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400" b="1" dirty="0" err="1" smtClean="0">
                <a:solidFill>
                  <a:srgbClr val="2365C7"/>
                </a:solidFill>
                <a:latin typeface="Arial"/>
                <a:cs typeface="Arial"/>
              </a:rPr>
              <a:t>keltirar</a:t>
            </a:r>
            <a:r>
              <a:rPr lang="en-US" sz="2400" b="1" dirty="0" smtClean="0">
                <a:solidFill>
                  <a:srgbClr val="2365C7"/>
                </a:solidFill>
                <a:latin typeface="Arial"/>
                <a:cs typeface="Arial"/>
              </a:rPr>
              <a:t>.</a:t>
            </a:r>
          </a:p>
          <a:p>
            <a:pPr marL="18415" lvl="0" algn="ctr">
              <a:spcBef>
                <a:spcPts val="110"/>
              </a:spcBef>
            </a:pPr>
            <a:r>
              <a:rPr lang="en-US" sz="2400" b="1" dirty="0" smtClean="0">
                <a:solidFill>
                  <a:srgbClr val="2365C7"/>
                </a:solidFill>
                <a:latin typeface="Arial"/>
                <a:cs typeface="Arial"/>
              </a:rPr>
              <a:t>(</a:t>
            </a:r>
            <a:r>
              <a:rPr lang="en-US" sz="2400" b="1" dirty="0" err="1" smtClean="0">
                <a:solidFill>
                  <a:srgbClr val="2365C7"/>
                </a:solidFill>
                <a:latin typeface="Arial"/>
                <a:cs typeface="Arial"/>
              </a:rPr>
              <a:t>Fe’l-kesim</a:t>
            </a:r>
            <a:r>
              <a:rPr lang="en-US" sz="2400" b="1" dirty="0" smtClean="0">
                <a:solidFill>
                  <a:srgbClr val="2365C7"/>
                </a:solidFill>
                <a:latin typeface="Arial"/>
                <a:cs typeface="Arial"/>
              </a:rPr>
              <a:t>, </a:t>
            </a:r>
            <a:r>
              <a:rPr lang="en-US" sz="2400" b="1" dirty="0" err="1" smtClean="0">
                <a:solidFill>
                  <a:srgbClr val="2365C7"/>
                </a:solidFill>
                <a:latin typeface="Arial"/>
                <a:cs typeface="Arial"/>
              </a:rPr>
              <a:t>ularda</a:t>
            </a:r>
            <a:r>
              <a:rPr lang="en-US" sz="24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400" b="1" dirty="0" err="1" smtClean="0">
                <a:solidFill>
                  <a:srgbClr val="2365C7"/>
                </a:solidFill>
                <a:latin typeface="Arial"/>
                <a:cs typeface="Arial"/>
              </a:rPr>
              <a:t>yordamchi</a:t>
            </a:r>
            <a:r>
              <a:rPr lang="en-US" sz="24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400" b="1" dirty="0" err="1" smtClean="0">
                <a:solidFill>
                  <a:srgbClr val="2365C7"/>
                </a:solidFill>
                <a:latin typeface="Arial"/>
                <a:cs typeface="Arial"/>
              </a:rPr>
              <a:t>fe’llarning</a:t>
            </a:r>
            <a:r>
              <a:rPr lang="en-US" sz="24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400" b="1" dirty="0" err="1" smtClean="0">
                <a:solidFill>
                  <a:srgbClr val="2365C7"/>
                </a:solidFill>
                <a:latin typeface="Arial"/>
                <a:cs typeface="Arial"/>
              </a:rPr>
              <a:t>qo‘llanishi</a:t>
            </a:r>
            <a:r>
              <a:rPr lang="en-US" sz="2400" b="1" dirty="0" smtClean="0">
                <a:solidFill>
                  <a:srgbClr val="2365C7"/>
                </a:solidFill>
                <a:latin typeface="Arial"/>
                <a:cs typeface="Arial"/>
              </a:rPr>
              <a:t>)</a:t>
            </a:r>
            <a:endParaRPr lang="ru-RU" sz="2400" b="1" dirty="0" smtClean="0">
              <a:solidFill>
                <a:srgbClr val="2365C7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6840" y="71163"/>
            <a:ext cx="5650873" cy="3114225"/>
            <a:chOff x="66840" y="71163"/>
            <a:chExt cx="5650873" cy="3114225"/>
          </a:xfrm>
        </p:grpSpPr>
        <p:sp>
          <p:nvSpPr>
            <p:cNvPr id="3" name="object 3"/>
            <p:cNvSpPr/>
            <p:nvPr/>
          </p:nvSpPr>
          <p:spPr>
            <a:xfrm>
              <a:off x="66840" y="667050"/>
              <a:ext cx="5650865" cy="2518338"/>
            </a:xfrm>
            <a:custGeom>
              <a:avLst/>
              <a:gdLst/>
              <a:ahLst/>
              <a:cxnLst/>
              <a:rect l="l" t="t" r="r" b="b"/>
              <a:pathLst>
                <a:path w="5650865" h="2047239">
                  <a:moveTo>
                    <a:pt x="5650712" y="0"/>
                  </a:moveTo>
                  <a:lnTo>
                    <a:pt x="0" y="0"/>
                  </a:lnTo>
                  <a:lnTo>
                    <a:pt x="0" y="24130"/>
                  </a:lnTo>
                  <a:lnTo>
                    <a:pt x="0" y="2023110"/>
                  </a:lnTo>
                  <a:lnTo>
                    <a:pt x="0" y="2047240"/>
                  </a:lnTo>
                  <a:lnTo>
                    <a:pt x="5650712" y="2047240"/>
                  </a:lnTo>
                  <a:lnTo>
                    <a:pt x="5650712" y="2023110"/>
                  </a:lnTo>
                  <a:lnTo>
                    <a:pt x="24384" y="2023110"/>
                  </a:lnTo>
                  <a:lnTo>
                    <a:pt x="24384" y="24130"/>
                  </a:lnTo>
                  <a:lnTo>
                    <a:pt x="5626328" y="24130"/>
                  </a:lnTo>
                  <a:lnTo>
                    <a:pt x="5626328" y="2022995"/>
                  </a:lnTo>
                  <a:lnTo>
                    <a:pt x="5650712" y="2023008"/>
                  </a:lnTo>
                  <a:lnTo>
                    <a:pt x="5650712" y="24130"/>
                  </a:lnTo>
                  <a:lnTo>
                    <a:pt x="5650712" y="23876"/>
                  </a:lnTo>
                  <a:lnTo>
                    <a:pt x="5650712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" name="object 4"/>
            <p:cNvSpPr/>
            <p:nvPr/>
          </p:nvSpPr>
          <p:spPr>
            <a:xfrm>
              <a:off x="66848" y="71163"/>
              <a:ext cx="5650865" cy="505037"/>
            </a:xfrm>
            <a:custGeom>
              <a:avLst/>
              <a:gdLst/>
              <a:ahLst/>
              <a:cxnLst/>
              <a:rect l="l" t="t" r="r" b="b"/>
              <a:pathLst>
                <a:path w="5650865" h="1028700">
                  <a:moveTo>
                    <a:pt x="5650710" y="0"/>
                  </a:moveTo>
                  <a:lnTo>
                    <a:pt x="0" y="0"/>
                  </a:lnTo>
                  <a:lnTo>
                    <a:pt x="0" y="1028444"/>
                  </a:lnTo>
                  <a:lnTo>
                    <a:pt x="5650710" y="1028444"/>
                  </a:lnTo>
                  <a:lnTo>
                    <a:pt x="5650710" y="0"/>
                  </a:lnTo>
                  <a:close/>
                </a:path>
              </a:pathLst>
            </a:custGeom>
            <a:solidFill>
              <a:srgbClr val="2365C7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pic>
        <p:nvPicPr>
          <p:cNvPr id="21" name="Рисунок 20">
            <a:extLst>
              <a:ext uri="{FF2B5EF4-FFF2-40B4-BE49-F238E27FC236}">
                <a16:creationId xmlns:a16="http://schemas.microsoft.com/office/drawing/2014/main" xmlns="" id="{093470C6-7342-4D39-AA1A-CD220736281F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3270" y="724855"/>
            <a:ext cx="2353430" cy="369331"/>
          </a:xfrm>
          <a:prstGeom prst="rect">
            <a:avLst/>
          </a:prstGeom>
        </p:spPr>
      </p:pic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xmlns="" id="{7A7227E4-0BC8-4C13-94BB-05E9914C9E8E}"/>
              </a:ext>
            </a:extLst>
          </p:cNvPr>
          <p:cNvSpPr/>
          <p:nvPr/>
        </p:nvSpPr>
        <p:spPr>
          <a:xfrm>
            <a:off x="270341" y="724854"/>
            <a:ext cx="480514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xmlns="" id="{9CC86D96-028B-46DE-AA61-B2AEC23D288A}"/>
              </a:ext>
            </a:extLst>
          </p:cNvPr>
          <p:cNvSpPr/>
          <p:nvPr/>
        </p:nvSpPr>
        <p:spPr>
          <a:xfrm>
            <a:off x="162216" y="1061680"/>
            <a:ext cx="546388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xmlns="" id="{A029960C-120E-45B4-9B28-4A59C5E605CE}"/>
              </a:ext>
            </a:extLst>
          </p:cNvPr>
          <p:cNvSpPr/>
          <p:nvPr/>
        </p:nvSpPr>
        <p:spPr>
          <a:xfrm>
            <a:off x="270341" y="1393825"/>
            <a:ext cx="1926759" cy="8204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1200" b="1" dirty="0" err="1" smtClean="0">
                <a:latin typeface="Arial" pitchFamily="34" charset="0"/>
                <a:cs typeface="Arial" pitchFamily="34" charset="0"/>
              </a:rPr>
              <a:t>Matndan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 smtClean="0">
                <a:latin typeface="Arial" pitchFamily="34" charset="0"/>
                <a:cs typeface="Arial" pitchFamily="34" charset="0"/>
              </a:rPr>
              <a:t>tayanch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 smtClean="0">
                <a:latin typeface="Arial" pitchFamily="34" charset="0"/>
                <a:cs typeface="Arial" pitchFamily="34" charset="0"/>
              </a:rPr>
              <a:t>so‘zlarni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 toping, </a:t>
            </a:r>
            <a:r>
              <a:rPr lang="en-US" sz="1200" b="1" dirty="0" err="1" smtClean="0">
                <a:latin typeface="Arial" pitchFamily="34" charset="0"/>
                <a:cs typeface="Arial" pitchFamily="34" charset="0"/>
              </a:rPr>
              <a:t>ular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 smtClean="0">
                <a:latin typeface="Arial" pitchFamily="34" charset="0"/>
                <a:cs typeface="Arial" pitchFamily="34" charset="0"/>
              </a:rPr>
              <a:t>ishtirokida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 smtClean="0">
                <a:latin typeface="Arial" pitchFamily="34" charset="0"/>
                <a:cs typeface="Arial" pitchFamily="34" charset="0"/>
              </a:rPr>
              <a:t>gaplar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 smtClean="0">
                <a:latin typeface="Arial" pitchFamily="34" charset="0"/>
                <a:cs typeface="Arial" pitchFamily="34" charset="0"/>
              </a:rPr>
              <a:t>tuzing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.</a:t>
            </a:r>
            <a:endParaRPr kumimoji="0" lang="ru-RU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Стрелка: изогнутая вниз 10">
            <a:extLst>
              <a:ext uri="{FF2B5EF4-FFF2-40B4-BE49-F238E27FC236}">
                <a16:creationId xmlns:a16="http://schemas.microsoft.com/office/drawing/2014/main" xmlns="" id="{99FF190A-C7BB-4175-97DF-22E0066FB96C}"/>
              </a:ext>
            </a:extLst>
          </p:cNvPr>
          <p:cNvSpPr/>
          <p:nvPr/>
        </p:nvSpPr>
        <p:spPr>
          <a:xfrm>
            <a:off x="2197100" y="1737060"/>
            <a:ext cx="457200" cy="19016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xmlns="" id="{D541CBEC-6960-4A4E-8381-4C1BEA8AA708}"/>
              </a:ext>
            </a:extLst>
          </p:cNvPr>
          <p:cNvSpPr/>
          <p:nvPr/>
        </p:nvSpPr>
        <p:spPr>
          <a:xfrm>
            <a:off x="2704038" y="1304661"/>
            <a:ext cx="2853467" cy="140776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81B357CE-E5AC-4504-9502-9A7D27777405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3000" y="2312964"/>
            <a:ext cx="932749" cy="662212"/>
          </a:xfrm>
          <a:prstGeom prst="rect">
            <a:avLst/>
          </a:prstGeom>
        </p:spPr>
      </p:pic>
      <p:sp>
        <p:nvSpPr>
          <p:cNvPr id="9" name="Заголовок 8">
            <a:extLst>
              <a:ext uri="{FF2B5EF4-FFF2-40B4-BE49-F238E27FC236}">
                <a16:creationId xmlns:a16="http://schemas.microsoft.com/office/drawing/2014/main" xmlns="" id="{7DBFB90C-4C69-402B-A8B2-4E1C0BFBE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183083"/>
            <a:ext cx="5164295" cy="276999"/>
          </a:xfrm>
        </p:spPr>
        <p:txBody>
          <a:bodyPr/>
          <a:lstStyle/>
          <a:p>
            <a:pPr algn="ctr"/>
            <a:r>
              <a:rPr lang="en-US" sz="1800" kern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“</a:t>
            </a:r>
            <a:r>
              <a:rPr lang="en-US" sz="1800" kern="1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Zakovat</a:t>
            </a:r>
            <a:r>
              <a:rPr lang="en-US" sz="1800" kern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” </a:t>
            </a:r>
            <a:r>
              <a:rPr lang="en-US" sz="1800" kern="1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metodi</a:t>
            </a:r>
            <a:r>
              <a:rPr lang="en-US" sz="1800" kern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lang="en-US" sz="1800" kern="1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Evristik</a:t>
            </a:r>
            <a:r>
              <a:rPr lang="en-US" sz="1800" kern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1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texnologiyasi</a:t>
            </a:r>
            <a:r>
              <a:rPr lang="en-US" sz="1800" kern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2688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6840" y="71163"/>
            <a:ext cx="5650873" cy="3114225"/>
            <a:chOff x="66840" y="71163"/>
            <a:chExt cx="5650873" cy="3114225"/>
          </a:xfrm>
        </p:grpSpPr>
        <p:sp>
          <p:nvSpPr>
            <p:cNvPr id="3" name="object 3"/>
            <p:cNvSpPr/>
            <p:nvPr/>
          </p:nvSpPr>
          <p:spPr>
            <a:xfrm>
              <a:off x="66840" y="667050"/>
              <a:ext cx="5650865" cy="2518338"/>
            </a:xfrm>
            <a:custGeom>
              <a:avLst/>
              <a:gdLst/>
              <a:ahLst/>
              <a:cxnLst/>
              <a:rect l="l" t="t" r="r" b="b"/>
              <a:pathLst>
                <a:path w="5650865" h="2047239">
                  <a:moveTo>
                    <a:pt x="5650712" y="0"/>
                  </a:moveTo>
                  <a:lnTo>
                    <a:pt x="0" y="0"/>
                  </a:lnTo>
                  <a:lnTo>
                    <a:pt x="0" y="24130"/>
                  </a:lnTo>
                  <a:lnTo>
                    <a:pt x="0" y="2023110"/>
                  </a:lnTo>
                  <a:lnTo>
                    <a:pt x="0" y="2047240"/>
                  </a:lnTo>
                  <a:lnTo>
                    <a:pt x="5650712" y="2047240"/>
                  </a:lnTo>
                  <a:lnTo>
                    <a:pt x="5650712" y="2023110"/>
                  </a:lnTo>
                  <a:lnTo>
                    <a:pt x="24384" y="2023110"/>
                  </a:lnTo>
                  <a:lnTo>
                    <a:pt x="24384" y="24130"/>
                  </a:lnTo>
                  <a:lnTo>
                    <a:pt x="5626328" y="24130"/>
                  </a:lnTo>
                  <a:lnTo>
                    <a:pt x="5626328" y="2022995"/>
                  </a:lnTo>
                  <a:lnTo>
                    <a:pt x="5650712" y="2023008"/>
                  </a:lnTo>
                  <a:lnTo>
                    <a:pt x="5650712" y="24130"/>
                  </a:lnTo>
                  <a:lnTo>
                    <a:pt x="5650712" y="23876"/>
                  </a:lnTo>
                  <a:lnTo>
                    <a:pt x="5650712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" name="object 4"/>
            <p:cNvSpPr/>
            <p:nvPr/>
          </p:nvSpPr>
          <p:spPr>
            <a:xfrm>
              <a:off x="66848" y="71163"/>
              <a:ext cx="5650865" cy="505037"/>
            </a:xfrm>
            <a:custGeom>
              <a:avLst/>
              <a:gdLst/>
              <a:ahLst/>
              <a:cxnLst/>
              <a:rect l="l" t="t" r="r" b="b"/>
              <a:pathLst>
                <a:path w="5650865" h="1028700">
                  <a:moveTo>
                    <a:pt x="5650710" y="0"/>
                  </a:moveTo>
                  <a:lnTo>
                    <a:pt x="0" y="0"/>
                  </a:lnTo>
                  <a:lnTo>
                    <a:pt x="0" y="1028444"/>
                  </a:lnTo>
                  <a:lnTo>
                    <a:pt x="5650710" y="1028444"/>
                  </a:lnTo>
                  <a:lnTo>
                    <a:pt x="5650710" y="0"/>
                  </a:lnTo>
                  <a:close/>
                </a:path>
              </a:pathLst>
            </a:custGeom>
            <a:solidFill>
              <a:srgbClr val="2365C7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22427" y="119536"/>
            <a:ext cx="5660873" cy="335989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12700" marR="1093470" algn="ctr">
              <a:lnSpc>
                <a:spcPts val="2330"/>
              </a:lnSpc>
              <a:spcBef>
                <a:spcPts val="320"/>
              </a:spcBef>
            </a:pPr>
            <a:r>
              <a:rPr lang="en-US" sz="1800" kern="1200" dirty="0">
                <a:solidFill>
                  <a:prstClr val="white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“</a:t>
            </a:r>
            <a:r>
              <a:rPr lang="en-US" sz="1800" kern="1200" dirty="0" err="1">
                <a:solidFill>
                  <a:prstClr val="white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Zakovat</a:t>
            </a:r>
            <a:r>
              <a:rPr lang="en-US" sz="1800" kern="1200" dirty="0">
                <a:solidFill>
                  <a:prstClr val="white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” </a:t>
            </a:r>
            <a:r>
              <a:rPr lang="en-US" sz="1800" kern="1200" dirty="0" err="1">
                <a:solidFill>
                  <a:prstClr val="white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metodi</a:t>
            </a:r>
            <a:r>
              <a:rPr lang="en-US" sz="1800" kern="1200" dirty="0">
                <a:solidFill>
                  <a:prstClr val="white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lang="en-US" sz="1800" kern="1200" dirty="0" err="1">
                <a:solidFill>
                  <a:prstClr val="white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Evristik</a:t>
            </a:r>
            <a:r>
              <a:rPr lang="en-US" sz="1800" kern="1200" dirty="0">
                <a:solidFill>
                  <a:prstClr val="white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1200" dirty="0" err="1">
                <a:solidFill>
                  <a:prstClr val="white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texnologiyasi</a:t>
            </a:r>
            <a:r>
              <a:rPr lang="en-US" sz="1800" kern="1200" dirty="0">
                <a:solidFill>
                  <a:prstClr val="white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spc="1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1" name="Рисунок 20">
            <a:extLst>
              <a:ext uri="{FF2B5EF4-FFF2-40B4-BE49-F238E27FC236}">
                <a16:creationId xmlns:a16="http://schemas.microsoft.com/office/drawing/2014/main" xmlns="" id="{093470C6-7342-4D39-AA1A-CD220736281F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0700" y="708025"/>
            <a:ext cx="1905000" cy="278602"/>
          </a:xfrm>
          <a:prstGeom prst="rect">
            <a:avLst/>
          </a:prstGeom>
        </p:spPr>
      </p:pic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xmlns="" id="{7A7227E4-0BC8-4C13-94BB-05E9914C9E8E}"/>
              </a:ext>
            </a:extLst>
          </p:cNvPr>
          <p:cNvSpPr/>
          <p:nvPr/>
        </p:nvSpPr>
        <p:spPr>
          <a:xfrm>
            <a:off x="270341" y="724854"/>
            <a:ext cx="480514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xmlns="" id="{A029960C-120E-45B4-9B28-4A59C5E605CE}"/>
              </a:ext>
            </a:extLst>
          </p:cNvPr>
          <p:cNvSpPr/>
          <p:nvPr/>
        </p:nvSpPr>
        <p:spPr>
          <a:xfrm>
            <a:off x="139700" y="1152153"/>
            <a:ext cx="3047999" cy="5847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lang="en-US" sz="1400" b="1" dirty="0" err="1" smtClean="0">
                <a:latin typeface="Arial" pitchFamily="34" charset="0"/>
                <a:cs typeface="Arial" pitchFamily="34" charset="0"/>
              </a:rPr>
              <a:t>Halol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latin typeface="Arial" pitchFamily="34" charset="0"/>
                <a:cs typeface="Arial" pitchFamily="34" charset="0"/>
              </a:rPr>
              <a:t>mehnat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latin typeface="Arial" pitchFamily="34" charset="0"/>
                <a:cs typeface="Arial" pitchFamily="34" charset="0"/>
              </a:rPr>
              <a:t>deganda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latin typeface="Arial" pitchFamily="34" charset="0"/>
                <a:cs typeface="Arial" pitchFamily="34" charset="0"/>
              </a:rPr>
              <a:t>nimalarni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latin typeface="Arial" pitchFamily="34" charset="0"/>
                <a:cs typeface="Arial" pitchFamily="34" charset="0"/>
              </a:rPr>
              <a:t>tushunasiz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?</a:t>
            </a: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xmlns="" id="{D541CBEC-6960-4A4E-8381-4C1BEA8AA708}"/>
              </a:ext>
            </a:extLst>
          </p:cNvPr>
          <p:cNvSpPr/>
          <p:nvPr/>
        </p:nvSpPr>
        <p:spPr>
          <a:xfrm>
            <a:off x="1435100" y="1885337"/>
            <a:ext cx="4177637" cy="123997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dirty="0">
                <a:solidFill>
                  <a:prstClr val="white"/>
                </a:solidFill>
              </a:rPr>
              <a:t> 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81B357CE-E5AC-4504-9502-9A7D27777405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3000" y="2312964"/>
            <a:ext cx="932749" cy="662212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829A3E3C-6B62-449A-B314-325AF4AE5F93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83105" y="1348081"/>
            <a:ext cx="481626" cy="548688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596900" y="631825"/>
            <a:ext cx="2743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Fikrlab</a:t>
            </a:r>
            <a:r>
              <a:rPr lang="en-US" sz="16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ko‘ring</a:t>
            </a:r>
            <a:r>
              <a:rPr lang="en-US" sz="16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6202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6840" y="71163"/>
            <a:ext cx="5650873" cy="3114225"/>
            <a:chOff x="66840" y="71163"/>
            <a:chExt cx="5650873" cy="3114225"/>
          </a:xfrm>
        </p:grpSpPr>
        <p:sp>
          <p:nvSpPr>
            <p:cNvPr id="3" name="object 3"/>
            <p:cNvSpPr/>
            <p:nvPr/>
          </p:nvSpPr>
          <p:spPr>
            <a:xfrm>
              <a:off x="66840" y="667050"/>
              <a:ext cx="5650865" cy="2518338"/>
            </a:xfrm>
            <a:custGeom>
              <a:avLst/>
              <a:gdLst/>
              <a:ahLst/>
              <a:cxnLst/>
              <a:rect l="l" t="t" r="r" b="b"/>
              <a:pathLst>
                <a:path w="5650865" h="2047239">
                  <a:moveTo>
                    <a:pt x="5650712" y="0"/>
                  </a:moveTo>
                  <a:lnTo>
                    <a:pt x="0" y="0"/>
                  </a:lnTo>
                  <a:lnTo>
                    <a:pt x="0" y="24130"/>
                  </a:lnTo>
                  <a:lnTo>
                    <a:pt x="0" y="2023110"/>
                  </a:lnTo>
                  <a:lnTo>
                    <a:pt x="0" y="2047240"/>
                  </a:lnTo>
                  <a:lnTo>
                    <a:pt x="5650712" y="2047240"/>
                  </a:lnTo>
                  <a:lnTo>
                    <a:pt x="5650712" y="2023110"/>
                  </a:lnTo>
                  <a:lnTo>
                    <a:pt x="24384" y="2023110"/>
                  </a:lnTo>
                  <a:lnTo>
                    <a:pt x="24384" y="24130"/>
                  </a:lnTo>
                  <a:lnTo>
                    <a:pt x="5626328" y="24130"/>
                  </a:lnTo>
                  <a:lnTo>
                    <a:pt x="5626328" y="2022995"/>
                  </a:lnTo>
                  <a:lnTo>
                    <a:pt x="5650712" y="2023008"/>
                  </a:lnTo>
                  <a:lnTo>
                    <a:pt x="5650712" y="24130"/>
                  </a:lnTo>
                  <a:lnTo>
                    <a:pt x="5650712" y="23876"/>
                  </a:lnTo>
                  <a:lnTo>
                    <a:pt x="5650712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" name="object 4"/>
            <p:cNvSpPr/>
            <p:nvPr/>
          </p:nvSpPr>
          <p:spPr>
            <a:xfrm>
              <a:off x="66848" y="71163"/>
              <a:ext cx="5650865" cy="505037"/>
            </a:xfrm>
            <a:custGeom>
              <a:avLst/>
              <a:gdLst/>
              <a:ahLst/>
              <a:cxnLst/>
              <a:rect l="l" t="t" r="r" b="b"/>
              <a:pathLst>
                <a:path w="5650865" h="1028700">
                  <a:moveTo>
                    <a:pt x="5650710" y="0"/>
                  </a:moveTo>
                  <a:lnTo>
                    <a:pt x="0" y="0"/>
                  </a:lnTo>
                  <a:lnTo>
                    <a:pt x="0" y="1028444"/>
                  </a:lnTo>
                  <a:lnTo>
                    <a:pt x="5650710" y="1028444"/>
                  </a:lnTo>
                  <a:lnTo>
                    <a:pt x="5650710" y="0"/>
                  </a:lnTo>
                  <a:close/>
                </a:path>
              </a:pathLst>
            </a:custGeom>
            <a:solidFill>
              <a:srgbClr val="2365C7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22427" y="119536"/>
            <a:ext cx="5584673" cy="335989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12700" marR="1093470" algn="ctr">
              <a:lnSpc>
                <a:spcPts val="2330"/>
              </a:lnSpc>
              <a:spcBef>
                <a:spcPts val="320"/>
              </a:spcBef>
            </a:pPr>
            <a:r>
              <a:rPr lang="en-US" sz="1800" kern="1200" dirty="0">
                <a:solidFill>
                  <a:prstClr val="white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“</a:t>
            </a:r>
            <a:r>
              <a:rPr lang="en-US" sz="1800" kern="1200" dirty="0" err="1">
                <a:solidFill>
                  <a:prstClr val="white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Zakovat</a:t>
            </a:r>
            <a:r>
              <a:rPr lang="en-US" sz="1800" kern="1200" dirty="0">
                <a:solidFill>
                  <a:prstClr val="white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” </a:t>
            </a:r>
            <a:r>
              <a:rPr lang="en-US" sz="1800" kern="1200" dirty="0" err="1">
                <a:solidFill>
                  <a:prstClr val="white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metodi</a:t>
            </a:r>
            <a:r>
              <a:rPr lang="en-US" sz="1800" kern="1200" dirty="0">
                <a:solidFill>
                  <a:prstClr val="white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lang="en-US" sz="1800" kern="1200" dirty="0" err="1">
                <a:solidFill>
                  <a:prstClr val="white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Evristik</a:t>
            </a:r>
            <a:r>
              <a:rPr lang="en-US" sz="1800" kern="1200" dirty="0">
                <a:solidFill>
                  <a:prstClr val="white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kern="1200" dirty="0" err="1">
                <a:solidFill>
                  <a:prstClr val="white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texnologiyasi</a:t>
            </a:r>
            <a:r>
              <a:rPr lang="en-US" sz="1800" kern="1200" dirty="0">
                <a:solidFill>
                  <a:prstClr val="white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spc="1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1" name="Рисунок 20">
            <a:extLst>
              <a:ext uri="{FF2B5EF4-FFF2-40B4-BE49-F238E27FC236}">
                <a16:creationId xmlns:a16="http://schemas.microsoft.com/office/drawing/2014/main" xmlns="" id="{093470C6-7342-4D39-AA1A-CD220736281F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9700" y="708025"/>
            <a:ext cx="1524000" cy="354803"/>
          </a:xfrm>
          <a:prstGeom prst="rect">
            <a:avLst/>
          </a:prstGeom>
        </p:spPr>
      </p:pic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xmlns="" id="{7A7227E4-0BC8-4C13-94BB-05E9914C9E8E}"/>
              </a:ext>
            </a:extLst>
          </p:cNvPr>
          <p:cNvSpPr/>
          <p:nvPr/>
        </p:nvSpPr>
        <p:spPr>
          <a:xfrm>
            <a:off x="270341" y="724854"/>
            <a:ext cx="480514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xmlns="" id="{A029960C-120E-45B4-9B28-4A59C5E605CE}"/>
              </a:ext>
            </a:extLst>
          </p:cNvPr>
          <p:cNvSpPr/>
          <p:nvPr/>
        </p:nvSpPr>
        <p:spPr>
          <a:xfrm>
            <a:off x="139700" y="1152153"/>
            <a:ext cx="3047999" cy="5847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Mehnat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–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mehnatning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tagi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rohat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”</a:t>
            </a:r>
            <a:endParaRPr lang="ru-RU" sz="16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xmlns="" id="{D541CBEC-6960-4A4E-8381-4C1BEA8AA708}"/>
              </a:ext>
            </a:extLst>
          </p:cNvPr>
          <p:cNvSpPr/>
          <p:nvPr/>
        </p:nvSpPr>
        <p:spPr>
          <a:xfrm>
            <a:off x="1358901" y="1926219"/>
            <a:ext cx="4213900" cy="11616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81B357CE-E5AC-4504-9502-9A7D27777405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3000" y="2312964"/>
            <a:ext cx="932749" cy="662212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2DB434F0-79E4-49D4-8C2C-406D5B996B4E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340100" y="1408233"/>
            <a:ext cx="481626" cy="548688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292100" y="708025"/>
            <a:ext cx="1905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Izohlang</a:t>
            </a:r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0245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9587" y="41943"/>
            <a:ext cx="4746625" cy="647613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pc="15" dirty="0"/>
              <a:t> </a:t>
            </a:r>
            <a:r>
              <a:rPr lang="ru-RU" sz="2000" kern="1200" dirty="0">
                <a:solidFill>
                  <a:prstClr val="whit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lang="ru-RU" sz="2000" kern="1200" dirty="0">
                <a:solidFill>
                  <a:prstClr val="whit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endParaRPr spc="15" dirty="0"/>
          </a:p>
        </p:txBody>
      </p:sp>
      <p:sp>
        <p:nvSpPr>
          <p:cNvPr id="5" name="object 5"/>
          <p:cNvSpPr/>
          <p:nvPr/>
        </p:nvSpPr>
        <p:spPr>
          <a:xfrm>
            <a:off x="97399" y="555624"/>
            <a:ext cx="1947301" cy="361033"/>
          </a:xfrm>
          <a:custGeom>
            <a:avLst/>
            <a:gdLst/>
            <a:ahLst/>
            <a:cxnLst/>
            <a:rect l="l" t="t" r="r" b="b"/>
            <a:pathLst>
              <a:path w="2563495" h="257175">
                <a:moveTo>
                  <a:pt x="2563174" y="0"/>
                </a:moveTo>
                <a:lnTo>
                  <a:pt x="179999" y="0"/>
                </a:lnTo>
                <a:lnTo>
                  <a:pt x="132290" y="6458"/>
                </a:lnTo>
                <a:lnTo>
                  <a:pt x="89331" y="24666"/>
                </a:lnTo>
                <a:lnTo>
                  <a:pt x="52873" y="52875"/>
                </a:lnTo>
                <a:lnTo>
                  <a:pt x="24665" y="89333"/>
                </a:lnTo>
                <a:lnTo>
                  <a:pt x="6458" y="132291"/>
                </a:lnTo>
                <a:lnTo>
                  <a:pt x="0" y="179999"/>
                </a:lnTo>
                <a:lnTo>
                  <a:pt x="0" y="257177"/>
                </a:lnTo>
                <a:lnTo>
                  <a:pt x="2383175" y="257177"/>
                </a:lnTo>
                <a:lnTo>
                  <a:pt x="2430884" y="250719"/>
                </a:lnTo>
                <a:lnTo>
                  <a:pt x="2473843" y="232510"/>
                </a:lnTo>
                <a:lnTo>
                  <a:pt x="2510301" y="204302"/>
                </a:lnTo>
                <a:lnTo>
                  <a:pt x="2538509" y="167843"/>
                </a:lnTo>
                <a:lnTo>
                  <a:pt x="2556716" y="124885"/>
                </a:lnTo>
                <a:lnTo>
                  <a:pt x="2563174" y="77176"/>
                </a:lnTo>
                <a:lnTo>
                  <a:pt x="2563174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pPr lvl="0"/>
            <a:r>
              <a:rPr lang="en-US" sz="2050" b="1" kern="0" spc="15" dirty="0">
                <a:solidFill>
                  <a:prstClr val="white"/>
                </a:solidFill>
                <a:latin typeface="Arial"/>
                <a:cs typeface="Arial"/>
              </a:rPr>
              <a:t>  </a:t>
            </a:r>
            <a:r>
              <a:rPr lang="en-US" sz="2050" b="1" kern="0" spc="15" dirty="0" err="1">
                <a:solidFill>
                  <a:prstClr val="white"/>
                </a:solidFill>
                <a:latin typeface="Arial"/>
                <a:cs typeface="Arial"/>
              </a:rPr>
              <a:t>Eslab</a:t>
            </a:r>
            <a:r>
              <a:rPr lang="en-US" sz="2050" b="1" kern="0" spc="15" dirty="0">
                <a:solidFill>
                  <a:prstClr val="white"/>
                </a:solidFill>
                <a:latin typeface="Arial"/>
                <a:cs typeface="Arial"/>
              </a:rPr>
              <a:t> </a:t>
            </a:r>
            <a:r>
              <a:rPr lang="en-US" sz="2050" b="1" kern="0" spc="15" dirty="0" err="1">
                <a:solidFill>
                  <a:prstClr val="white"/>
                </a:solidFill>
                <a:latin typeface="Arial"/>
                <a:cs typeface="Arial"/>
              </a:rPr>
              <a:t>qoling</a:t>
            </a:r>
            <a:r>
              <a:rPr lang="en-US" sz="2050" b="1" kern="0" spc="15" dirty="0">
                <a:solidFill>
                  <a:prstClr val="white"/>
                </a:solidFill>
                <a:latin typeface="Arial"/>
                <a:cs typeface="Arial"/>
              </a:rPr>
              <a:t>!</a:t>
            </a:r>
            <a:endParaRPr kumimoji="0" sz="1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753459" y="739023"/>
            <a:ext cx="2380615" cy="23211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3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   </a:t>
            </a:r>
            <a:endParaRPr kumimoji="0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9" name="Rectangle 1">
            <a:extLst>
              <a:ext uri="{FF2B5EF4-FFF2-40B4-BE49-F238E27FC236}">
                <a16:creationId xmlns:a16="http://schemas.microsoft.com/office/drawing/2014/main" xmlns="" id="{F434B8C0-6CAA-458C-8DBF-A64BF1ED40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925" y="1430338"/>
            <a:ext cx="576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30" name="Рисунок 29">
            <a:extLst>
              <a:ext uri="{FF2B5EF4-FFF2-40B4-BE49-F238E27FC236}">
                <a16:creationId xmlns:a16="http://schemas.microsoft.com/office/drawing/2014/main" xmlns="" id="{B539D281-7984-4BE4-BAB4-2F82A09747E8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399" y="92527"/>
            <a:ext cx="685800" cy="383318"/>
          </a:xfrm>
          <a:prstGeom prst="rect">
            <a:avLst/>
          </a:prstGeom>
        </p:spPr>
      </p:pic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3F7A6CB9-A5C2-443F-8651-B51DDFEF07FB}"/>
              </a:ext>
            </a:extLst>
          </p:cNvPr>
          <p:cNvSpPr/>
          <p:nvPr/>
        </p:nvSpPr>
        <p:spPr>
          <a:xfrm>
            <a:off x="215901" y="989526"/>
            <a:ext cx="5257800" cy="194662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qadim-qadimdan</a:t>
            </a:r>
            <a:r>
              <a:rPr lang="en-US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–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исп</a:t>
            </a:r>
            <a:r>
              <a:rPr lang="en-US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кон веков</a:t>
            </a:r>
          </a:p>
          <a:p>
            <a:r>
              <a:rPr lang="ru-RU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halol</a:t>
            </a:r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mehnat</a:t>
            </a:r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orqasidan</a:t>
            </a:r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–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 счёт честного труда</a:t>
            </a:r>
          </a:p>
          <a:p>
            <a:r>
              <a:rPr lang="en-US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ulug‘laydi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возвеличивает</a:t>
            </a:r>
            <a:endParaRPr lang="en-US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hayotning</a:t>
            </a:r>
            <a:r>
              <a:rPr lang="en-US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mazmuni</a:t>
            </a:r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n-US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ru-RU" sz="1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мысл</a:t>
            </a:r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жизни</a:t>
            </a:r>
          </a:p>
          <a:p>
            <a:r>
              <a:rPr lang="en-US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zavq-shavq</a:t>
            </a:r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удовольствие</a:t>
            </a:r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ru-RU" sz="16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3C0E827B-68DB-453C-BC34-8BD1A8B92852}"/>
              </a:ext>
            </a:extLst>
          </p:cNvPr>
          <p:cNvSpPr/>
          <p:nvPr/>
        </p:nvSpPr>
        <p:spPr>
          <a:xfrm>
            <a:off x="1455136" y="83236"/>
            <a:ext cx="2678938" cy="4078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50" b="1" kern="0" spc="15" dirty="0" err="1">
                <a:solidFill>
                  <a:prstClr val="white"/>
                </a:solidFill>
                <a:latin typeface="Arial"/>
                <a:ea typeface="+mj-ea"/>
                <a:cs typeface="Arial"/>
              </a:rPr>
              <a:t>Lug‘at</a:t>
            </a:r>
            <a:r>
              <a:rPr lang="en-US" sz="2050" b="1" kern="0" spc="15" dirty="0">
                <a:solidFill>
                  <a:prstClr val="white"/>
                </a:solidFill>
                <a:latin typeface="Arial"/>
                <a:ea typeface="+mj-ea"/>
                <a:cs typeface="Arial"/>
              </a:rPr>
              <a:t> </a:t>
            </a:r>
            <a:r>
              <a:rPr lang="en-US" sz="2050" b="1" kern="0" spc="15" dirty="0" err="1">
                <a:solidFill>
                  <a:prstClr val="white"/>
                </a:solidFill>
                <a:latin typeface="Arial"/>
                <a:ea typeface="+mj-ea"/>
                <a:cs typeface="Arial"/>
              </a:rPr>
              <a:t>bilan</a:t>
            </a:r>
            <a:r>
              <a:rPr lang="en-US" sz="2050" b="1" kern="0" spc="15" dirty="0">
                <a:solidFill>
                  <a:prstClr val="white"/>
                </a:solidFill>
                <a:latin typeface="Arial"/>
                <a:ea typeface="+mj-ea"/>
                <a:cs typeface="Arial"/>
              </a:rPr>
              <a:t> </a:t>
            </a:r>
            <a:r>
              <a:rPr lang="en-US" sz="2050" b="1" kern="0" spc="15" dirty="0" err="1">
                <a:solidFill>
                  <a:prstClr val="white"/>
                </a:solidFill>
                <a:latin typeface="Arial"/>
                <a:ea typeface="+mj-ea"/>
                <a:cs typeface="Arial"/>
              </a:rPr>
              <a:t>ishlash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9174" y="1"/>
            <a:ext cx="5763350" cy="2917825"/>
            <a:chOff x="66848" y="71164"/>
            <a:chExt cx="5763350" cy="2641506"/>
          </a:xfrm>
        </p:grpSpPr>
        <p:sp>
          <p:nvSpPr>
            <p:cNvPr id="3" name="object 3"/>
            <p:cNvSpPr/>
            <p:nvPr/>
          </p:nvSpPr>
          <p:spPr>
            <a:xfrm>
              <a:off x="179329" y="1114117"/>
              <a:ext cx="5579173" cy="1598553"/>
            </a:xfrm>
            <a:custGeom>
              <a:avLst/>
              <a:gdLst/>
              <a:ahLst/>
              <a:cxnLst/>
              <a:rect l="l" t="t" r="r" b="b"/>
              <a:pathLst>
                <a:path w="5650865" h="2047239">
                  <a:moveTo>
                    <a:pt x="5650712" y="0"/>
                  </a:moveTo>
                  <a:lnTo>
                    <a:pt x="0" y="0"/>
                  </a:lnTo>
                  <a:lnTo>
                    <a:pt x="0" y="24130"/>
                  </a:lnTo>
                  <a:lnTo>
                    <a:pt x="0" y="2023110"/>
                  </a:lnTo>
                  <a:lnTo>
                    <a:pt x="0" y="2047240"/>
                  </a:lnTo>
                  <a:lnTo>
                    <a:pt x="5650712" y="2047240"/>
                  </a:lnTo>
                  <a:lnTo>
                    <a:pt x="5650712" y="2023110"/>
                  </a:lnTo>
                  <a:lnTo>
                    <a:pt x="24384" y="2023110"/>
                  </a:lnTo>
                  <a:lnTo>
                    <a:pt x="24384" y="24130"/>
                  </a:lnTo>
                  <a:lnTo>
                    <a:pt x="5626328" y="24130"/>
                  </a:lnTo>
                  <a:lnTo>
                    <a:pt x="5626328" y="2022995"/>
                  </a:lnTo>
                  <a:lnTo>
                    <a:pt x="5650712" y="2023008"/>
                  </a:lnTo>
                  <a:lnTo>
                    <a:pt x="5650712" y="24130"/>
                  </a:lnTo>
                  <a:lnTo>
                    <a:pt x="5650712" y="23876"/>
                  </a:lnTo>
                  <a:lnTo>
                    <a:pt x="5650712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" name="object 4"/>
            <p:cNvSpPr/>
            <p:nvPr/>
          </p:nvSpPr>
          <p:spPr>
            <a:xfrm>
              <a:off x="66848" y="71164"/>
              <a:ext cx="5763350" cy="525590"/>
            </a:xfrm>
            <a:custGeom>
              <a:avLst/>
              <a:gdLst/>
              <a:ahLst/>
              <a:cxnLst/>
              <a:rect l="l" t="t" r="r" b="b"/>
              <a:pathLst>
                <a:path w="5650865" h="1028700">
                  <a:moveTo>
                    <a:pt x="5650710" y="0"/>
                  </a:moveTo>
                  <a:lnTo>
                    <a:pt x="0" y="0"/>
                  </a:lnTo>
                  <a:lnTo>
                    <a:pt x="0" y="1028444"/>
                  </a:lnTo>
                  <a:lnTo>
                    <a:pt x="5650710" y="1028444"/>
                  </a:lnTo>
                  <a:lnTo>
                    <a:pt x="5650710" y="0"/>
                  </a:lnTo>
                  <a:close/>
                </a:path>
              </a:pathLst>
            </a:custGeom>
            <a:solidFill>
              <a:srgbClr val="2365C7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10728" y="18300"/>
            <a:ext cx="6597526" cy="335989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12700" marR="1093470" algn="l">
              <a:lnSpc>
                <a:spcPts val="2330"/>
              </a:lnSpc>
              <a:spcBef>
                <a:spcPts val="320"/>
              </a:spcBef>
            </a:pPr>
            <a:r>
              <a:rPr lang="en-US" sz="2000" spc="15" dirty="0"/>
              <a:t> </a:t>
            </a:r>
            <a:r>
              <a:rPr lang="en-US" sz="1800" spc="15" dirty="0" err="1"/>
              <a:t>Ot</a:t>
            </a:r>
            <a:r>
              <a:rPr lang="en-US" sz="1800" spc="15" dirty="0"/>
              <a:t> – </a:t>
            </a:r>
            <a:r>
              <a:rPr lang="en-US" sz="1800" spc="15" dirty="0" err="1"/>
              <a:t>kesim</a:t>
            </a:r>
            <a:r>
              <a:rPr lang="en-US" sz="1800" spc="15" dirty="0"/>
              <a:t>, </a:t>
            </a:r>
            <a:r>
              <a:rPr lang="en-US" sz="1800" spc="15" dirty="0" err="1"/>
              <a:t>ularda</a:t>
            </a:r>
            <a:r>
              <a:rPr lang="en-US" sz="1800" spc="15" dirty="0"/>
              <a:t> – </a:t>
            </a:r>
            <a:r>
              <a:rPr lang="en-US" sz="1800" spc="15" dirty="0" err="1"/>
              <a:t>dir</a:t>
            </a:r>
            <a:r>
              <a:rPr lang="en-US" sz="1800" spc="15" dirty="0"/>
              <a:t> </a:t>
            </a:r>
            <a:r>
              <a:rPr lang="en-US" sz="1800" spc="15" dirty="0" err="1"/>
              <a:t>shaklining</a:t>
            </a:r>
            <a:r>
              <a:rPr lang="en-US" sz="1800" spc="15" dirty="0"/>
              <a:t> </a:t>
            </a:r>
            <a:r>
              <a:rPr lang="en-US" sz="1800" spc="15" dirty="0" err="1"/>
              <a:t>qo‘llanishi</a:t>
            </a:r>
            <a:endParaRPr sz="1800" spc="15" dirty="0"/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xmlns="" id="{3FAB986E-80B8-4C7B-AC10-ED95706DF21F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4606" y="612208"/>
            <a:ext cx="657679" cy="508208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0B278972-8FCC-4AB6-8522-08A0B03E1E73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06776" y="693457"/>
            <a:ext cx="1894115" cy="345710"/>
          </a:xfrm>
          <a:prstGeom prst="rect">
            <a:avLst/>
          </a:prstGeom>
        </p:spPr>
      </p:pic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6F4C1DBD-2DF6-4B53-B0EC-DBBA8FDEE604}"/>
              </a:ext>
            </a:extLst>
          </p:cNvPr>
          <p:cNvSpPr/>
          <p:nvPr/>
        </p:nvSpPr>
        <p:spPr>
          <a:xfrm>
            <a:off x="1220344" y="654833"/>
            <a:ext cx="23436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93DDEBD3-902E-4B29-A069-6A9444D40B59}"/>
              </a:ext>
            </a:extLst>
          </p:cNvPr>
          <p:cNvSpPr/>
          <p:nvPr/>
        </p:nvSpPr>
        <p:spPr>
          <a:xfrm>
            <a:off x="1130104" y="701231"/>
            <a:ext cx="124745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Bilib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oling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!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48228" y="1183281"/>
            <a:ext cx="556260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Fe’lning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turli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shakllari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orqali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ifodalangan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kesim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fe’l-kesim</a:t>
            </a:r>
            <a:endParaRPr lang="en-US" sz="1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266700" indent="-266700"/>
            <a:r>
              <a:rPr lang="en-US" sz="14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sanaladi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Fe’l-kesimlar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quyidagi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ko‘rinishlarga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ega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ru-RU" sz="14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sv-SE" sz="1400" dirty="0" smtClean="0">
                <a:latin typeface="Arial" pitchFamily="34" charset="0"/>
                <a:cs typeface="Arial" pitchFamily="34" charset="0"/>
              </a:rPr>
              <a:t>a) </a:t>
            </a:r>
            <a:r>
              <a:rPr lang="sv-SE" sz="1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sof fe’l-kesimlar</a:t>
            </a:r>
            <a:r>
              <a:rPr lang="sv-SE" sz="1400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sv-SE" sz="1400" i="1" dirty="0" smtClean="0">
                <a:latin typeface="Arial" pitchFamily="34" charset="0"/>
                <a:cs typeface="Arial" pitchFamily="34" charset="0"/>
              </a:rPr>
              <a:t>Men maktabga </a:t>
            </a:r>
            <a:r>
              <a:rPr lang="sv-SE" sz="1400" b="1" i="1" dirty="0" smtClean="0">
                <a:latin typeface="Arial" pitchFamily="34" charset="0"/>
                <a:cs typeface="Arial" pitchFamily="34" charset="0"/>
              </a:rPr>
              <a:t>boraman.</a:t>
            </a:r>
            <a:endParaRPr lang="sv-SE" sz="1400" b="1" i="1" dirty="0" smtClean="0">
              <a:latin typeface="Arial" pitchFamily="34" charset="0"/>
              <a:cs typeface="Arial" pitchFamily="34" charset="0"/>
            </a:endParaRPr>
          </a:p>
          <a:p>
            <a:pPr marL="541338" indent="-541338"/>
            <a:r>
              <a:rPr lang="ru-RU" sz="14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b) </a:t>
            </a:r>
            <a:r>
              <a:rPr lang="en-US" sz="1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ravishdosh</a:t>
            </a:r>
            <a:r>
              <a:rPr lang="en-US" sz="1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1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ifodalangan</a:t>
            </a:r>
            <a:r>
              <a:rPr lang="en-US" sz="1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kesim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1400" i="1" dirty="0" smtClean="0">
                <a:latin typeface="Arial" pitchFamily="34" charset="0"/>
                <a:cs typeface="Arial" pitchFamily="34" charset="0"/>
              </a:rPr>
              <a:t>Motor </a:t>
            </a:r>
            <a:r>
              <a:rPr lang="en-US" sz="1400" b="1" i="1" dirty="0" err="1" smtClean="0">
                <a:latin typeface="Arial" pitchFamily="34" charset="0"/>
                <a:cs typeface="Arial" pitchFamily="34" charset="0"/>
              </a:rPr>
              <a:t>gurullab</a:t>
            </a:r>
            <a:r>
              <a:rPr lang="en-US" sz="1400" b="1" i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1400" b="1" i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1400" i="1" dirty="0" err="1" smtClean="0">
                <a:latin typeface="Arial" pitchFamily="34" charset="0"/>
                <a:cs typeface="Arial" pitchFamily="34" charset="0"/>
              </a:rPr>
              <a:t>mashina</a:t>
            </a:r>
            <a:r>
              <a:rPr lang="ru-RU" sz="14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i="1" dirty="0" err="1" smtClean="0">
                <a:latin typeface="Arial" pitchFamily="34" charset="0"/>
                <a:cs typeface="Arial" pitchFamily="34" charset="0"/>
              </a:rPr>
              <a:t>oldinga</a:t>
            </a:r>
            <a:r>
              <a:rPr lang="en-US" sz="14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i="1" dirty="0" err="1" smtClean="0">
                <a:latin typeface="Arial" pitchFamily="34" charset="0"/>
                <a:cs typeface="Arial" pitchFamily="34" charset="0"/>
              </a:rPr>
              <a:t>intildi</a:t>
            </a:r>
            <a:r>
              <a:rPr lang="en-US" sz="1400" i="1" dirty="0">
                <a:latin typeface="Arial" pitchFamily="34" charset="0"/>
                <a:cs typeface="Arial" pitchFamily="34" charset="0"/>
              </a:rPr>
              <a:t>.</a:t>
            </a:r>
            <a:endParaRPr lang="en-US" sz="1400" i="1" dirty="0" smtClean="0">
              <a:latin typeface="Arial" pitchFamily="34" charset="0"/>
              <a:cs typeface="Arial" pitchFamily="34" charset="0"/>
            </a:endParaRPr>
          </a:p>
          <a:p>
            <a:pPr marL="450850" indent="-450850" algn="just"/>
            <a:r>
              <a:rPr lang="ru-RU" sz="14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d) </a:t>
            </a:r>
            <a:r>
              <a:rPr lang="en-US" sz="1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sifatdosh</a:t>
            </a:r>
            <a:r>
              <a:rPr lang="en-US" sz="1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1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ifodalangan</a:t>
            </a:r>
            <a:r>
              <a:rPr lang="en-US" sz="1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kesim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1400" i="1" dirty="0" err="1" smtClean="0">
                <a:latin typeface="Arial" pitchFamily="34" charset="0"/>
                <a:cs typeface="Arial" pitchFamily="34" charset="0"/>
              </a:rPr>
              <a:t>Botir</a:t>
            </a:r>
            <a:r>
              <a:rPr lang="en-US" sz="14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i="1" dirty="0" err="1" smtClean="0">
                <a:latin typeface="Arial" pitchFamily="34" charset="0"/>
                <a:cs typeface="Arial" pitchFamily="34" charset="0"/>
              </a:rPr>
              <a:t>xatni</a:t>
            </a:r>
            <a:r>
              <a:rPr lang="en-US" sz="14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i="1" dirty="0" err="1" smtClean="0">
                <a:latin typeface="Arial" pitchFamily="34" charset="0"/>
                <a:cs typeface="Arial" pitchFamily="34" charset="0"/>
              </a:rPr>
              <a:t>kecha</a:t>
            </a:r>
            <a:r>
              <a:rPr lang="en-US" sz="14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i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1400" b="1" i="1" dirty="0" err="1" smtClean="0">
                <a:latin typeface="Arial" pitchFamily="34" charset="0"/>
                <a:cs typeface="Arial" pitchFamily="34" charset="0"/>
              </a:rPr>
              <a:t>yuborgan</a:t>
            </a:r>
            <a:r>
              <a:rPr lang="en-US" sz="1400" b="1" i="1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0780733"/>
      </p:ext>
    </p:extLst>
  </p:cSld>
  <p:clrMapOvr>
    <a:masterClrMapping/>
  </p:clrMapOvr>
  <p:transition spd="slow">
    <p:wheel spokes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0885" y="3"/>
            <a:ext cx="5763350" cy="3244847"/>
            <a:chOff x="66848" y="71164"/>
            <a:chExt cx="5763350" cy="2937559"/>
          </a:xfrm>
        </p:grpSpPr>
        <p:sp>
          <p:nvSpPr>
            <p:cNvPr id="3" name="object 3"/>
            <p:cNvSpPr/>
            <p:nvPr/>
          </p:nvSpPr>
          <p:spPr>
            <a:xfrm>
              <a:off x="66849" y="1033372"/>
              <a:ext cx="5691654" cy="1975351"/>
            </a:xfrm>
            <a:custGeom>
              <a:avLst/>
              <a:gdLst/>
              <a:ahLst/>
              <a:cxnLst/>
              <a:rect l="l" t="t" r="r" b="b"/>
              <a:pathLst>
                <a:path w="5650865" h="2047239">
                  <a:moveTo>
                    <a:pt x="5650712" y="0"/>
                  </a:moveTo>
                  <a:lnTo>
                    <a:pt x="0" y="0"/>
                  </a:lnTo>
                  <a:lnTo>
                    <a:pt x="0" y="24130"/>
                  </a:lnTo>
                  <a:lnTo>
                    <a:pt x="0" y="2023110"/>
                  </a:lnTo>
                  <a:lnTo>
                    <a:pt x="0" y="2047240"/>
                  </a:lnTo>
                  <a:lnTo>
                    <a:pt x="5650712" y="2047240"/>
                  </a:lnTo>
                  <a:lnTo>
                    <a:pt x="5650712" y="2023110"/>
                  </a:lnTo>
                  <a:lnTo>
                    <a:pt x="24384" y="2023110"/>
                  </a:lnTo>
                  <a:lnTo>
                    <a:pt x="24384" y="24130"/>
                  </a:lnTo>
                  <a:lnTo>
                    <a:pt x="5626328" y="24130"/>
                  </a:lnTo>
                  <a:lnTo>
                    <a:pt x="5626328" y="2022995"/>
                  </a:lnTo>
                  <a:lnTo>
                    <a:pt x="5650712" y="2023008"/>
                  </a:lnTo>
                  <a:lnTo>
                    <a:pt x="5650712" y="24130"/>
                  </a:lnTo>
                  <a:lnTo>
                    <a:pt x="5650712" y="23876"/>
                  </a:lnTo>
                  <a:lnTo>
                    <a:pt x="5650712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" name="object 4"/>
            <p:cNvSpPr/>
            <p:nvPr/>
          </p:nvSpPr>
          <p:spPr>
            <a:xfrm>
              <a:off x="66848" y="71164"/>
              <a:ext cx="5763350" cy="592816"/>
            </a:xfrm>
            <a:custGeom>
              <a:avLst/>
              <a:gdLst/>
              <a:ahLst/>
              <a:cxnLst/>
              <a:rect l="l" t="t" r="r" b="b"/>
              <a:pathLst>
                <a:path w="5650865" h="1028700">
                  <a:moveTo>
                    <a:pt x="5650710" y="0"/>
                  </a:moveTo>
                  <a:lnTo>
                    <a:pt x="0" y="0"/>
                  </a:lnTo>
                  <a:lnTo>
                    <a:pt x="0" y="1028444"/>
                  </a:lnTo>
                  <a:lnTo>
                    <a:pt x="5650710" y="1028444"/>
                  </a:lnTo>
                  <a:lnTo>
                    <a:pt x="5650710" y="0"/>
                  </a:lnTo>
                  <a:close/>
                </a:path>
              </a:pathLst>
            </a:custGeom>
            <a:solidFill>
              <a:srgbClr val="2365C7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0" y="0"/>
            <a:ext cx="5765800" cy="533479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algn="ctr"/>
            <a:r>
              <a:rPr lang="en-US" sz="1600" spc="15" dirty="0"/>
              <a:t> </a:t>
            </a:r>
            <a:r>
              <a:rPr lang="ru-RU" sz="1600" spc="15" dirty="0" smtClean="0"/>
              <a:t>     </a:t>
            </a:r>
            <a:r>
              <a:rPr lang="en-US" sz="1600" spc="15" dirty="0" err="1" smtClean="0"/>
              <a:t>Ko‘chiring</a:t>
            </a:r>
            <a:r>
              <a:rPr lang="en-US" sz="1600" spc="15" dirty="0"/>
              <a:t>. </a:t>
            </a:r>
            <a:r>
              <a:rPr lang="en-US" sz="1600" dirty="0" smtClean="0"/>
              <a:t> </a:t>
            </a:r>
            <a:r>
              <a:rPr lang="en-US" sz="1600" dirty="0" err="1" smtClean="0"/>
              <a:t>Fe’l-kesimlarni</a:t>
            </a:r>
            <a:r>
              <a:rPr lang="en-US" sz="1600" dirty="0" smtClean="0"/>
              <a:t> </a:t>
            </a:r>
            <a:r>
              <a:rPr lang="en-US" sz="1600" dirty="0" err="1" smtClean="0"/>
              <a:t>topib</a:t>
            </a:r>
            <a:r>
              <a:rPr lang="en-US" sz="1600" dirty="0" smtClean="0"/>
              <a:t>, </a:t>
            </a:r>
            <a:r>
              <a:rPr lang="en-US" sz="1600" dirty="0" err="1" smtClean="0"/>
              <a:t>qaysi</a:t>
            </a:r>
            <a:r>
              <a:rPr lang="en-US" sz="1600" dirty="0" smtClean="0"/>
              <a:t> </a:t>
            </a:r>
            <a:r>
              <a:rPr lang="en-US" sz="1600" dirty="0" err="1" smtClean="0"/>
              <a:t>so‘z</a:t>
            </a:r>
            <a:r>
              <a:rPr lang="en-US" sz="1600" dirty="0" smtClean="0"/>
              <a:t> </a:t>
            </a:r>
            <a:r>
              <a:rPr lang="en-US" sz="1600" dirty="0" err="1" smtClean="0"/>
              <a:t>turkumi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ru-RU" sz="1600" dirty="0" smtClean="0"/>
              <a:t>  </a:t>
            </a:r>
            <a:r>
              <a:rPr lang="en-US" sz="1600" dirty="0" err="1" smtClean="0"/>
              <a:t>bilan</a:t>
            </a:r>
            <a:r>
              <a:rPr lang="en-US" sz="1600" dirty="0" smtClean="0"/>
              <a:t> </a:t>
            </a:r>
            <a:r>
              <a:rPr lang="en-US" sz="1600" dirty="0" err="1" smtClean="0"/>
              <a:t>ifodalanganligini</a:t>
            </a:r>
            <a:r>
              <a:rPr lang="en-US" sz="1600" dirty="0" smtClean="0"/>
              <a:t> </a:t>
            </a:r>
            <a:r>
              <a:rPr lang="en-US" sz="1600" dirty="0" err="1" smtClean="0"/>
              <a:t>tushuntiring</a:t>
            </a:r>
            <a:endParaRPr sz="1600" spc="15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0B278972-8FCC-4AB6-8522-08A0B03E1E73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9701" y="631825"/>
            <a:ext cx="1447800" cy="304800"/>
          </a:xfrm>
          <a:prstGeom prst="rect">
            <a:avLst/>
          </a:prstGeom>
        </p:spPr>
      </p:pic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6F4C1DBD-2DF6-4B53-B0EC-DBBA8FDEE604}"/>
              </a:ext>
            </a:extLst>
          </p:cNvPr>
          <p:cNvSpPr/>
          <p:nvPr/>
        </p:nvSpPr>
        <p:spPr>
          <a:xfrm>
            <a:off x="1220344" y="654833"/>
            <a:ext cx="23436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A2FF10EC-1FAA-4B65-AD2F-2742B1C3B8E6}"/>
              </a:ext>
            </a:extLst>
          </p:cNvPr>
          <p:cNvSpPr/>
          <p:nvPr/>
        </p:nvSpPr>
        <p:spPr>
          <a:xfrm>
            <a:off x="215900" y="631825"/>
            <a:ext cx="114326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39700" y="1089025"/>
            <a:ext cx="55626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latin typeface="Arial" pitchFamily="34" charset="0"/>
                <a:cs typeface="Arial" pitchFamily="34" charset="0"/>
              </a:rPr>
              <a:t>Namuna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O‘qituvchining</a:t>
            </a:r>
            <a:r>
              <a:rPr lang="en-US" sz="14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savoliga</a:t>
            </a:r>
            <a:r>
              <a:rPr lang="en-US" sz="14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o‘quvchi</a:t>
            </a:r>
            <a:r>
              <a:rPr lang="en-US" sz="14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o‘ylab</a:t>
            </a:r>
            <a:r>
              <a:rPr lang="en-US" sz="14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14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14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berdi</a:t>
            </a:r>
            <a:r>
              <a:rPr lang="en-US" sz="14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400" i="1" dirty="0" smtClean="0">
              <a:solidFill>
                <a:srgbClr val="002060"/>
              </a:solidFill>
            </a:endParaRPr>
          </a:p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    1.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O‘qituvchining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savoliga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o‘quvchi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o‘ylab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javob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berdi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358775" indent="-358775"/>
            <a:r>
              <a:rPr lang="en-US" sz="1400" dirty="0" smtClean="0">
                <a:latin typeface="Arial" pitchFamily="34" charset="0"/>
                <a:cs typeface="Arial" pitchFamily="34" charset="0"/>
              </a:rPr>
              <a:t>    2. Biz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erta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ota-onamizga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salom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berib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so‘ng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nonushtaga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o‘tiramiz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    3.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9 –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A”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sinf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o‘quvchilari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jamoat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ishlarini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yaxshi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bajarishadi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1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    4.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Bugun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bizning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maktabimizga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juda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ko‘p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mehmonlar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kelishgan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    5.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Bobom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o‘zi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yaratgan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bog‘lari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faxrlanadi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. </a:t>
            </a:r>
            <a:endParaRPr lang="ru-RU" sz="1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    6.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Mingbuloqning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o‘zi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yaxshi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suvi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serob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lekin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u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qarovsiz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5315116"/>
      </p:ext>
    </p:extLst>
  </p:cSld>
  <p:clrMapOvr>
    <a:masterClrMapping/>
  </p:clrMapOvr>
  <p:transition spd="slow">
    <p:wheel spokes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10886" y="836165"/>
            <a:ext cx="5691654" cy="2408685"/>
          </a:xfrm>
          <a:custGeom>
            <a:avLst/>
            <a:gdLst/>
            <a:ahLst/>
            <a:cxnLst/>
            <a:rect l="l" t="t" r="r" b="b"/>
            <a:pathLst>
              <a:path w="5650865" h="2047239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023110"/>
                </a:lnTo>
                <a:lnTo>
                  <a:pt x="0" y="2047240"/>
                </a:lnTo>
                <a:lnTo>
                  <a:pt x="5650712" y="2047240"/>
                </a:lnTo>
                <a:lnTo>
                  <a:pt x="5650712" y="2023110"/>
                </a:lnTo>
                <a:lnTo>
                  <a:pt x="24384" y="2023110"/>
                </a:lnTo>
                <a:lnTo>
                  <a:pt x="24384" y="24130"/>
                </a:lnTo>
                <a:lnTo>
                  <a:pt x="5626328" y="24130"/>
                </a:lnTo>
                <a:lnTo>
                  <a:pt x="5626328" y="2022995"/>
                </a:lnTo>
                <a:lnTo>
                  <a:pt x="5650712" y="2023008"/>
                </a:lnTo>
                <a:lnTo>
                  <a:pt x="5650712" y="24130"/>
                </a:lnTo>
                <a:lnTo>
                  <a:pt x="5650712" y="23876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24790" y="98277"/>
            <a:ext cx="5733777" cy="335989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12700" marR="1093470" algn="ctr">
              <a:lnSpc>
                <a:spcPts val="2330"/>
              </a:lnSpc>
              <a:spcBef>
                <a:spcPts val="320"/>
              </a:spcBef>
            </a:pPr>
            <a:r>
              <a:rPr lang="en-US" sz="2000" spc="15" dirty="0"/>
              <a:t>     </a:t>
            </a:r>
            <a:r>
              <a:rPr lang="en-US" sz="2000" spc="15" dirty="0" err="1"/>
              <a:t>Mustaqil</a:t>
            </a:r>
            <a:r>
              <a:rPr lang="en-US" sz="2000" spc="15" dirty="0"/>
              <a:t> </a:t>
            </a:r>
            <a:r>
              <a:rPr lang="en-US" sz="2000" spc="15" dirty="0" err="1"/>
              <a:t>ish</a:t>
            </a:r>
            <a:endParaRPr sz="2000" spc="15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0B278972-8FCC-4AB6-8522-08A0B03E1E73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273" y="491842"/>
            <a:ext cx="5660267" cy="457200"/>
          </a:xfrm>
          <a:prstGeom prst="rect">
            <a:avLst/>
          </a:prstGeom>
        </p:spPr>
      </p:pic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6F4C1DBD-2DF6-4B53-B0EC-DBBA8FDEE604}"/>
              </a:ext>
            </a:extLst>
          </p:cNvPr>
          <p:cNvSpPr/>
          <p:nvPr/>
        </p:nvSpPr>
        <p:spPr>
          <a:xfrm>
            <a:off x="1220344" y="654833"/>
            <a:ext cx="23436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93DDEBD3-902E-4B29-A069-6A9444D40B59}"/>
              </a:ext>
            </a:extLst>
          </p:cNvPr>
          <p:cNvSpPr/>
          <p:nvPr/>
        </p:nvSpPr>
        <p:spPr>
          <a:xfrm>
            <a:off x="222250" y="511516"/>
            <a:ext cx="5626100" cy="457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pt-B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Nuqtalar o‘rniga mos so‘zlarni qo‘yib,</a:t>
            </a:r>
            <a:r>
              <a:rPr lang="en-US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ko‘chiring</a:t>
            </a:r>
            <a:r>
              <a:rPr lang="en-US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kesimning</a:t>
            </a:r>
            <a:r>
              <a:rPr lang="en-US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tagiga</a:t>
            </a:r>
            <a:r>
              <a:rPr lang="en-US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chizing</a:t>
            </a:r>
            <a:r>
              <a:rPr lang="en-US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1200" b="1" dirty="0" smtClean="0">
                <a:solidFill>
                  <a:schemeClr val="bg1"/>
                </a:solidFill>
                <a:latin typeface="Arial" pitchFamily="34" charset="0"/>
                <a:ea typeface="Calibri" panose="020F0502020204030204" pitchFamily="34" charset="0"/>
                <a:cs typeface="Arial" pitchFamily="34" charset="0"/>
              </a:rPr>
              <a:t> </a:t>
            </a:r>
            <a:endParaRPr kumimoji="0" lang="ru-RU" sz="1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Times New Roman" panose="02020603050405020304" pitchFamily="18" charset="0"/>
              <a:cs typeface="Arial" pitchFamily="34" charset="0"/>
            </a:endParaRP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6840BF7B-D09C-41AE-BE97-EEC492774E0F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40300" y="2536825"/>
            <a:ext cx="647647" cy="563962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63500" y="1012825"/>
            <a:ext cx="594360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err="1" smtClean="0">
                <a:latin typeface="Arial" pitchFamily="34" charset="0"/>
                <a:cs typeface="Arial" pitchFamily="34" charset="0"/>
              </a:rPr>
              <a:t>Mehnat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latin typeface="Arial" pitchFamily="34" charset="0"/>
                <a:cs typeface="Arial" pitchFamily="34" charset="0"/>
              </a:rPr>
              <a:t>insonni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latin typeface="Arial" pitchFamily="34" charset="0"/>
                <a:cs typeface="Arial" pitchFamily="34" charset="0"/>
              </a:rPr>
              <a:t>ulug‘laydi</a:t>
            </a:r>
            <a:endParaRPr lang="en-US" sz="14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1400" dirty="0" smtClean="0">
                <a:latin typeface="Arial" pitchFamily="34" charset="0"/>
                <a:cs typeface="Arial" pitchFamily="34" charset="0"/>
              </a:rPr>
              <a:t>      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Mehnat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insonni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kamolotga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... .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Inson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mehnat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tufayli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... .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Demak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algn="just"/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mehnatsiz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hayotni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...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qiyin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Kishining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hurmati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obro‘si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uning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...</a:t>
            </a:r>
          </a:p>
          <a:p>
            <a:pPr algn="just"/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bo‘lgan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munosabati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... .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Mehnatsevarlik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kishining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eng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yaxshi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fazilatlaridan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biri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... .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Kishi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o‘zining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butun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orzu-umidlariga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faqat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tinimsiz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mehnati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... ,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halol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mehnati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bilangina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... .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Hozirgi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baxtiyor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algn="just"/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go‘zal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hayotimiz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ham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ota-bobolarimizning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...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mehnatlarining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... .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39700" y="2536825"/>
            <a:ext cx="5257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200" b="1" dirty="0" smtClean="0">
                <a:latin typeface="Arial" pitchFamily="34" charset="0"/>
                <a:cs typeface="Arial" pitchFamily="34" charset="0"/>
              </a:rPr>
              <a:t>      Foydalanish uchun so‘z va so‘z birikmalari: </a:t>
            </a:r>
            <a:r>
              <a:rPr lang="it-IT" sz="1200" b="1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tasavvur qilish,</a:t>
            </a:r>
          </a:p>
          <a:p>
            <a:r>
              <a:rPr lang="en-US" sz="1200" b="1" i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mevasidir</a:t>
            </a:r>
            <a:r>
              <a:rPr lang="en-US" sz="1200" b="1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200" b="1" i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erishadi</a:t>
            </a:r>
            <a:r>
              <a:rPr lang="en-US" sz="1200" b="1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200" b="1" i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mehnatga</a:t>
            </a:r>
            <a:r>
              <a:rPr lang="en-US" sz="1200" b="1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200" b="1" i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hisoblanadi</a:t>
            </a:r>
            <a:r>
              <a:rPr lang="en-US" sz="1200" b="1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200" b="1" i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o‘sadi</a:t>
            </a:r>
            <a:r>
              <a:rPr lang="en-US" sz="1200" b="1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200" b="1" i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ulug‘lanadi</a:t>
            </a:r>
            <a:r>
              <a:rPr lang="en-US" sz="1200" b="1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1200" b="1" i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belgilanadi</a:t>
            </a:r>
            <a:r>
              <a:rPr lang="en-US" sz="1200" b="1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200" b="1" i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qadrlanadi</a:t>
            </a:r>
            <a:r>
              <a:rPr lang="en-US" sz="1200" b="1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200" b="1" i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ulkan</a:t>
            </a:r>
            <a:r>
              <a:rPr lang="en-US" sz="1200" b="1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2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7985055"/>
      </p:ext>
    </p:extLst>
  </p:cSld>
  <p:clrMapOvr>
    <a:masterClrMapping/>
  </p:clrMapOvr>
  <p:transition spd="slow">
    <p:wheel spokes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0B278972-8FCC-4AB6-8522-08A0B03E1E73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500" y="555625"/>
            <a:ext cx="1676400" cy="304800"/>
          </a:xfrm>
          <a:prstGeom prst="rect">
            <a:avLst/>
          </a:prstGeom>
        </p:spPr>
      </p:pic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93DDEBD3-902E-4B29-A069-6A9444D40B59}"/>
              </a:ext>
            </a:extLst>
          </p:cNvPr>
          <p:cNvSpPr/>
          <p:nvPr/>
        </p:nvSpPr>
        <p:spPr>
          <a:xfrm>
            <a:off x="139700" y="555626"/>
            <a:ext cx="2667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pt-B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</a:t>
            </a:r>
            <a:endParaRPr kumimoji="0" lang="ru-RU" sz="1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Times New Roman" panose="02020603050405020304" pitchFamily="18" charset="0"/>
              <a:cs typeface="Arial" pitchFamily="34" charset="0"/>
            </a:endParaRP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6840BF7B-D09C-41AE-BE97-EEC492774E0F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16500" y="2536825"/>
            <a:ext cx="647647" cy="563962"/>
          </a:xfrm>
          <a:prstGeom prst="rect">
            <a:avLst/>
          </a:prstGeom>
        </p:spPr>
      </p:pic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244231" y="157004"/>
            <a:ext cx="5626100" cy="246221"/>
          </a:xfrm>
        </p:spPr>
        <p:txBody>
          <a:bodyPr/>
          <a:lstStyle/>
          <a:p>
            <a:pPr algn="l"/>
            <a:r>
              <a:rPr lang="en-US" sz="1600" dirty="0" err="1" smtClean="0"/>
              <a:t>Qavs</a:t>
            </a:r>
            <a:r>
              <a:rPr lang="en-US" sz="1600" dirty="0" smtClean="0"/>
              <a:t> </a:t>
            </a:r>
            <a:r>
              <a:rPr lang="en-US" sz="1600" dirty="0" err="1" smtClean="0"/>
              <a:t>ichidagi</a:t>
            </a:r>
            <a:r>
              <a:rPr lang="en-US" sz="1600" dirty="0" smtClean="0"/>
              <a:t> </a:t>
            </a:r>
            <a:r>
              <a:rPr lang="en-US" sz="1600" dirty="0" err="1" smtClean="0"/>
              <a:t>fe’llardan</a:t>
            </a:r>
            <a:r>
              <a:rPr lang="en-US" sz="1600" dirty="0" smtClean="0"/>
              <a:t> </a:t>
            </a:r>
            <a:r>
              <a:rPr lang="en-US" sz="1600" dirty="0" err="1" smtClean="0"/>
              <a:t>mosini</a:t>
            </a:r>
            <a:r>
              <a:rPr lang="en-US" sz="1600" dirty="0" smtClean="0"/>
              <a:t> </a:t>
            </a:r>
            <a:r>
              <a:rPr lang="en-US" sz="1600" dirty="0" err="1" smtClean="0"/>
              <a:t>qo‘yib</a:t>
            </a:r>
            <a:r>
              <a:rPr lang="en-US" sz="1600" dirty="0" smtClean="0"/>
              <a:t>, </a:t>
            </a:r>
            <a:r>
              <a:rPr lang="en-US" sz="1600" dirty="0" err="1" smtClean="0"/>
              <a:t>gaplarni</a:t>
            </a:r>
            <a:r>
              <a:rPr lang="en-US" sz="1600" dirty="0" smtClean="0"/>
              <a:t> </a:t>
            </a:r>
            <a:r>
              <a:rPr lang="en-US" sz="1600" dirty="0" err="1" smtClean="0"/>
              <a:t>yozing</a:t>
            </a:r>
            <a:endParaRPr lang="ru-RU" sz="16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326878" y="515761"/>
            <a:ext cx="1295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3- </a:t>
            </a:r>
            <a:r>
              <a:rPr lang="en-US" sz="16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mashq</a:t>
            </a:r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39700" y="1012825"/>
            <a:ext cx="562610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v-SE" sz="1400" dirty="0" smtClean="0">
                <a:latin typeface="Arial" pitchFamily="34" charset="0"/>
                <a:cs typeface="Arial" pitchFamily="34" charset="0"/>
              </a:rPr>
              <a:t>   1. O‘zbekiston Respublikasining Andijon viloyatida O‘rta Osiyoda</a:t>
            </a:r>
          </a:p>
          <a:p>
            <a:pPr algn="just"/>
            <a:r>
              <a:rPr lang="en-US" sz="1400" dirty="0" smtClean="0">
                <a:latin typeface="Arial" pitchFamily="34" charset="0"/>
                <a:cs typeface="Arial" pitchFamily="34" charset="0"/>
              </a:rPr>
              <a:t>      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yagona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avtomobil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zavodi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qurildi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ish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boshladi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). </a:t>
            </a:r>
          </a:p>
          <a:p>
            <a:pPr marL="358775" indent="-358775" algn="just"/>
            <a:r>
              <a:rPr lang="en-US" sz="1400" dirty="0" smtClean="0">
                <a:latin typeface="Arial" pitchFamily="34" charset="0"/>
                <a:cs typeface="Arial" pitchFamily="34" charset="0"/>
              </a:rPr>
              <a:t>   2. Bu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zavodda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turli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rusumdagi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avtomobillar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ishlab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chiqarilmoqda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ishlatilmoqda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).</a:t>
            </a:r>
          </a:p>
          <a:p>
            <a:pPr algn="just"/>
            <a:r>
              <a:rPr lang="en-US" sz="1400" dirty="0" smtClean="0">
                <a:latin typeface="Arial" pitchFamily="34" charset="0"/>
                <a:cs typeface="Arial" pitchFamily="34" charset="0"/>
              </a:rPr>
              <a:t>   3. Bu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avtomobillardan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O‘zbekiston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aholisi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keng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qo‘llamoqda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algn="just"/>
            <a:r>
              <a:rPr lang="en-US" sz="1400" dirty="0" smtClean="0">
                <a:latin typeface="Arial" pitchFamily="34" charset="0"/>
                <a:cs typeface="Arial" pitchFamily="34" charset="0"/>
              </a:rPr>
              <a:t>      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foydalanmoqda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). </a:t>
            </a:r>
          </a:p>
          <a:p>
            <a:pPr algn="just"/>
            <a:r>
              <a:rPr lang="en-US" sz="1400" dirty="0" smtClean="0">
                <a:latin typeface="Arial" pitchFamily="34" charset="0"/>
                <a:cs typeface="Arial" pitchFamily="34" charset="0"/>
              </a:rPr>
              <a:t>   4.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Aholining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turmush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tarzi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yaxshilanganidan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dalolat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etiladi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beradi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).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7985055"/>
      </p:ext>
    </p:extLst>
  </p:cSld>
  <p:clrMapOvr>
    <a:masterClrMapping/>
  </p:clrMapOvr>
  <p:transition spd="slow">
    <p:wheel spokes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1"/>
            <a:ext cx="5765800" cy="3244849"/>
            <a:chOff x="0" y="1"/>
            <a:chExt cx="5765800" cy="3244849"/>
          </a:xfrm>
        </p:grpSpPr>
        <p:sp>
          <p:nvSpPr>
            <p:cNvPr id="3" name="object 3"/>
            <p:cNvSpPr/>
            <p:nvPr/>
          </p:nvSpPr>
          <p:spPr>
            <a:xfrm>
              <a:off x="114935" y="615087"/>
              <a:ext cx="5650865" cy="2629763"/>
            </a:xfrm>
            <a:custGeom>
              <a:avLst/>
              <a:gdLst/>
              <a:ahLst/>
              <a:cxnLst/>
              <a:rect l="l" t="t" r="r" b="b"/>
              <a:pathLst>
                <a:path w="5650865" h="2047239">
                  <a:moveTo>
                    <a:pt x="5650712" y="0"/>
                  </a:moveTo>
                  <a:lnTo>
                    <a:pt x="0" y="0"/>
                  </a:lnTo>
                  <a:lnTo>
                    <a:pt x="0" y="24130"/>
                  </a:lnTo>
                  <a:lnTo>
                    <a:pt x="0" y="2023110"/>
                  </a:lnTo>
                  <a:lnTo>
                    <a:pt x="0" y="2047240"/>
                  </a:lnTo>
                  <a:lnTo>
                    <a:pt x="5650712" y="2047240"/>
                  </a:lnTo>
                  <a:lnTo>
                    <a:pt x="5650712" y="2023110"/>
                  </a:lnTo>
                  <a:lnTo>
                    <a:pt x="24384" y="2023110"/>
                  </a:lnTo>
                  <a:lnTo>
                    <a:pt x="24384" y="24130"/>
                  </a:lnTo>
                  <a:lnTo>
                    <a:pt x="5626328" y="24130"/>
                  </a:lnTo>
                  <a:lnTo>
                    <a:pt x="5626328" y="2022995"/>
                  </a:lnTo>
                  <a:lnTo>
                    <a:pt x="5650712" y="2023008"/>
                  </a:lnTo>
                  <a:lnTo>
                    <a:pt x="5650712" y="24130"/>
                  </a:lnTo>
                  <a:lnTo>
                    <a:pt x="5650712" y="23876"/>
                  </a:lnTo>
                  <a:lnTo>
                    <a:pt x="5650712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1"/>
              <a:ext cx="5765800" cy="576200"/>
            </a:xfrm>
            <a:custGeom>
              <a:avLst/>
              <a:gdLst/>
              <a:ahLst/>
              <a:cxnLst/>
              <a:rect l="l" t="t" r="r" b="b"/>
              <a:pathLst>
                <a:path w="5650865" h="1028700">
                  <a:moveTo>
                    <a:pt x="5650710" y="0"/>
                  </a:moveTo>
                  <a:lnTo>
                    <a:pt x="0" y="0"/>
                  </a:lnTo>
                  <a:lnTo>
                    <a:pt x="0" y="1028444"/>
                  </a:lnTo>
                  <a:lnTo>
                    <a:pt x="5650710" y="1028444"/>
                  </a:lnTo>
                  <a:lnTo>
                    <a:pt x="5650710" y="0"/>
                  </a:lnTo>
                  <a:close/>
                </a:path>
              </a:pathLst>
            </a:custGeom>
            <a:solidFill>
              <a:srgbClr val="2365C7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09462" y="87745"/>
            <a:ext cx="5277673" cy="335989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12700" marR="1093470" algn="ctr">
              <a:lnSpc>
                <a:spcPts val="2330"/>
              </a:lnSpc>
              <a:spcBef>
                <a:spcPts val="320"/>
              </a:spcBef>
            </a:pP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“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Tezkor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savol-javob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” </a:t>
            </a:r>
            <a:r>
              <a:rPr lang="en-US" sz="2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metodi</a:t>
            </a:r>
            <a:endParaRPr spc="1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8" name="Рисунок 17">
            <a:extLst>
              <a:ext uri="{FF2B5EF4-FFF2-40B4-BE49-F238E27FC236}">
                <a16:creationId xmlns="" xmlns:a16="http://schemas.microsoft.com/office/drawing/2014/main" id="{03083401-01C0-487F-A8FE-EF177EBD9CD5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40300" y="13095"/>
            <a:ext cx="533400" cy="46633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7E437817-9597-4CC0-8FB6-0F1FA936437A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39700" y="1241425"/>
            <a:ext cx="414564" cy="286537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FF98C691-0542-4511-96CA-2F1486FE38AE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39700" y="1527962"/>
            <a:ext cx="414564" cy="274344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="" xmlns:a16="http://schemas.microsoft.com/office/drawing/2014/main" id="{3BD9F4A3-451A-469F-9499-8ED54516C4AA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39700" y="1802306"/>
            <a:ext cx="408467" cy="304826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="" xmlns:a16="http://schemas.microsoft.com/office/drawing/2014/main" id="{C86DAC6C-699D-44B6-A4CB-607930782CD2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39700" y="2107131"/>
            <a:ext cx="414564" cy="353493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F460BF2D-F537-4B73-B8B8-649ED79E6E48}"/>
              </a:ext>
            </a:extLst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48167" y="916603"/>
            <a:ext cx="201133" cy="924506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="" xmlns:a16="http://schemas.microsoft.com/office/drawing/2014/main" id="{39817995-97B5-4011-BD1F-B92AB0AFE6F2}"/>
              </a:ext>
            </a:extLst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20700" y="1851025"/>
            <a:ext cx="228598" cy="990600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="" xmlns:a16="http://schemas.microsoft.com/office/drawing/2014/main" id="{3773B9F0-52D1-47FA-9DE9-AA73393F4396}"/>
              </a:ext>
            </a:extLst>
          </p:cNvPr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749300" y="936625"/>
            <a:ext cx="3505200" cy="457200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="" xmlns:a16="http://schemas.microsoft.com/office/drawing/2014/main" id="{8DE4D531-7872-4504-B856-7292108C4696}"/>
              </a:ext>
            </a:extLst>
          </p:cNvPr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749300" y="1393825"/>
            <a:ext cx="4572000" cy="451143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="" xmlns:a16="http://schemas.microsoft.com/office/drawing/2014/main" id="{995C0772-BE23-4099-BA9C-E4EA5DE5F1D8}"/>
              </a:ext>
            </a:extLst>
          </p:cNvPr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749300" y="1851025"/>
            <a:ext cx="4572000" cy="457200"/>
          </a:xfrm>
          <a:prstGeom prst="rect">
            <a:avLst/>
          </a:prstGeom>
        </p:spPr>
      </p:pic>
      <p:pic>
        <p:nvPicPr>
          <p:cNvPr id="22" name="Рисунок 21">
            <a:extLst>
              <a:ext uri="{FF2B5EF4-FFF2-40B4-BE49-F238E27FC236}">
                <a16:creationId xmlns="" xmlns:a16="http://schemas.microsoft.com/office/drawing/2014/main" id="{EEC48912-7EDB-421A-A631-CEC180BA9049}"/>
              </a:ext>
            </a:extLst>
          </p:cNvPr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749300" y="2308225"/>
            <a:ext cx="5016500" cy="509054"/>
          </a:xfrm>
          <a:prstGeom prst="rect">
            <a:avLst/>
          </a:prstGeom>
        </p:spPr>
      </p:pic>
      <p:sp>
        <p:nvSpPr>
          <p:cNvPr id="24" name="Прямоугольник 23">
            <a:extLst>
              <a:ext uri="{FF2B5EF4-FFF2-40B4-BE49-F238E27FC236}">
                <a16:creationId xmlns="" xmlns:a16="http://schemas.microsoft.com/office/drawing/2014/main" id="{D988BC29-4969-4D74-9944-0E396F71F459}"/>
              </a:ext>
            </a:extLst>
          </p:cNvPr>
          <p:cNvSpPr/>
          <p:nvPr/>
        </p:nvSpPr>
        <p:spPr>
          <a:xfrm>
            <a:off x="749300" y="929630"/>
            <a:ext cx="35052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pt-B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 Kesim deb nimaga aytiladi?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Прямоугольник 25">
            <a:extLst>
              <a:ext uri="{FF2B5EF4-FFF2-40B4-BE49-F238E27FC236}">
                <a16:creationId xmlns="" xmlns:a16="http://schemas.microsoft.com/office/drawing/2014/main" id="{C6F39976-7E33-4916-932F-905D7DCFEF56}"/>
              </a:ext>
            </a:extLst>
          </p:cNvPr>
          <p:cNvSpPr/>
          <p:nvPr/>
        </p:nvSpPr>
        <p:spPr>
          <a:xfrm>
            <a:off x="749300" y="1927225"/>
            <a:ext cx="42672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en-US" sz="16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Ekologik</a:t>
            </a:r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madaniyat</a:t>
            </a:r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nima</a:t>
            </a: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? 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Прямоугольник 26">
            <a:extLst>
              <a:ext uri="{FF2B5EF4-FFF2-40B4-BE49-F238E27FC236}">
                <a16:creationId xmlns="" xmlns:a16="http://schemas.microsoft.com/office/drawing/2014/main" id="{CF04CED7-611B-41E4-B095-956AA0CD774B}"/>
              </a:ext>
            </a:extLst>
          </p:cNvPr>
          <p:cNvSpPr/>
          <p:nvPr/>
        </p:nvSpPr>
        <p:spPr>
          <a:xfrm>
            <a:off x="749300" y="2384425"/>
            <a:ext cx="48006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4. </a:t>
            </a:r>
            <a:r>
              <a:rPr lang="en-US" sz="16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Tabiatni</a:t>
            </a:r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asrash</a:t>
            </a:r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siz</a:t>
            </a:r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nima</a:t>
            </a:r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qilyapsiz</a:t>
            </a:r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?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Прямоугольник 27">
            <a:extLst>
              <a:ext uri="{FF2B5EF4-FFF2-40B4-BE49-F238E27FC236}">
                <a16:creationId xmlns="" xmlns:a16="http://schemas.microsoft.com/office/drawing/2014/main" id="{3CE513B0-FC93-492B-A512-D2AD59B00126}"/>
              </a:ext>
            </a:extLst>
          </p:cNvPr>
          <p:cNvSpPr/>
          <p:nvPr/>
        </p:nvSpPr>
        <p:spPr>
          <a:xfrm>
            <a:off x="901700" y="2765425"/>
            <a:ext cx="4114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5. Mukofotlari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749300" y="1470025"/>
            <a:ext cx="4572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16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Ekologiya</a:t>
            </a:r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”</a:t>
            </a:r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so‘zining</a:t>
            </a:r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ma’nosini</a:t>
            </a:r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izohlang</a:t>
            </a:r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81775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20700" y="113855"/>
            <a:ext cx="4791948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n-US" spc="20" dirty="0"/>
              <a:t> </a:t>
            </a:r>
            <a:r>
              <a:rPr lang="en-US" spc="20" dirty="0" err="1"/>
              <a:t>Mustaqil</a:t>
            </a:r>
            <a:r>
              <a:rPr lang="en-US" spc="20" dirty="0"/>
              <a:t> </a:t>
            </a:r>
            <a:r>
              <a:rPr lang="en-US" spc="20" dirty="0" err="1"/>
              <a:t>bajarish</a:t>
            </a:r>
            <a:r>
              <a:rPr lang="en-US" spc="20" dirty="0"/>
              <a:t> </a:t>
            </a:r>
            <a:r>
              <a:rPr lang="en-US" spc="20" dirty="0" err="1"/>
              <a:t>uchun</a:t>
            </a:r>
            <a:r>
              <a:rPr lang="en-US" spc="20" dirty="0"/>
              <a:t> </a:t>
            </a:r>
            <a:r>
              <a:rPr lang="en-US" spc="20" dirty="0" err="1" smtClean="0"/>
              <a:t>topshiriq</a:t>
            </a:r>
            <a:r>
              <a:rPr spc="-40" dirty="0" smtClean="0"/>
              <a:t> </a:t>
            </a:r>
            <a:endParaRPr spc="15" dirty="0"/>
          </a:p>
        </p:txBody>
      </p:sp>
      <p:pic>
        <p:nvPicPr>
          <p:cNvPr id="10" name="Рисунок 9">
            <a:extLst>
              <a:ext uri="{FF2B5EF4-FFF2-40B4-BE49-F238E27FC236}">
                <a16:creationId xmlns="" xmlns:a16="http://schemas.microsoft.com/office/drawing/2014/main" id="{AB18F5FA-47C5-4E45-AE91-8737F072CE44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9700" y="616585"/>
            <a:ext cx="762000" cy="640079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825500" y="685595"/>
            <a:ext cx="4724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Mehnat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baxt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keltirar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mavzusida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matn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tuzing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. 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ТРУД людей весной картинки для детей: 14 тыс изображений найдено в Яндекс.Картинках"/>
          <p:cNvPicPr>
            <a:picLocks noChangeAspect="1" noChangeArrowheads="1"/>
          </p:cNvPicPr>
          <p:nvPr/>
        </p:nvPicPr>
        <p:blipFill rotWithShape="1">
          <a:blip r:embed="rId3" cstate="print"/>
          <a:srcRect l="3226" t="2601" r="-1" b="8686"/>
          <a:stretch/>
        </p:blipFill>
        <p:spPr bwMode="auto">
          <a:xfrm>
            <a:off x="1816100" y="1249581"/>
            <a:ext cx="2514600" cy="15240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95148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DDA2D91A-442C-4303-A303-9036C1CC9F2E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500" y="555625"/>
            <a:ext cx="5638800" cy="304800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139700" y="98425"/>
            <a:ext cx="58547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O‘tilgan</a:t>
            </a:r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mavzuni</a:t>
            </a:r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takrorlash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39700" y="860425"/>
            <a:ext cx="54864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en-US" sz="1400" dirty="0" smtClean="0">
                <a:latin typeface="Arial" pitchFamily="34" charset="0"/>
                <a:cs typeface="Arial" pitchFamily="34" charset="0"/>
              </a:rPr>
              <a:t>1. Yurt –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tinch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sen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tinch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marL="342900" indent="-342900"/>
            <a:r>
              <a:rPr lang="en-US" sz="1400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Qushlar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sayrayapti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marL="342900" indent="-342900"/>
            <a:r>
              <a:rPr lang="en-US" sz="1400" dirty="0" smtClean="0">
                <a:latin typeface="Arial" pitchFamily="34" charset="0"/>
                <a:cs typeface="Arial" pitchFamily="34" charset="0"/>
              </a:rPr>
              <a:t>3.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Gullar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ochildi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4.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Jannat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onalar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oyog‘i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ostida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5.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Birlashgan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o‘zar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birlashmagan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to‘zar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6.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Oltin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olma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, duo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ol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7.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Kitob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bilim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manbayi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8.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Otang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davlating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onang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jannating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9.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Osmon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musaffo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10.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Kitob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o‘qiyapman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39700" y="555625"/>
            <a:ext cx="64008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gaplarning</a:t>
            </a:r>
            <a:r>
              <a:rPr lang="en-US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ega</a:t>
            </a:r>
            <a:r>
              <a:rPr lang="en-US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kesimini</a:t>
            </a:r>
            <a:r>
              <a:rPr lang="en-US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ajratib</a:t>
            </a:r>
            <a:r>
              <a:rPr lang="en-US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jadvalga</a:t>
            </a:r>
            <a:r>
              <a:rPr lang="en-US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tushiring</a:t>
            </a:r>
            <a:r>
              <a:rPr lang="en-US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9002469"/>
      </p:ext>
    </p:extLst>
  </p:cSld>
  <p:clrMapOvr>
    <a:masterClrMapping/>
  </p:clrMapOvr>
  <p:transition spd="slow">
    <p:wheel spokes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212319" y="195398"/>
            <a:ext cx="252729" cy="239168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50" b="0" i="0" u="none" strike="noStrike" kern="1200" cap="none" spc="10" normalizeH="0" baseline="0" noProof="0" dirty="0">
                <a:ln>
                  <a:noFill/>
                </a:ln>
                <a:solidFill>
                  <a:srgbClr val="00A65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19</a:t>
            </a:r>
            <a:endParaRPr kumimoji="0" sz="14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D05BDA8A-E9C8-4325-8F0E-D3B0D481E5C5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9700" y="2410649"/>
            <a:ext cx="1444228" cy="834201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8C607D11-B534-4615-B43D-E0A96C9CC93D}"/>
              </a:ext>
            </a:extLst>
          </p:cNvPr>
          <p:cNvSpPr/>
          <p:nvPr/>
        </p:nvSpPr>
        <p:spPr>
          <a:xfrm>
            <a:off x="279491" y="772974"/>
            <a:ext cx="5765888" cy="1446550"/>
          </a:xfrm>
          <a:prstGeom prst="rect">
            <a:avLst/>
          </a:prstGeom>
          <a:scene3d>
            <a:camera prst="isometricOffAxis1Right"/>
            <a:lightRig rig="threePt" dir="t"/>
          </a:scene3d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1" u="none" strike="noStrike" kern="0" cap="none" spc="50" normalizeH="0" baseline="0" noProof="0" dirty="0" err="1">
                <a:ln w="11430"/>
                <a:solidFill>
                  <a:srgbClr val="2614AC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Monotype Corsiva" pitchFamily="66" charset="0"/>
                <a:ea typeface="+mn-ea"/>
                <a:cs typeface="Arial" panose="020B0604020202020204" pitchFamily="34" charset="0"/>
              </a:rPr>
              <a:t>E’tiboringiz</a:t>
            </a:r>
            <a:r>
              <a:rPr kumimoji="0" lang="ru-RU" sz="4400" b="1" i="1" u="none" strike="noStrike" kern="0" cap="none" spc="50" normalizeH="0" baseline="0" noProof="0" dirty="0">
                <a:ln w="11430"/>
                <a:solidFill>
                  <a:srgbClr val="2614AC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Monotype Corsiva" pitchFamily="66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400" b="1" i="1" u="none" strike="noStrike" kern="0" cap="none" spc="50" normalizeH="0" baseline="0" noProof="0" dirty="0" err="1">
                <a:ln w="11430"/>
                <a:solidFill>
                  <a:srgbClr val="2614AC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Monotype Corsiva" pitchFamily="66" charset="0"/>
                <a:ea typeface="+mn-ea"/>
                <a:cs typeface="Arial" panose="020B0604020202020204" pitchFamily="34" charset="0"/>
              </a:rPr>
              <a:t>uchun</a:t>
            </a:r>
            <a:r>
              <a:rPr kumimoji="0" lang="en-US" sz="4400" b="1" i="1" u="none" strike="noStrike" kern="0" cap="none" spc="50" normalizeH="0" baseline="0" noProof="0" dirty="0">
                <a:ln w="11430"/>
                <a:solidFill>
                  <a:srgbClr val="2614AC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Monotype Corsiva" pitchFamily="66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400" b="1" i="1" u="none" strike="noStrike" kern="0" cap="none" spc="50" normalizeH="0" baseline="0" noProof="0" dirty="0" err="1">
                <a:ln w="11430"/>
                <a:solidFill>
                  <a:srgbClr val="2614AC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Monotype Corsiva" pitchFamily="66" charset="0"/>
                <a:ea typeface="+mn-ea"/>
                <a:cs typeface="Arial" panose="020B0604020202020204" pitchFamily="34" charset="0"/>
              </a:rPr>
              <a:t>rahmat</a:t>
            </a:r>
            <a:r>
              <a:rPr kumimoji="0" lang="en-US" sz="4400" b="1" i="1" u="none" strike="noStrike" kern="0" cap="none" spc="50" normalizeH="0" baseline="0" noProof="0" dirty="0">
                <a:ln w="11430"/>
                <a:solidFill>
                  <a:srgbClr val="2614AC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Matura MT Script Capitals" panose="03020802060602070202" pitchFamily="66" charset="0"/>
                <a:ea typeface="+mn-ea"/>
                <a:cs typeface="Arial" panose="020B0604020202020204" pitchFamily="34" charset="0"/>
              </a:rPr>
              <a:t>!</a:t>
            </a:r>
            <a:endParaRPr kumimoji="0" lang="ru-RU" sz="4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01504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13"/>
          <p:cNvSpPr txBox="1"/>
          <p:nvPr/>
        </p:nvSpPr>
        <p:spPr>
          <a:xfrm>
            <a:off x="4647115" y="2258609"/>
            <a:ext cx="661035" cy="3073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50" dirty="0">
                <a:solidFill>
                  <a:srgbClr val="FFFFFF"/>
                </a:solidFill>
                <a:latin typeface="Arial Black"/>
                <a:cs typeface="Arial Black"/>
              </a:rPr>
              <a:t>M</a:t>
            </a:r>
            <a:r>
              <a:rPr sz="1850" spc="-35" dirty="0">
                <a:solidFill>
                  <a:srgbClr val="FFFFFF"/>
                </a:solidFill>
                <a:latin typeface="Arial Black"/>
                <a:cs typeface="Arial Black"/>
              </a:rPr>
              <a:t>a</a:t>
            </a:r>
            <a:r>
              <a:rPr sz="1850" dirty="0">
                <a:solidFill>
                  <a:srgbClr val="FFFFFF"/>
                </a:solidFill>
                <a:latin typeface="Arial Black"/>
                <a:cs typeface="Arial Black"/>
              </a:rPr>
              <a:t>tn</a:t>
            </a:r>
            <a:endParaRPr sz="1850" dirty="0">
              <a:latin typeface="Arial Black"/>
              <a:cs typeface="Arial Black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="" xmlns:a16="http://schemas.microsoft.com/office/drawing/2014/main" id="{8E9B9449-9580-4606-B03A-3625B9C98597}"/>
              </a:ext>
            </a:extLst>
          </p:cNvPr>
          <p:cNvSpPr/>
          <p:nvPr/>
        </p:nvSpPr>
        <p:spPr>
          <a:xfrm>
            <a:off x="619729" y="110867"/>
            <a:ext cx="42666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Jadvalni</a:t>
            </a:r>
            <a:r>
              <a:rPr lang="en-US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to‘ldiring</a:t>
            </a:r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89F25CF6-C059-4DD8-9967-4D9CE366EF1D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3200" y="555625"/>
            <a:ext cx="2070100" cy="152400"/>
          </a:xfrm>
          <a:prstGeom prst="rect">
            <a:avLst/>
          </a:prstGeom>
        </p:spPr>
      </p:pic>
      <p:sp>
        <p:nvSpPr>
          <p:cNvPr id="14" name="Прямоугольник 13">
            <a:extLst>
              <a:ext uri="{FF2B5EF4-FFF2-40B4-BE49-F238E27FC236}">
                <a16:creationId xmlns="" xmlns:a16="http://schemas.microsoft.com/office/drawing/2014/main" id="{60D3D278-6363-454D-83BC-4CD64A62137D}"/>
              </a:ext>
            </a:extLst>
          </p:cNvPr>
          <p:cNvSpPr/>
          <p:nvPr/>
        </p:nvSpPr>
        <p:spPr>
          <a:xfrm>
            <a:off x="292100" y="510977"/>
            <a:ext cx="5334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3758489"/>
              </p:ext>
            </p:extLst>
          </p:nvPr>
        </p:nvGraphicFramePr>
        <p:xfrm>
          <a:off x="596900" y="936625"/>
          <a:ext cx="4572000" cy="134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2286000"/>
              </a:tblGrid>
              <a:tr h="5994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Ega</a:t>
                      </a:r>
                      <a:r>
                        <a:rPr lang="en-US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Arial" pitchFamily="34" charset="0"/>
                          <a:cs typeface="Arial" pitchFamily="34" charset="0"/>
                        </a:rPr>
                        <a:t>Kesim</a:t>
                      </a:r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Arial" pitchFamily="34" charset="0"/>
                          <a:cs typeface="Arial" pitchFamily="34" charset="0"/>
                        </a:rPr>
                        <a:t>Yurt</a:t>
                      </a:r>
                      <a:endParaRPr lang="ru-RU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latin typeface="Arial" pitchFamily="34" charset="0"/>
                          <a:cs typeface="Arial" pitchFamily="34" charset="0"/>
                        </a:rPr>
                        <a:t>tinch</a:t>
                      </a:r>
                      <a:endParaRPr lang="ru-RU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latin typeface="Arial" pitchFamily="34" charset="0"/>
                          <a:cs typeface="Arial" pitchFamily="34" charset="0"/>
                        </a:rPr>
                        <a:t>Sen</a:t>
                      </a:r>
                      <a:endParaRPr lang="ru-RU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latin typeface="Arial" pitchFamily="34" charset="0"/>
                          <a:cs typeface="Arial" pitchFamily="34" charset="0"/>
                        </a:rPr>
                        <a:t>tinch</a:t>
                      </a:r>
                      <a:endParaRPr lang="ru-RU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wheel spokes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13"/>
          <p:cNvSpPr txBox="1"/>
          <p:nvPr/>
        </p:nvSpPr>
        <p:spPr>
          <a:xfrm>
            <a:off x="4647115" y="2258609"/>
            <a:ext cx="661035" cy="3073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50" dirty="0">
                <a:solidFill>
                  <a:srgbClr val="FFFFFF"/>
                </a:solidFill>
                <a:latin typeface="Arial Black"/>
                <a:cs typeface="Arial Black"/>
              </a:rPr>
              <a:t>M</a:t>
            </a:r>
            <a:r>
              <a:rPr sz="1850" spc="-35" dirty="0">
                <a:solidFill>
                  <a:srgbClr val="FFFFFF"/>
                </a:solidFill>
                <a:latin typeface="Arial Black"/>
                <a:cs typeface="Arial Black"/>
              </a:rPr>
              <a:t>a</a:t>
            </a:r>
            <a:r>
              <a:rPr sz="1850" dirty="0">
                <a:solidFill>
                  <a:srgbClr val="FFFFFF"/>
                </a:solidFill>
                <a:latin typeface="Arial Black"/>
                <a:cs typeface="Arial Black"/>
              </a:rPr>
              <a:t>tn</a:t>
            </a:r>
            <a:endParaRPr sz="1850" dirty="0">
              <a:latin typeface="Arial Black"/>
              <a:cs typeface="Arial Black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89F25CF6-C059-4DD8-9967-4D9CE366EF1D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2100" y="555626"/>
            <a:ext cx="1524000" cy="304800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1511300" y="98425"/>
            <a:ext cx="2223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Jadvalni</a:t>
            </a: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to‘ldiring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44500" y="479425"/>
            <a:ext cx="13986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Tekshiring</a:t>
            </a: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/>
          </a:p>
        </p:txBody>
      </p:sp>
      <p:graphicFrame>
        <p:nvGraphicFramePr>
          <p:cNvPr id="12" name="Таблица 11">
            <a:extLst>
              <a:ext uri="{FF2B5EF4-FFF2-40B4-BE49-F238E27FC236}">
                <a16:creationId xmlns="" xmlns:a16="http://schemas.microsoft.com/office/drawing/2014/main" id="{D30A88BF-C38F-48CA-AED3-028FA9025D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8304978"/>
              </p:ext>
            </p:extLst>
          </p:nvPr>
        </p:nvGraphicFramePr>
        <p:xfrm>
          <a:off x="139700" y="1012825"/>
          <a:ext cx="4933950" cy="1706880"/>
        </p:xfrm>
        <a:graphic>
          <a:graphicData uri="http://schemas.openxmlformats.org/drawingml/2006/table">
            <a:tbl>
              <a:tblPr firstRow="1" firstCol="1" bandRow="1"/>
              <a:tblGrid>
                <a:gridCol w="2469351">
                  <a:extLst>
                    <a:ext uri="{9D8B030D-6E8A-4147-A177-3AD203B41FA5}">
                      <a16:colId xmlns="" xmlns:a16="http://schemas.microsoft.com/office/drawing/2014/main" val="2362925185"/>
                    </a:ext>
                  </a:extLst>
                </a:gridCol>
                <a:gridCol w="2464599">
                  <a:extLst>
                    <a:ext uri="{9D8B030D-6E8A-4147-A177-3AD203B41FA5}">
                      <a16:colId xmlns="" xmlns:a16="http://schemas.microsoft.com/office/drawing/2014/main" val="1765646019"/>
                    </a:ext>
                  </a:extLst>
                </a:gridCol>
              </a:tblGrid>
              <a:tr h="1774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 err="1" smtClean="0">
                          <a:effectLst/>
                          <a:latin typeface="Arial" pitchFamily="34" charset="0"/>
                          <a:ea typeface="Times New Roman" panose="02020603050405020304" pitchFamily="18" charset="0"/>
                          <a:cs typeface="Arial" pitchFamily="34" charset="0"/>
                        </a:rPr>
                        <a:t>Ega</a:t>
                      </a:r>
                      <a:endParaRPr lang="ru-RU" sz="1400" b="1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L="57022" marR="57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     </a:t>
                      </a: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Kesim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7022" marR="57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652494173"/>
                  </a:ext>
                </a:extLst>
              </a:tr>
              <a:tr h="1774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latin typeface="Arial" pitchFamily="34" charset="0"/>
                          <a:cs typeface="Arial" pitchFamily="34" charset="0"/>
                        </a:rPr>
                        <a:t>qushlar</a:t>
                      </a:r>
                      <a:endParaRPr lang="ru-RU" sz="1400" b="1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L="57022" marR="57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latin typeface="Arial" pitchFamily="34" charset="0"/>
                          <a:cs typeface="Arial" pitchFamily="34" charset="0"/>
                        </a:rPr>
                        <a:t>sayrayapti</a:t>
                      </a:r>
                      <a:r>
                        <a:rPr lang="ru-RU" sz="14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	</a:t>
                      </a:r>
                    </a:p>
                  </a:txBody>
                  <a:tcPr marL="57022" marR="57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64914564"/>
                  </a:ext>
                </a:extLst>
              </a:tr>
              <a:tr h="1774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b="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g</a:t>
                      </a:r>
                      <a:r>
                        <a:rPr lang="en-US" sz="1400" dirty="0" err="1" smtClean="0">
                          <a:latin typeface="Arial" pitchFamily="34" charset="0"/>
                          <a:cs typeface="Arial" pitchFamily="34" charset="0"/>
                        </a:rPr>
                        <a:t>ullar</a:t>
                      </a:r>
                      <a:endParaRPr lang="ru-RU" sz="1400" b="1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L="57022" marR="57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latin typeface="Arial" pitchFamily="34" charset="0"/>
                          <a:cs typeface="Arial" pitchFamily="34" charset="0"/>
                        </a:rPr>
                        <a:t>ochildi</a:t>
                      </a:r>
                      <a:r>
                        <a:rPr lang="ru-RU" sz="14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	</a:t>
                      </a:r>
                    </a:p>
                  </a:txBody>
                  <a:tcPr marL="57022" marR="57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28066310"/>
                  </a:ext>
                </a:extLst>
              </a:tr>
              <a:tr h="1774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b="0" dirty="0" err="1" smtClean="0"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b</a:t>
                      </a:r>
                      <a:r>
                        <a:rPr lang="en-US" sz="1400" dirty="0" err="1" smtClean="0">
                          <a:latin typeface="Arial" pitchFamily="34" charset="0"/>
                          <a:cs typeface="Arial" pitchFamily="34" charset="0"/>
                        </a:rPr>
                        <a:t>irlashgan</a:t>
                      </a: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1400" dirty="0" err="1" smtClean="0">
                          <a:latin typeface="Arial" pitchFamily="34" charset="0"/>
                          <a:cs typeface="Arial" pitchFamily="34" charset="0"/>
                        </a:rPr>
                        <a:t>birlashmagan</a:t>
                      </a:r>
                      <a:endParaRPr lang="ru-RU" sz="1400" b="1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L="57022" marR="57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latin typeface="Arial" pitchFamily="34" charset="0"/>
                          <a:cs typeface="Arial" pitchFamily="34" charset="0"/>
                        </a:rPr>
                        <a:t>o‘zar</a:t>
                      </a: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1400" dirty="0" err="1" smtClean="0">
                          <a:latin typeface="Arial" pitchFamily="34" charset="0"/>
                          <a:cs typeface="Arial" pitchFamily="34" charset="0"/>
                        </a:rPr>
                        <a:t>to‘zar</a:t>
                      </a:r>
                      <a:endParaRPr lang="ru-RU" sz="1400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7022" marR="57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283085510"/>
                  </a:ext>
                </a:extLst>
              </a:tr>
              <a:tr h="1774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latin typeface="Arial" pitchFamily="34" charset="0"/>
                          <a:cs typeface="Arial" pitchFamily="34" charset="0"/>
                        </a:rPr>
                        <a:t>oltin</a:t>
                      </a: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, duo</a:t>
                      </a:r>
                      <a:endParaRPr lang="ru-RU" sz="1400" b="1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L="57022" marR="57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latin typeface="Arial" pitchFamily="34" charset="0"/>
                          <a:cs typeface="Arial" pitchFamily="34" charset="0"/>
                        </a:rPr>
                        <a:t>olma</a:t>
                      </a: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1400" dirty="0" err="1" smtClean="0">
                          <a:latin typeface="Arial" pitchFamily="34" charset="0"/>
                          <a:cs typeface="Arial" pitchFamily="34" charset="0"/>
                        </a:rPr>
                        <a:t>ol</a:t>
                      </a:r>
                      <a:endParaRPr lang="ru-RU" sz="1400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7022" marR="57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168290483"/>
                  </a:ext>
                </a:extLst>
              </a:tr>
              <a:tr h="1774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latin typeface="Arial" pitchFamily="34" charset="0"/>
                          <a:cs typeface="Arial" pitchFamily="34" charset="0"/>
                        </a:rPr>
                        <a:t>otang</a:t>
                      </a: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1400" dirty="0" err="1" smtClean="0">
                          <a:latin typeface="Arial" pitchFamily="34" charset="0"/>
                          <a:cs typeface="Arial" pitchFamily="34" charset="0"/>
                        </a:rPr>
                        <a:t>onang</a:t>
                      </a:r>
                      <a:endParaRPr lang="ru-RU" sz="1400" b="1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L="57022" marR="57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latin typeface="Arial" pitchFamily="34" charset="0"/>
                          <a:cs typeface="Arial" pitchFamily="34" charset="0"/>
                        </a:rPr>
                        <a:t>davlating</a:t>
                      </a: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1400" dirty="0" err="1" smtClean="0">
                          <a:latin typeface="Arial" pitchFamily="34" charset="0"/>
                          <a:cs typeface="Arial" pitchFamily="34" charset="0"/>
                        </a:rPr>
                        <a:t>jannating</a:t>
                      </a: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1400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7022" marR="57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298486976"/>
                  </a:ext>
                </a:extLst>
              </a:tr>
              <a:tr h="1774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latin typeface="Arial" pitchFamily="34" charset="0"/>
                          <a:cs typeface="Arial" pitchFamily="34" charset="0"/>
                        </a:rPr>
                        <a:t>osmon</a:t>
                      </a:r>
                      <a:endParaRPr lang="ru-RU" sz="1400" b="1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L="57022" marR="57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latin typeface="Arial" pitchFamily="34" charset="0"/>
                          <a:cs typeface="Arial" pitchFamily="34" charset="0"/>
                        </a:rPr>
                        <a:t>musaffo</a:t>
                      </a: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sz="1400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7022" marR="57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315565038"/>
                  </a:ext>
                </a:extLst>
              </a:tr>
              <a:tr h="1774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latin typeface="Arial" pitchFamily="34" charset="0"/>
                          <a:cs typeface="Arial" pitchFamily="34" charset="0"/>
                        </a:rPr>
                        <a:t>kitob</a:t>
                      </a:r>
                      <a:endParaRPr lang="ru-RU" sz="1400" b="1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L="57022" marR="57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>
                          <a:latin typeface="Arial" pitchFamily="34" charset="0"/>
                          <a:cs typeface="Arial" pitchFamily="34" charset="0"/>
                        </a:rPr>
                        <a:t>o‘qiyapman</a:t>
                      </a:r>
                      <a:endParaRPr lang="ru-RU" sz="1400" b="1" dirty="0" smtClean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L="57022" marR="570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224149564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wheel spokes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338852" y="105336"/>
            <a:ext cx="5164295" cy="335989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12700" marR="5080" algn="ctr">
              <a:lnSpc>
                <a:spcPts val="2330"/>
              </a:lnSpc>
              <a:spcBef>
                <a:spcPts val="320"/>
              </a:spcBef>
            </a:pPr>
            <a:r>
              <a:rPr lang="en-US" spc="15" dirty="0" smtClean="0"/>
              <a:t>“</a:t>
            </a:r>
            <a:r>
              <a:rPr lang="en-US" spc="15" dirty="0" err="1" smtClean="0"/>
              <a:t>Gapni</a:t>
            </a:r>
            <a:r>
              <a:rPr lang="en-US" spc="15" dirty="0" smtClean="0"/>
              <a:t> </a:t>
            </a:r>
            <a:r>
              <a:rPr lang="en-US" spc="15" dirty="0" err="1" smtClean="0"/>
              <a:t>to‘ldir</a:t>
            </a:r>
            <a:r>
              <a:rPr lang="en-US" spc="15" dirty="0" smtClean="0"/>
              <a:t>” </a:t>
            </a:r>
            <a:r>
              <a:rPr lang="en-US" spc="15" dirty="0" err="1" smtClean="0"/>
              <a:t>mashqi</a:t>
            </a:r>
            <a:endParaRPr spc="15" dirty="0"/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4766D2F3-A350-4477-AF0E-DD075E097A0E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9700" y="2613025"/>
            <a:ext cx="5562600" cy="533400"/>
          </a:xfrm>
          <a:prstGeom prst="rect">
            <a:avLst/>
          </a:prstGeom>
        </p:spPr>
      </p:pic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xmlns="" id="{3C71F13A-4DD8-410F-B8B8-CD62B4FC0337}"/>
              </a:ext>
            </a:extLst>
          </p:cNvPr>
          <p:cNvSpPr/>
          <p:nvPr/>
        </p:nvSpPr>
        <p:spPr>
          <a:xfrm>
            <a:off x="0" y="555625"/>
            <a:ext cx="182879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endParaRPr lang="ru-RU" b="1" dirty="0"/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139700" y="555625"/>
            <a:ext cx="3733800" cy="20313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       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Chori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 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Avaz</a:t>
            </a:r>
            <a:r>
              <a:rPr lang="en-US" sz="1400" b="1" i="1" dirty="0" smtClean="0">
                <a:solidFill>
                  <a:srgbClr val="000000"/>
                </a:solidFill>
                <a:latin typeface="Arial" pitchFamily="34" charset="0"/>
                <a:ea typeface="Ubuntu"/>
                <a:cs typeface="Arial" pitchFamily="34" charset="0"/>
              </a:rPr>
              <a:t> </a:t>
            </a:r>
            <a:r>
              <a:rPr lang="en-US" sz="1400" b="1" i="1" dirty="0" smtClean="0">
                <a:solidFill>
                  <a:srgbClr val="002060"/>
                </a:solidFill>
                <a:latin typeface="Arial" pitchFamily="34" charset="0"/>
                <a:ea typeface="Ubuntu"/>
                <a:cs typeface="Arial" pitchFamily="34" charset="0"/>
              </a:rPr>
              <a:t>__________</a:t>
            </a:r>
            <a:r>
              <a:rPr kumimoji="0" lang="en-US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 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Qash</a:t>
            </a:r>
            <a:r>
              <a:rPr kumimoji="0" lang="en-US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q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adaryo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 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viloyatining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 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G‘uzor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 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tumanida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 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tug‘ilgan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.</a:t>
            </a:r>
            <a:r>
              <a:rPr lang="en-US" sz="1400" b="1" i="1" dirty="0" smtClean="0">
                <a:solidFill>
                  <a:srgbClr val="000000"/>
                </a:solidFill>
                <a:latin typeface="Arial" pitchFamily="34" charset="0"/>
                <a:ea typeface="Ubuntu"/>
                <a:cs typeface="Arial" pitchFamily="34" charset="0"/>
              </a:rPr>
              <a:t> </a:t>
            </a:r>
            <a:r>
              <a:rPr lang="en-US" sz="1400" b="1" i="1" dirty="0" smtClean="0">
                <a:solidFill>
                  <a:srgbClr val="002060"/>
                </a:solidFill>
                <a:latin typeface="Arial" pitchFamily="34" charset="0"/>
                <a:ea typeface="Ubuntu"/>
                <a:cs typeface="Arial" pitchFamily="34" charset="0"/>
              </a:rPr>
              <a:t>_________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ToshDUning</a:t>
            </a:r>
            <a:r>
              <a:rPr lang="en-US" sz="1400" b="1" i="1" dirty="0" smtClean="0">
                <a:solidFill>
                  <a:srgbClr val="000000"/>
                </a:solidFill>
                <a:latin typeface="Arial" pitchFamily="34" charset="0"/>
                <a:ea typeface="Ubuntu"/>
                <a:cs typeface="Arial" pitchFamily="34" charset="0"/>
              </a:rPr>
              <a:t> </a:t>
            </a:r>
            <a:r>
              <a:rPr lang="en-US" sz="1400" b="1" i="1" dirty="0" smtClean="0">
                <a:solidFill>
                  <a:srgbClr val="002060"/>
                </a:solidFill>
                <a:latin typeface="Arial" pitchFamily="34" charset="0"/>
                <a:ea typeface="Ubuntu"/>
                <a:cs typeface="Arial" pitchFamily="34" charset="0"/>
              </a:rPr>
              <a:t>______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fakultetini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 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tamomlagan</a:t>
            </a:r>
            <a:r>
              <a:rPr lang="en-US" sz="1400" b="1" i="1" dirty="0" smtClean="0">
                <a:solidFill>
                  <a:srgbClr val="000000"/>
                </a:solidFill>
                <a:latin typeface="Arial" pitchFamily="34" charset="0"/>
                <a:ea typeface="Ubuntu"/>
                <a:cs typeface="Arial" pitchFamily="34" charset="0"/>
              </a:rPr>
              <a:t>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1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      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Fin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 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eposi</a:t>
            </a:r>
            <a:r>
              <a:rPr lang="en-US" sz="1400" b="1" i="1" dirty="0" smtClean="0">
                <a:solidFill>
                  <a:srgbClr val="000000"/>
                </a:solidFill>
                <a:latin typeface="Arial" pitchFamily="34" charset="0"/>
                <a:ea typeface="Ubuntu"/>
                <a:cs typeface="Arial" pitchFamily="34" charset="0"/>
              </a:rPr>
              <a:t> </a:t>
            </a:r>
            <a:r>
              <a:rPr lang="en-US" sz="1400" b="1" i="1" dirty="0" smtClean="0">
                <a:solidFill>
                  <a:srgbClr val="002060"/>
                </a:solidFill>
                <a:latin typeface="Arial" pitchFamily="34" charset="0"/>
                <a:ea typeface="Ubuntu"/>
                <a:cs typeface="Arial" pitchFamily="34" charset="0"/>
              </a:rPr>
              <a:t>_______</a:t>
            </a:r>
            <a:r>
              <a:rPr lang="en-US" sz="1400" b="1" i="1" dirty="0" smtClean="0">
                <a:solidFill>
                  <a:srgbClr val="000000"/>
                </a:solidFill>
                <a:latin typeface="Arial" pitchFamily="34" charset="0"/>
                <a:ea typeface="Ubuntu"/>
                <a:cs typeface="Arial" pitchFamily="34" charset="0"/>
              </a:rPr>
              <a:t> 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hamda</a:t>
            </a:r>
            <a:r>
              <a:rPr lang="en-US" sz="1400" b="1" i="1" dirty="0" smtClean="0">
                <a:solidFill>
                  <a:srgbClr val="000000"/>
                </a:solidFill>
                <a:latin typeface="Arial" pitchFamily="34" charset="0"/>
                <a:ea typeface="Ubuntu"/>
                <a:cs typeface="Arial" pitchFamily="34" charset="0"/>
              </a:rPr>
              <a:t> </a:t>
            </a:r>
            <a:r>
              <a:rPr lang="en-US" sz="1400" b="1" i="1" dirty="0" smtClean="0">
                <a:solidFill>
                  <a:srgbClr val="002060"/>
                </a:solidFill>
                <a:latin typeface="Arial" pitchFamily="34" charset="0"/>
                <a:ea typeface="Ubuntu"/>
                <a:cs typeface="Arial" pitchFamily="34" charset="0"/>
              </a:rPr>
              <a:t>_______</a:t>
            </a:r>
            <a:r>
              <a:rPr kumimoji="0" lang="en-US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 , </a:t>
            </a:r>
            <a:r>
              <a:rPr kumimoji="0" lang="en-US" sz="1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______</a:t>
            </a:r>
            <a:r>
              <a:rPr kumimoji="0" lang="en-US" sz="1400" b="1" i="1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 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va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 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bosh</a:t>
            </a:r>
            <a:r>
              <a:rPr kumimoji="0" lang="en-US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q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a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 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shoirlarning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 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asarlarini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 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o‘zbek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 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tiliga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 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tarjima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 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qilgan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.</a:t>
            </a:r>
            <a:endParaRPr kumimoji="0" lang="en-US" sz="1400" b="1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Ubuntu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 </a:t>
            </a:r>
            <a:r>
              <a:rPr kumimoji="0" lang="en-US" sz="1400" b="1" i="1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     </a:t>
            </a:r>
            <a:r>
              <a:rPr kumimoji="0" lang="en-US" sz="1400" b="1" i="1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________</a:t>
            </a:r>
            <a:r>
              <a:rPr kumimoji="0" lang="en-US" sz="1400" b="1" i="1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 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Toshkent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 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shahrida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 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vafot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 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etgan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.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 </a:t>
            </a:r>
          </a:p>
        </p:txBody>
      </p:sp>
      <p:sp>
        <p:nvSpPr>
          <p:cNvPr id="17410" name="AutoShape 2" descr="data:image/gif;base64,R0lGODlhAQABAIAAAAAAAP///yH5BAEAAAAALAAAAAABAAEAAAIBRAA7"/>
          <p:cNvSpPr>
            <a:spLocks noChangeAspect="1" noChangeArrowheads="1"/>
          </p:cNvSpPr>
          <p:nvPr/>
        </p:nvSpPr>
        <p:spPr bwMode="auto">
          <a:xfrm>
            <a:off x="12553950" y="176213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" name="Picture 2" descr="chori_avaz-640x400.jpg">
            <a:hlinkClick r:id="rId3"/>
          </p:cNvPr>
          <p:cNvPicPr>
            <a:picLocks noChangeAspect="1" noChangeArrowheads="1"/>
          </p:cNvPicPr>
          <p:nvPr/>
        </p:nvPicPr>
        <p:blipFill rotWithShape="1">
          <a:blip r:embed="rId4" cstate="print"/>
          <a:srcRect t="9073" b="8043"/>
          <a:stretch/>
        </p:blipFill>
        <p:spPr bwMode="auto">
          <a:xfrm>
            <a:off x="3984625" y="581869"/>
            <a:ext cx="1704975" cy="1828801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63500" y="2689225"/>
            <a:ext cx="5486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i="1" dirty="0" smtClean="0">
                <a:solidFill>
                  <a:schemeClr val="bg1"/>
                </a:solidFill>
                <a:latin typeface="Arial" pitchFamily="34" charset="0"/>
                <a:ea typeface="Ubuntu"/>
                <a:cs typeface="Arial" pitchFamily="34" charset="0"/>
              </a:rPr>
              <a:t>   1985-yil,</a:t>
            </a:r>
            <a:r>
              <a:rPr lang="en-US" sz="1200" b="1" i="1" dirty="0" smtClean="0">
                <a:solidFill>
                  <a:srgbClr val="002060"/>
                </a:solidFill>
                <a:latin typeface="Arial" pitchFamily="34" charset="0"/>
                <a:ea typeface="Ubuntu"/>
                <a:cs typeface="Arial" pitchFamily="34" charset="0"/>
              </a:rPr>
              <a:t> </a:t>
            </a:r>
            <a:r>
              <a:rPr lang="ru-RU" sz="1200" b="1" i="1" dirty="0" smtClean="0">
                <a:solidFill>
                  <a:schemeClr val="bg1"/>
                </a:solidFill>
                <a:latin typeface="Arial" pitchFamily="34" charset="0"/>
                <a:ea typeface="Ubuntu"/>
                <a:cs typeface="Arial" pitchFamily="34" charset="0"/>
              </a:rPr>
              <a:t>1957</a:t>
            </a:r>
            <a:r>
              <a:rPr lang="en-US" sz="1200" b="1" i="1" dirty="0" smtClean="0">
                <a:solidFill>
                  <a:schemeClr val="bg1"/>
                </a:solidFill>
                <a:latin typeface="Arial" pitchFamily="34" charset="0"/>
                <a:ea typeface="Ubuntu"/>
                <a:cs typeface="Arial" pitchFamily="34" charset="0"/>
              </a:rPr>
              <a:t>-</a:t>
            </a:r>
            <a:r>
              <a:rPr lang="ru-RU" sz="1200" b="1" i="1" dirty="0" err="1" smtClean="0">
                <a:solidFill>
                  <a:schemeClr val="bg1"/>
                </a:solidFill>
                <a:latin typeface="Arial" pitchFamily="34" charset="0"/>
                <a:ea typeface="Ubuntu"/>
                <a:cs typeface="Arial" pitchFamily="34" charset="0"/>
              </a:rPr>
              <a:t>yil</a:t>
            </a:r>
            <a:r>
              <a:rPr lang="ru-RU" sz="1200" b="1" i="1" dirty="0" smtClean="0">
                <a:solidFill>
                  <a:schemeClr val="bg1"/>
                </a:solidFill>
                <a:latin typeface="Arial" pitchFamily="34" charset="0"/>
                <a:ea typeface="Ubuntu"/>
                <a:cs typeface="Arial" pitchFamily="34" charset="0"/>
              </a:rPr>
              <a:t> 11</a:t>
            </a:r>
            <a:r>
              <a:rPr lang="en-US" sz="1200" b="1" i="1" dirty="0" smtClean="0">
                <a:solidFill>
                  <a:schemeClr val="bg1"/>
                </a:solidFill>
                <a:latin typeface="Arial" pitchFamily="34" charset="0"/>
                <a:ea typeface="Ubuntu"/>
                <a:cs typeface="Arial" pitchFamily="34" charset="0"/>
              </a:rPr>
              <a:t>-</a:t>
            </a:r>
            <a:r>
              <a:rPr lang="en-US" sz="1200" b="1" i="1" dirty="0" err="1" smtClean="0">
                <a:solidFill>
                  <a:schemeClr val="bg1"/>
                </a:solidFill>
                <a:latin typeface="Arial" pitchFamily="34" charset="0"/>
                <a:ea typeface="Ubuntu"/>
                <a:cs typeface="Arial" pitchFamily="34" charset="0"/>
              </a:rPr>
              <a:t>yil</a:t>
            </a:r>
            <a:r>
              <a:rPr lang="en-US" sz="1200" b="1" i="1" dirty="0" smtClean="0">
                <a:solidFill>
                  <a:schemeClr val="bg1"/>
                </a:solidFill>
                <a:latin typeface="Arial" pitchFamily="34" charset="0"/>
                <a:ea typeface="Ubuntu"/>
                <a:cs typeface="Arial" pitchFamily="34" charset="0"/>
              </a:rPr>
              <a:t>,</a:t>
            </a:r>
            <a:r>
              <a:rPr lang="ru-RU" sz="1200" b="1" i="1" dirty="0" smtClean="0">
                <a:solidFill>
                  <a:srgbClr val="002060"/>
                </a:solidFill>
                <a:latin typeface="Arial" pitchFamily="34" charset="0"/>
                <a:ea typeface="Ubuntu"/>
                <a:cs typeface="Arial" pitchFamily="34" charset="0"/>
              </a:rPr>
              <a:t> </a:t>
            </a:r>
            <a:r>
              <a:rPr lang="ru-RU" sz="1200" b="1" i="1" dirty="0" smtClean="0">
                <a:solidFill>
                  <a:schemeClr val="bg1"/>
                </a:solidFill>
                <a:latin typeface="Arial" pitchFamily="34" charset="0"/>
                <a:ea typeface="Ubuntu"/>
                <a:cs typeface="Arial" pitchFamily="34" charset="0"/>
              </a:rPr>
              <a:t>1992</a:t>
            </a:r>
            <a:r>
              <a:rPr lang="en-US" sz="1200" b="1" i="1" dirty="0" smtClean="0">
                <a:solidFill>
                  <a:schemeClr val="bg1"/>
                </a:solidFill>
                <a:latin typeface="Arial" pitchFamily="34" charset="0"/>
                <a:ea typeface="Ubuntu"/>
                <a:cs typeface="Arial" pitchFamily="34" charset="0"/>
              </a:rPr>
              <a:t>-</a:t>
            </a:r>
            <a:r>
              <a:rPr lang="ru-RU" sz="1200" b="1" i="1" dirty="0" err="1" smtClean="0">
                <a:solidFill>
                  <a:schemeClr val="bg1"/>
                </a:solidFill>
                <a:latin typeface="Arial" pitchFamily="34" charset="0"/>
                <a:ea typeface="Ubuntu"/>
                <a:cs typeface="Arial" pitchFamily="34" charset="0"/>
              </a:rPr>
              <a:t>yil</a:t>
            </a:r>
            <a:r>
              <a:rPr lang="ru-RU" sz="1200" b="1" i="1" dirty="0" smtClean="0">
                <a:solidFill>
                  <a:schemeClr val="bg1"/>
                </a:solidFill>
                <a:latin typeface="Arial" pitchFamily="34" charset="0"/>
                <a:ea typeface="Ubuntu"/>
                <a:cs typeface="Arial" pitchFamily="34" charset="0"/>
              </a:rPr>
              <a:t> 29</a:t>
            </a:r>
            <a:r>
              <a:rPr lang="en-US" sz="1200" b="1" i="1" dirty="0" smtClean="0">
                <a:solidFill>
                  <a:schemeClr val="bg1"/>
                </a:solidFill>
                <a:latin typeface="Arial" pitchFamily="34" charset="0"/>
                <a:ea typeface="Ubuntu"/>
                <a:cs typeface="Arial" pitchFamily="34" charset="0"/>
              </a:rPr>
              <a:t>-</a:t>
            </a:r>
            <a:r>
              <a:rPr lang="ru-RU" sz="1200" b="1" i="1" dirty="0" err="1" smtClean="0">
                <a:solidFill>
                  <a:schemeClr val="bg1"/>
                </a:solidFill>
                <a:latin typeface="Arial" pitchFamily="34" charset="0"/>
                <a:ea typeface="Ubuntu"/>
                <a:cs typeface="Arial" pitchFamily="34" charset="0"/>
              </a:rPr>
              <a:t>noyabrda</a:t>
            </a:r>
            <a:r>
              <a:rPr lang="en-US" sz="1200" b="1" i="1" dirty="0" smtClean="0">
                <a:solidFill>
                  <a:schemeClr val="bg1"/>
                </a:solidFill>
                <a:latin typeface="Arial" pitchFamily="34" charset="0"/>
                <a:ea typeface="Ubuntu"/>
                <a:cs typeface="Arial" pitchFamily="34" charset="0"/>
              </a:rPr>
              <a:t>, </a:t>
            </a:r>
            <a:r>
              <a:rPr lang="en-US" sz="1200" b="1" i="1" dirty="0" err="1" smtClean="0">
                <a:solidFill>
                  <a:schemeClr val="bg1"/>
                </a:solidFill>
                <a:latin typeface="Arial" pitchFamily="34" charset="0"/>
                <a:ea typeface="Ubuntu"/>
                <a:cs typeface="Arial" pitchFamily="34" charset="0"/>
              </a:rPr>
              <a:t>filologiya</a:t>
            </a:r>
            <a:r>
              <a:rPr lang="en-US" sz="1200" b="1" i="1" dirty="0" smtClean="0">
                <a:solidFill>
                  <a:schemeClr val="bg1"/>
                </a:solidFill>
                <a:latin typeface="Arial" pitchFamily="34" charset="0"/>
                <a:ea typeface="Ubuntu"/>
                <a:cs typeface="Arial" pitchFamily="34" charset="0"/>
              </a:rPr>
              <a:t>,</a:t>
            </a:r>
            <a:r>
              <a:rPr lang="en-US" sz="1200" b="1" i="1" dirty="0" smtClean="0">
                <a:solidFill>
                  <a:srgbClr val="002060"/>
                </a:solidFill>
                <a:latin typeface="Arial" pitchFamily="34" charset="0"/>
                <a:ea typeface="Ubuntu"/>
                <a:cs typeface="Arial" pitchFamily="34" charset="0"/>
              </a:rPr>
              <a:t> </a:t>
            </a:r>
            <a:r>
              <a:rPr lang="en-US" sz="1200" b="1" i="1" dirty="0" smtClean="0">
                <a:solidFill>
                  <a:schemeClr val="bg1"/>
                </a:solidFill>
                <a:latin typeface="Arial" pitchFamily="34" charset="0"/>
                <a:ea typeface="Ubuntu"/>
                <a:cs typeface="Arial" pitchFamily="34" charset="0"/>
              </a:rPr>
              <a:t>“</a:t>
            </a:r>
            <a:r>
              <a:rPr lang="ru-RU" sz="1200" b="1" i="1" dirty="0" err="1" smtClean="0">
                <a:solidFill>
                  <a:schemeClr val="bg1"/>
                </a:solidFill>
                <a:latin typeface="Arial" pitchFamily="34" charset="0"/>
                <a:ea typeface="Ubuntu"/>
                <a:cs typeface="Arial" pitchFamily="34" charset="0"/>
              </a:rPr>
              <a:t>Kalevala</a:t>
            </a:r>
            <a:r>
              <a:rPr lang="en-US" sz="1200" b="1" i="1" dirty="0" smtClean="0">
                <a:solidFill>
                  <a:schemeClr val="bg1"/>
                </a:solidFill>
                <a:latin typeface="Arial" pitchFamily="34" charset="0"/>
                <a:ea typeface="Ubuntu"/>
                <a:cs typeface="Arial" pitchFamily="34" charset="0"/>
              </a:rPr>
              <a:t>”</a:t>
            </a:r>
            <a:r>
              <a:rPr lang="ru-RU" sz="1200" b="1" i="1" dirty="0" err="1" smtClean="0">
                <a:solidFill>
                  <a:schemeClr val="bg1"/>
                </a:solidFill>
                <a:latin typeface="Arial" pitchFamily="34" charset="0"/>
                <a:ea typeface="Ubuntu"/>
                <a:cs typeface="Arial" pitchFamily="34" charset="0"/>
              </a:rPr>
              <a:t>ni</a:t>
            </a:r>
            <a:r>
              <a:rPr lang="en-US" sz="1200" b="1" i="1" dirty="0" smtClean="0">
                <a:solidFill>
                  <a:schemeClr val="bg1"/>
                </a:solidFill>
                <a:latin typeface="Arial" pitchFamily="34" charset="0"/>
                <a:ea typeface="Ubuntu"/>
                <a:cs typeface="Arial" pitchFamily="34" charset="0"/>
              </a:rPr>
              <a:t>,</a:t>
            </a:r>
          </a:p>
          <a:p>
            <a:r>
              <a:rPr lang="en-US" sz="1200" b="1" i="1" dirty="0" smtClean="0">
                <a:solidFill>
                  <a:schemeClr val="bg1"/>
                </a:solidFill>
                <a:latin typeface="Arial" pitchFamily="34" charset="0"/>
                <a:ea typeface="Ubuntu"/>
                <a:cs typeface="Arial" pitchFamily="34" charset="0"/>
              </a:rPr>
              <a:t>    </a:t>
            </a:r>
            <a:r>
              <a:rPr lang="ru-RU" sz="1200" b="1" i="1" dirty="0" smtClean="0">
                <a:solidFill>
                  <a:schemeClr val="bg1"/>
                </a:solidFill>
                <a:latin typeface="Arial" pitchFamily="34" charset="0"/>
                <a:ea typeface="Ubuntu"/>
                <a:cs typeface="Arial" pitchFamily="34" charset="0"/>
              </a:rPr>
              <a:t>R. </a:t>
            </a:r>
            <a:r>
              <a:rPr lang="ru-RU" sz="1200" b="1" i="1" dirty="0" err="1" smtClean="0">
                <a:solidFill>
                  <a:schemeClr val="bg1"/>
                </a:solidFill>
                <a:latin typeface="Arial" pitchFamily="34" charset="0"/>
                <a:ea typeface="Ubuntu"/>
                <a:cs typeface="Arial" pitchFamily="34" charset="0"/>
              </a:rPr>
              <a:t>Akutagava</a:t>
            </a:r>
            <a:r>
              <a:rPr lang="en-US" sz="1200" b="1" i="1" dirty="0" smtClean="0">
                <a:solidFill>
                  <a:schemeClr val="bg1"/>
                </a:solidFill>
                <a:latin typeface="Arial" pitchFamily="34" charset="0"/>
                <a:ea typeface="Ubuntu"/>
                <a:cs typeface="Arial" pitchFamily="34" charset="0"/>
              </a:rPr>
              <a:t>, </a:t>
            </a:r>
            <a:r>
              <a:rPr lang="ru-RU" sz="1200" b="1" i="1" dirty="0" err="1" smtClean="0">
                <a:solidFill>
                  <a:schemeClr val="bg1"/>
                </a:solidFill>
                <a:latin typeface="Arial" pitchFamily="34" charset="0"/>
                <a:ea typeface="Ubuntu"/>
                <a:cs typeface="Arial" pitchFamily="34" charset="0"/>
              </a:rPr>
              <a:t>I.Takuboku</a:t>
            </a:r>
            <a:r>
              <a:rPr lang="en-US" sz="1200" b="1" i="1" dirty="0" smtClean="0">
                <a:solidFill>
                  <a:schemeClr val="bg1"/>
                </a:solidFill>
                <a:latin typeface="Arial" pitchFamily="34" charset="0"/>
                <a:ea typeface="Ubuntu"/>
                <a:cs typeface="Arial" pitchFamily="34" charset="0"/>
              </a:rPr>
              <a:t>.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200546" y="2281793"/>
            <a:ext cx="1437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>
                <a:latin typeface="Arial" pitchFamily="34" charset="0"/>
                <a:cs typeface="Arial" pitchFamily="34" charset="0"/>
              </a:rPr>
              <a:t>Chori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Avaz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0172118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215900" y="125276"/>
            <a:ext cx="5164295" cy="335989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12700" marR="5080" algn="ctr">
              <a:lnSpc>
                <a:spcPts val="2330"/>
              </a:lnSpc>
              <a:spcBef>
                <a:spcPts val="320"/>
              </a:spcBef>
            </a:pPr>
            <a:r>
              <a:rPr lang="en-US" spc="15" dirty="0" smtClean="0"/>
              <a:t>“</a:t>
            </a:r>
            <a:r>
              <a:rPr lang="en-US" spc="15" dirty="0" err="1" smtClean="0"/>
              <a:t>Gapni</a:t>
            </a:r>
            <a:r>
              <a:rPr lang="en-US" spc="15" dirty="0" smtClean="0"/>
              <a:t> </a:t>
            </a:r>
            <a:r>
              <a:rPr lang="en-US" spc="15" dirty="0" err="1" smtClean="0"/>
              <a:t>to‘ldir</a:t>
            </a:r>
            <a:r>
              <a:rPr lang="en-US" spc="15" dirty="0" smtClean="0"/>
              <a:t>” </a:t>
            </a:r>
            <a:r>
              <a:rPr lang="en-US" spc="15" dirty="0" err="1" smtClean="0"/>
              <a:t>mashqi</a:t>
            </a:r>
            <a:endParaRPr spc="15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4254500" y="2841625"/>
            <a:ext cx="124021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Chori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b="1" dirty="0" err="1" smtClean="0">
                <a:latin typeface="Arial" pitchFamily="34" charset="0"/>
                <a:cs typeface="Arial" pitchFamily="34" charset="0"/>
              </a:rPr>
              <a:t>Avaz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159675" y="884975"/>
            <a:ext cx="3733800" cy="224676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      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Chori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 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Avaz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 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1957</a:t>
            </a:r>
            <a:r>
              <a:rPr kumimoji="0" lang="en-US" sz="1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-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yil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 11</a:t>
            </a:r>
            <a:r>
              <a:rPr kumimoji="0" lang="en-US" sz="1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-</a:t>
            </a:r>
            <a:r>
              <a:rPr kumimoji="0" lang="en-US" sz="1400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yil</a:t>
            </a:r>
            <a:r>
              <a:rPr kumimoji="0" lang="en-US" sz="1400" b="1" i="1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 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Qash</a:t>
            </a:r>
            <a:r>
              <a:rPr kumimoji="0" lang="en-US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q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adaryo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 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viloyatining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 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G‘uzor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 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tumanida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 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tug‘ilgan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.</a:t>
            </a:r>
            <a:r>
              <a:rPr kumimoji="0" lang="en-US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 </a:t>
            </a:r>
            <a:r>
              <a:rPr kumimoji="0" lang="en-US" sz="1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1985-yil 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ToshDUning</a:t>
            </a:r>
            <a:r>
              <a:rPr lang="en-US" sz="1400" b="1" i="1" dirty="0" smtClean="0">
                <a:solidFill>
                  <a:srgbClr val="000000"/>
                </a:solidFill>
                <a:latin typeface="Arial" pitchFamily="34" charset="0"/>
                <a:ea typeface="Ubuntu"/>
                <a:cs typeface="Arial" pitchFamily="34" charset="0"/>
              </a:rPr>
              <a:t> 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filologiya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 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fakultetini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 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tamomlagan</a:t>
            </a:r>
            <a:r>
              <a:rPr lang="en-US" sz="1400" b="1" i="1" dirty="0" smtClean="0">
                <a:solidFill>
                  <a:srgbClr val="000000"/>
                </a:solidFill>
                <a:latin typeface="Arial" pitchFamily="34" charset="0"/>
                <a:ea typeface="Ubuntu"/>
                <a:cs typeface="Arial" pitchFamily="34" charset="0"/>
              </a:rPr>
              <a:t>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1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      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Fin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 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eposi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 </a:t>
            </a:r>
            <a:r>
              <a:rPr kumimoji="0" lang="en-US" sz="1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“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Kalevala</a:t>
            </a:r>
            <a:r>
              <a:rPr lang="en-US" sz="1400" b="1" i="1" dirty="0" smtClean="0">
                <a:solidFill>
                  <a:srgbClr val="002060"/>
                </a:solidFill>
                <a:latin typeface="Arial" pitchFamily="34" charset="0"/>
                <a:ea typeface="Ubuntu"/>
                <a:cs typeface="Arial" pitchFamily="34" charset="0"/>
              </a:rPr>
              <a:t>”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ni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 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hamda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 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I.Takuboku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, R. 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Akutagava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 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va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 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bosh</a:t>
            </a:r>
            <a:r>
              <a:rPr kumimoji="0" lang="en-US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q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a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 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shoirlarning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 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asarlarini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 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o‘zbek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 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tiliga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 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tarjima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 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qilgan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. </a:t>
            </a:r>
            <a:endParaRPr kumimoji="0" lang="en-US" sz="1400" b="1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Ubuntu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i="1" dirty="0" smtClean="0">
                <a:solidFill>
                  <a:srgbClr val="000000"/>
                </a:solidFill>
                <a:latin typeface="Arial" pitchFamily="34" charset="0"/>
                <a:ea typeface="Ubuntu"/>
                <a:cs typeface="Arial" pitchFamily="34" charset="0"/>
              </a:rPr>
              <a:t>     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1992</a:t>
            </a:r>
            <a:r>
              <a:rPr kumimoji="0" lang="en-US" sz="1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-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yil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 29</a:t>
            </a:r>
            <a:r>
              <a:rPr kumimoji="0" lang="en-US" sz="1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-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noyabrda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 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Toshkent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 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shahrida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 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vafot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 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etgan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Ubuntu"/>
                <a:cs typeface="Arial" pitchFamily="34" charset="0"/>
              </a:rPr>
              <a:t>.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  </a:t>
            </a:r>
          </a:p>
        </p:txBody>
      </p:sp>
      <p:sp>
        <p:nvSpPr>
          <p:cNvPr id="17410" name="AutoShape 2" descr="data:image/gif;base64,R0lGODlhAQABAIAAAAAAAP///yH5BAEAAAAALAAAAAABAAEAAAIBRAA7"/>
          <p:cNvSpPr>
            <a:spLocks noChangeAspect="1" noChangeArrowheads="1"/>
          </p:cNvSpPr>
          <p:nvPr/>
        </p:nvSpPr>
        <p:spPr bwMode="auto">
          <a:xfrm>
            <a:off x="12553950" y="176213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1" name="Picture 2" descr="https://ziyouz.uz/wp-content/uploads/2013/09/chori-avaz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25900" y="784225"/>
            <a:ext cx="1645920" cy="2133600"/>
          </a:xfrm>
          <a:prstGeom prst="rect">
            <a:avLst/>
          </a:prstGeom>
          <a:noFill/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4766D2F3-A350-4477-AF0E-DD075E097A0E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7799" y="555625"/>
            <a:ext cx="1447800" cy="381000"/>
          </a:xfrm>
          <a:prstGeom prst="rect">
            <a:avLst/>
          </a:prstGeom>
        </p:spPr>
      </p:pic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xmlns="" id="{3C71F13A-4DD8-410F-B8B8-CD62B4FC0337}"/>
              </a:ext>
            </a:extLst>
          </p:cNvPr>
          <p:cNvSpPr/>
          <p:nvPr/>
        </p:nvSpPr>
        <p:spPr>
          <a:xfrm>
            <a:off x="215900" y="555625"/>
            <a:ext cx="137159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s-ES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Tekshiring.</a:t>
            </a:r>
            <a:endParaRPr lang="ru-RU" sz="1400" b="1" dirty="0"/>
          </a:p>
        </p:txBody>
      </p:sp>
    </p:spTree>
    <p:extLst>
      <p:ext uri="{BB962C8B-B14F-4D97-AF65-F5344CB8AC3E}">
        <p14:creationId xmlns:p14="http://schemas.microsoft.com/office/powerpoint/2010/main" val="500172118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212578" y="58676"/>
            <a:ext cx="5164295" cy="335989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12700" marR="5080" algn="ctr">
              <a:lnSpc>
                <a:spcPts val="2330"/>
              </a:lnSpc>
              <a:spcBef>
                <a:spcPts val="320"/>
              </a:spcBef>
            </a:pPr>
            <a:r>
              <a:rPr lang="en-US" spc="15" dirty="0" err="1" smtClean="0"/>
              <a:t>She’riy</a:t>
            </a:r>
            <a:r>
              <a:rPr lang="en-US" spc="15" dirty="0" smtClean="0"/>
              <a:t> </a:t>
            </a:r>
            <a:r>
              <a:rPr lang="en-US" spc="15" dirty="0" err="1" smtClean="0"/>
              <a:t>to‘plamlari</a:t>
            </a:r>
            <a:endParaRPr spc="15" dirty="0"/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4766D2F3-A350-4477-AF0E-DD075E097A0E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5900" y="631825"/>
            <a:ext cx="1524000" cy="381000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215900" y="936625"/>
            <a:ext cx="3810000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i="1" dirty="0" smtClean="0"/>
              <a:t>   </a:t>
            </a:r>
            <a:r>
              <a:rPr lang="en-US" i="1" dirty="0" smtClean="0"/>
              <a:t>  </a:t>
            </a:r>
            <a:r>
              <a:rPr lang="en-US" sz="1400" b="1" i="1" dirty="0" err="1" smtClean="0">
                <a:latin typeface="Arial" pitchFamily="34" charset="0"/>
                <a:cs typeface="Arial" pitchFamily="34" charset="0"/>
              </a:rPr>
              <a:t>Chori</a:t>
            </a:r>
            <a:r>
              <a:rPr lang="en-US" sz="14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i="1" dirty="0" err="1" smtClean="0">
                <a:latin typeface="Arial" pitchFamily="34" charset="0"/>
                <a:cs typeface="Arial" pitchFamily="34" charset="0"/>
              </a:rPr>
              <a:t>Avaz</a:t>
            </a:r>
            <a:r>
              <a:rPr lang="en-US" sz="14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i="1" dirty="0" err="1" smtClean="0">
                <a:latin typeface="Arial" pitchFamily="34" charset="0"/>
                <a:cs typeface="Arial" pitchFamily="34" charset="0"/>
              </a:rPr>
              <a:t>hayotlik</a:t>
            </a:r>
            <a:r>
              <a:rPr lang="en-US" sz="14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i="1" dirty="0" err="1" smtClean="0">
                <a:latin typeface="Arial" pitchFamily="34" charset="0"/>
                <a:cs typeface="Arial" pitchFamily="34" charset="0"/>
              </a:rPr>
              <a:t>chog‘ida</a:t>
            </a:r>
            <a:r>
              <a:rPr lang="en-US" sz="14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i="1" dirty="0" smtClean="0">
                <a:latin typeface="Arial" pitchFamily="34" charset="0"/>
                <a:cs typeface="Arial" pitchFamily="34" charset="0"/>
              </a:rPr>
              <a:t> “</a:t>
            </a:r>
            <a:r>
              <a:rPr lang="ru-RU" sz="14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То</a:t>
            </a:r>
            <a:r>
              <a:rPr lang="en-US" sz="14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rtilgan</a:t>
            </a:r>
            <a:r>
              <a:rPr lang="en-US" sz="14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kamon</a:t>
            </a:r>
            <a:r>
              <a:rPr lang="en-US" sz="14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</a:t>
            </a:r>
            <a:r>
              <a:rPr lang="ru-RU" sz="14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14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Uyg‘onishdan</a:t>
            </a:r>
            <a:r>
              <a:rPr lang="en-US" sz="14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o‘zga</a:t>
            </a:r>
            <a:r>
              <a:rPr lang="en-US" sz="14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tole</a:t>
            </a:r>
            <a:r>
              <a:rPr lang="en-US" sz="14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izlama</a:t>
            </a:r>
            <a:r>
              <a:rPr lang="en-US" sz="14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</a:t>
            </a:r>
            <a:r>
              <a:rPr lang="ru-RU" sz="14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14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Kuz</a:t>
            </a:r>
            <a:r>
              <a:rPr lang="en-US" sz="14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ertasi</a:t>
            </a:r>
            <a:r>
              <a:rPr lang="en-US" sz="14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ru-RU" sz="1400" b="1" i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ru-RU" sz="1400" b="1" i="1" dirty="0" smtClean="0">
                <a:latin typeface="Arial" pitchFamily="34" charset="0"/>
                <a:cs typeface="Arial" pitchFamily="34" charset="0"/>
              </a:rPr>
              <a:t>1992</a:t>
            </a:r>
            <a:r>
              <a:rPr lang="ru-RU" sz="1400" b="1" i="1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sz="1400" b="1" i="1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ru-RU" sz="14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ru-RU" sz="1400" b="1" i="1" dirty="0" err="1" smtClean="0">
                <a:solidFill>
                  <a:srgbClr val="002060"/>
                </a:solidFill>
                <a:latin typeface="Arial" pitchFamily="34" charset="0"/>
                <a:ea typeface="Ubuntu"/>
                <a:cs typeface="Arial" pitchFamily="34" charset="0"/>
              </a:rPr>
              <a:t>Saylanma</a:t>
            </a:r>
            <a:r>
              <a:rPr lang="en-US" sz="1400" b="1" i="1" dirty="0" smtClean="0">
                <a:solidFill>
                  <a:srgbClr val="002060"/>
                </a:solidFill>
                <a:latin typeface="Arial" pitchFamily="34" charset="0"/>
                <a:ea typeface="Ubuntu"/>
                <a:cs typeface="Arial" pitchFamily="34" charset="0"/>
              </a:rPr>
              <a:t>”</a:t>
            </a:r>
            <a:r>
              <a:rPr lang="ru-RU" sz="1400" b="1" i="1" dirty="0" smtClean="0">
                <a:solidFill>
                  <a:srgbClr val="002060"/>
                </a:solidFill>
                <a:latin typeface="Arial" pitchFamily="34" charset="0"/>
                <a:ea typeface="Ubuntu"/>
                <a:cs typeface="Arial" pitchFamily="34" charset="0"/>
              </a:rPr>
              <a:t> </a:t>
            </a:r>
            <a:r>
              <a:rPr lang="ru-RU" sz="1400" b="1" i="1" dirty="0" smtClean="0">
                <a:solidFill>
                  <a:srgbClr val="000000"/>
                </a:solidFill>
                <a:latin typeface="Arial" pitchFamily="34" charset="0"/>
                <a:ea typeface="Ubuntu"/>
                <a:cs typeface="Arial" pitchFamily="34" charset="0"/>
              </a:rPr>
              <a:t>(2003) </a:t>
            </a:r>
            <a:r>
              <a:rPr lang="en-US" sz="1400" b="1" i="1" dirty="0" err="1" smtClean="0">
                <a:latin typeface="Arial" pitchFamily="34" charset="0"/>
                <a:cs typeface="Arial" pitchFamily="34" charset="0"/>
              </a:rPr>
              <a:t>nomli</a:t>
            </a:r>
            <a:r>
              <a:rPr lang="en-US" sz="14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i="1" dirty="0" err="1" smtClean="0">
                <a:latin typeface="Arial" pitchFamily="34" charset="0"/>
                <a:cs typeface="Arial" pitchFamily="34" charset="0"/>
              </a:rPr>
              <a:t>she’riy</a:t>
            </a:r>
            <a:r>
              <a:rPr lang="en-US" sz="14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i="1" dirty="0" err="1" smtClean="0">
                <a:latin typeface="Arial" pitchFamily="34" charset="0"/>
                <a:cs typeface="Arial" pitchFamily="34" charset="0"/>
              </a:rPr>
              <a:t>to‘plamlari</a:t>
            </a:r>
            <a:r>
              <a:rPr lang="en-US" sz="14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i="1" dirty="0" err="1" smtClean="0">
                <a:latin typeface="Arial" pitchFamily="34" charset="0"/>
                <a:cs typeface="Arial" pitchFamily="34" charset="0"/>
              </a:rPr>
              <a:t>nashr</a:t>
            </a:r>
            <a:r>
              <a:rPr lang="en-US" sz="14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i="1" dirty="0" err="1" smtClean="0">
                <a:latin typeface="Arial" pitchFamily="34" charset="0"/>
                <a:cs typeface="Arial" pitchFamily="34" charset="0"/>
              </a:rPr>
              <a:t>etilgan</a:t>
            </a:r>
            <a:r>
              <a:rPr lang="en-US" sz="14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i="1" dirty="0" err="1" smtClean="0">
                <a:latin typeface="Arial" pitchFamily="34" charset="0"/>
                <a:cs typeface="Arial" pitchFamily="34" charset="0"/>
              </a:rPr>
              <a:t>edi</a:t>
            </a:r>
            <a:r>
              <a:rPr lang="en-US" sz="1400" b="1" i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1400" b="1" i="1" dirty="0" smtClean="0">
                <a:latin typeface="Arial" pitchFamily="34" charset="0"/>
                <a:cs typeface="Arial" pitchFamily="34" charset="0"/>
              </a:rPr>
              <a:t>       </a:t>
            </a:r>
            <a:r>
              <a:rPr lang="en-US" sz="1400" b="1" i="1" dirty="0" err="1" smtClean="0">
                <a:latin typeface="Arial" pitchFamily="34" charset="0"/>
                <a:cs typeface="Arial" pitchFamily="34" charset="0"/>
              </a:rPr>
              <a:t>Uning</a:t>
            </a:r>
            <a:r>
              <a:rPr lang="en-US" sz="14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i="1" dirty="0" err="1" smtClean="0">
                <a:latin typeface="Arial" pitchFamily="34" charset="0"/>
                <a:cs typeface="Arial" pitchFamily="34" charset="0"/>
              </a:rPr>
              <a:t>daftaridagi</a:t>
            </a:r>
            <a:r>
              <a:rPr lang="en-US" sz="14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i="1" dirty="0" err="1" smtClean="0">
                <a:latin typeface="Arial" pitchFamily="34" charset="0"/>
                <a:cs typeface="Arial" pitchFamily="34" charset="0"/>
              </a:rPr>
              <a:t>talay</a:t>
            </a:r>
            <a:r>
              <a:rPr lang="en-US" sz="14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i="1" dirty="0" err="1" smtClean="0">
                <a:latin typeface="Arial" pitchFamily="34" charset="0"/>
                <a:cs typeface="Arial" pitchFamily="34" charset="0"/>
              </a:rPr>
              <a:t>she’rlari</a:t>
            </a:r>
            <a:r>
              <a:rPr lang="en-US" sz="14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i="1" dirty="0" err="1" smtClean="0">
                <a:latin typeface="Arial" pitchFamily="34" charset="0"/>
                <a:cs typeface="Arial" pitchFamily="34" charset="0"/>
              </a:rPr>
              <a:t>shoir</a:t>
            </a:r>
            <a:r>
              <a:rPr lang="en-US" sz="14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i="1" dirty="0" err="1" smtClean="0">
                <a:latin typeface="Arial" pitchFamily="34" charset="0"/>
                <a:cs typeface="Arial" pitchFamily="34" charset="0"/>
              </a:rPr>
              <a:t>vafotidan</a:t>
            </a:r>
            <a:r>
              <a:rPr lang="en-US" sz="14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i="1" dirty="0" err="1" smtClean="0">
                <a:latin typeface="Arial" pitchFamily="34" charset="0"/>
                <a:cs typeface="Arial" pitchFamily="34" charset="0"/>
              </a:rPr>
              <a:t>keyin</a:t>
            </a:r>
            <a:r>
              <a:rPr lang="en-US" sz="14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i="1" dirty="0" err="1" smtClean="0">
                <a:latin typeface="Arial" pitchFamily="34" charset="0"/>
                <a:cs typeface="Arial" pitchFamily="34" charset="0"/>
              </a:rPr>
              <a:t>o‘quvchi</a:t>
            </a:r>
            <a:r>
              <a:rPr lang="en-US" sz="14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i="1" dirty="0" err="1" smtClean="0">
                <a:latin typeface="Arial" pitchFamily="34" charset="0"/>
                <a:cs typeface="Arial" pitchFamily="34" charset="0"/>
              </a:rPr>
              <a:t>qo‘liga</a:t>
            </a:r>
            <a:r>
              <a:rPr lang="en-US" sz="14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i="1" dirty="0" err="1" smtClean="0">
                <a:latin typeface="Arial" pitchFamily="34" charset="0"/>
                <a:cs typeface="Arial" pitchFamily="34" charset="0"/>
              </a:rPr>
              <a:t>yetib</a:t>
            </a:r>
            <a:r>
              <a:rPr lang="en-US" sz="14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i="1" dirty="0" err="1" smtClean="0">
                <a:latin typeface="Arial" pitchFamily="34" charset="0"/>
                <a:cs typeface="Arial" pitchFamily="34" charset="0"/>
              </a:rPr>
              <a:t>bordi</a:t>
            </a:r>
            <a:r>
              <a:rPr lang="en-US" sz="1400" b="1" i="1" dirty="0" smtClean="0">
                <a:latin typeface="Arial" pitchFamily="34" charset="0"/>
                <a:cs typeface="Arial" pitchFamily="34" charset="0"/>
              </a:rPr>
              <a:t>. 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3314" name="Picture 2" descr="https://kitobim.uz/storage/covers/qDjOAm7gwh2rxMd1eAfLaUQw0QkjJakEPqBOZ5Ql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02100" y="708025"/>
            <a:ext cx="1551709" cy="2133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00172118"/>
      </p:ext>
    </p:extLst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6291" y="98425"/>
            <a:ext cx="5202551" cy="34019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20" dirty="0" err="1"/>
              <a:t>Yangi</a:t>
            </a:r>
            <a:r>
              <a:rPr lang="en-US" spc="20" dirty="0"/>
              <a:t> </a:t>
            </a:r>
            <a:r>
              <a:rPr lang="en-US" spc="20" dirty="0" err="1"/>
              <a:t>mavzu</a:t>
            </a:r>
            <a:r>
              <a:rPr lang="en-US" spc="20" dirty="0"/>
              <a:t> </a:t>
            </a:r>
            <a:r>
              <a:rPr lang="en-US" spc="20" dirty="0" err="1"/>
              <a:t>yuzasidan</a:t>
            </a:r>
            <a:r>
              <a:rPr lang="en-US" spc="20" dirty="0"/>
              <a:t> </a:t>
            </a:r>
            <a:r>
              <a:rPr lang="en-US" spc="20" dirty="0" err="1"/>
              <a:t>suhbat</a:t>
            </a:r>
            <a:endParaRPr spc="15" dirty="0"/>
          </a:p>
        </p:txBody>
      </p:sp>
      <p:sp>
        <p:nvSpPr>
          <p:cNvPr id="5" name="object 5"/>
          <p:cNvSpPr/>
          <p:nvPr/>
        </p:nvSpPr>
        <p:spPr>
          <a:xfrm>
            <a:off x="222655" y="595229"/>
            <a:ext cx="1822045" cy="332142"/>
          </a:xfrm>
          <a:custGeom>
            <a:avLst/>
            <a:gdLst/>
            <a:ahLst/>
            <a:cxnLst/>
            <a:rect l="l" t="t" r="r" b="b"/>
            <a:pathLst>
              <a:path w="2563495" h="257175">
                <a:moveTo>
                  <a:pt x="2563174" y="0"/>
                </a:moveTo>
                <a:lnTo>
                  <a:pt x="179999" y="0"/>
                </a:lnTo>
                <a:lnTo>
                  <a:pt x="132290" y="6458"/>
                </a:lnTo>
                <a:lnTo>
                  <a:pt x="89331" y="24666"/>
                </a:lnTo>
                <a:lnTo>
                  <a:pt x="52873" y="52875"/>
                </a:lnTo>
                <a:lnTo>
                  <a:pt x="24665" y="89333"/>
                </a:lnTo>
                <a:lnTo>
                  <a:pt x="6458" y="132291"/>
                </a:lnTo>
                <a:lnTo>
                  <a:pt x="0" y="179999"/>
                </a:lnTo>
                <a:lnTo>
                  <a:pt x="0" y="257177"/>
                </a:lnTo>
                <a:lnTo>
                  <a:pt x="2383175" y="257177"/>
                </a:lnTo>
                <a:lnTo>
                  <a:pt x="2430884" y="250719"/>
                </a:lnTo>
                <a:lnTo>
                  <a:pt x="2473843" y="232510"/>
                </a:lnTo>
                <a:lnTo>
                  <a:pt x="2510301" y="204302"/>
                </a:lnTo>
                <a:lnTo>
                  <a:pt x="2538509" y="167843"/>
                </a:lnTo>
                <a:lnTo>
                  <a:pt x="2556716" y="124885"/>
                </a:lnTo>
                <a:lnTo>
                  <a:pt x="2563174" y="77176"/>
                </a:lnTo>
                <a:lnTo>
                  <a:pt x="2563174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r>
              <a:rPr lang="en-US" sz="2000" b="1" dirty="0" smtClean="0"/>
              <a:t>     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1- </a:t>
            </a:r>
            <a:r>
              <a:rPr lang="en-US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topshiriq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7" name="Рисунок 26">
            <a:extLst>
              <a:ext uri="{FF2B5EF4-FFF2-40B4-BE49-F238E27FC236}">
                <a16:creationId xmlns:a16="http://schemas.microsoft.com/office/drawing/2014/main" xmlns="" id="{77555C97-861A-419D-B61F-0768F59385B0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78300" y="2384425"/>
            <a:ext cx="1493762" cy="697364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139700" y="936526"/>
            <a:ext cx="48768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400" dirty="0" smtClean="0">
                <a:latin typeface="Arial" pitchFamily="34" charset="0"/>
                <a:cs typeface="Arial" pitchFamily="34" charset="0"/>
              </a:rPr>
              <a:t>– </a:t>
            </a:r>
            <a:r>
              <a:rPr lang="de-DE" sz="1400" dirty="0" err="1" smtClean="0">
                <a:latin typeface="Arial" pitchFamily="34" charset="0"/>
                <a:cs typeface="Arial" pitchFamily="34" charset="0"/>
              </a:rPr>
              <a:t>Mehnat</a:t>
            </a:r>
            <a:r>
              <a:rPr lang="de-DE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1400" dirty="0" err="1" smtClean="0">
                <a:latin typeface="Arial" pitchFamily="34" charset="0"/>
                <a:cs typeface="Arial" pitchFamily="34" charset="0"/>
              </a:rPr>
              <a:t>inson</a:t>
            </a:r>
            <a:r>
              <a:rPr lang="de-DE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1400" dirty="0" err="1" smtClean="0">
                <a:latin typeface="Arial" pitchFamily="34" charset="0"/>
                <a:cs typeface="Arial" pitchFamily="34" charset="0"/>
              </a:rPr>
              <a:t>uchun</a:t>
            </a:r>
            <a:r>
              <a:rPr lang="de-DE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1400" dirty="0" err="1" smtClean="0">
                <a:latin typeface="Arial" pitchFamily="34" charset="0"/>
                <a:cs typeface="Arial" pitchFamily="34" charset="0"/>
              </a:rPr>
              <a:t>nima</a:t>
            </a:r>
            <a:r>
              <a:rPr lang="de-DE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1400" dirty="0" err="1" smtClean="0">
                <a:latin typeface="Arial" pitchFamily="34" charset="0"/>
                <a:cs typeface="Arial" pitchFamily="34" charset="0"/>
              </a:rPr>
              <a:t>beradi</a:t>
            </a:r>
            <a:r>
              <a:rPr lang="de-DE" sz="14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r>
              <a:rPr lang="ru-RU" sz="1400" dirty="0" smtClean="0">
                <a:latin typeface="Arial" pitchFamily="34" charset="0"/>
                <a:cs typeface="Arial" pitchFamily="34" charset="0"/>
              </a:rPr>
              <a:t>– ... ... ... .</a:t>
            </a:r>
          </a:p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–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Mehnatsiz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hayotni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qanday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tasavvur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qilasiz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r>
              <a:rPr lang="ru-RU" sz="1400" dirty="0" smtClean="0">
                <a:latin typeface="Arial" pitchFamily="34" charset="0"/>
                <a:cs typeface="Arial" pitchFamily="34" charset="0"/>
              </a:rPr>
              <a:t>– ... ... ... .</a:t>
            </a:r>
          </a:p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–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Nima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uchun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mehnat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baxt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keltirar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deymiz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r>
              <a:rPr lang="ru-RU" sz="1400" dirty="0" smtClean="0">
                <a:latin typeface="Arial" pitchFamily="34" charset="0"/>
                <a:cs typeface="Arial" pitchFamily="34" charset="0"/>
              </a:rPr>
              <a:t>– ... ... ... .</a:t>
            </a:r>
          </a:p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–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Mehnatning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tagi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rohat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deganda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nimani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tushunasiz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r>
              <a:rPr lang="ru-RU" sz="1400" dirty="0" smtClean="0">
                <a:latin typeface="Arial" pitchFamily="34" charset="0"/>
                <a:cs typeface="Arial" pitchFamily="34" charset="0"/>
              </a:rPr>
              <a:t>– ... ... ... .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6291" y="98425"/>
            <a:ext cx="5202551" cy="34019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20" dirty="0" err="1"/>
              <a:t>Yangi</a:t>
            </a:r>
            <a:r>
              <a:rPr lang="en-US" spc="20" dirty="0"/>
              <a:t> </a:t>
            </a:r>
            <a:r>
              <a:rPr lang="en-US" spc="20" dirty="0" err="1" smtClean="0"/>
              <a:t>mavzuni</a:t>
            </a:r>
            <a:r>
              <a:rPr lang="en-US" spc="20" dirty="0" smtClean="0"/>
              <a:t> </a:t>
            </a:r>
            <a:r>
              <a:rPr lang="en-US" spc="20" dirty="0" err="1" smtClean="0"/>
              <a:t>mustahkamlash</a:t>
            </a:r>
            <a:endParaRPr spc="15" dirty="0"/>
          </a:p>
        </p:txBody>
      </p:sp>
      <p:sp>
        <p:nvSpPr>
          <p:cNvPr id="5" name="object 5"/>
          <p:cNvSpPr/>
          <p:nvPr/>
        </p:nvSpPr>
        <p:spPr>
          <a:xfrm>
            <a:off x="63500" y="555625"/>
            <a:ext cx="1524000" cy="265196"/>
          </a:xfrm>
          <a:custGeom>
            <a:avLst/>
            <a:gdLst/>
            <a:ahLst/>
            <a:cxnLst/>
            <a:rect l="l" t="t" r="r" b="b"/>
            <a:pathLst>
              <a:path w="2563495" h="257175">
                <a:moveTo>
                  <a:pt x="2563174" y="0"/>
                </a:moveTo>
                <a:lnTo>
                  <a:pt x="179999" y="0"/>
                </a:lnTo>
                <a:lnTo>
                  <a:pt x="132290" y="6458"/>
                </a:lnTo>
                <a:lnTo>
                  <a:pt x="89331" y="24666"/>
                </a:lnTo>
                <a:lnTo>
                  <a:pt x="52873" y="52875"/>
                </a:lnTo>
                <a:lnTo>
                  <a:pt x="24665" y="89333"/>
                </a:lnTo>
                <a:lnTo>
                  <a:pt x="6458" y="132291"/>
                </a:lnTo>
                <a:lnTo>
                  <a:pt x="0" y="179999"/>
                </a:lnTo>
                <a:lnTo>
                  <a:pt x="0" y="257177"/>
                </a:lnTo>
                <a:lnTo>
                  <a:pt x="2383175" y="257177"/>
                </a:lnTo>
                <a:lnTo>
                  <a:pt x="2430884" y="250719"/>
                </a:lnTo>
                <a:lnTo>
                  <a:pt x="2473843" y="232510"/>
                </a:lnTo>
                <a:lnTo>
                  <a:pt x="2510301" y="204302"/>
                </a:lnTo>
                <a:lnTo>
                  <a:pt x="2538509" y="167843"/>
                </a:lnTo>
                <a:lnTo>
                  <a:pt x="2556716" y="124885"/>
                </a:lnTo>
                <a:lnTo>
                  <a:pt x="2563174" y="77176"/>
                </a:lnTo>
                <a:lnTo>
                  <a:pt x="2563174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r>
              <a:rPr lang="en-US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2- </a:t>
            </a:r>
            <a:r>
              <a:rPr lang="en-US" sz="14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topshiriq</a:t>
            </a:r>
            <a:endParaRPr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663700" y="555625"/>
            <a:ext cx="28829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b="1" dirty="0" err="1" smtClean="0">
                <a:latin typeface="Arial" pitchFamily="34" charset="0"/>
                <a:cs typeface="Arial" pitchFamily="34" charset="0"/>
              </a:rPr>
              <a:t>Mehnat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en-US" sz="1400" b="1" dirty="0" err="1" smtClean="0">
                <a:latin typeface="Arial" pitchFamily="34" charset="0"/>
                <a:cs typeface="Arial" pitchFamily="34" charset="0"/>
              </a:rPr>
              <a:t>mehnatning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latin typeface="Arial" pitchFamily="34" charset="0"/>
                <a:cs typeface="Arial" pitchFamily="34" charset="0"/>
              </a:rPr>
              <a:t>tagi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err="1" smtClean="0">
                <a:latin typeface="Arial" pitchFamily="34" charset="0"/>
                <a:cs typeface="Arial" pitchFamily="34" charset="0"/>
              </a:rPr>
              <a:t>rohat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39700" y="860425"/>
            <a:ext cx="5562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2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Mehnat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inson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hayotini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bezaydigan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unga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baxt-saodat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keltiruvchi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boylik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farovonlik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baxsh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etuvchi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yagona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omildir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Qadim-qadimdan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mehnat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inson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hayotining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mazmuniga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aylangan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Insonlarning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obro‘-e’tiborli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bo‘lishi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halol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mehnat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orqasidandir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12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Halol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mehnat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insonga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zavq-shavq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rohat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baxsh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etadi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insonni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ulug‘laydi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Shuning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uchun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ham 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Mehnat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–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mehnatning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tagi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rohat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”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deyiladi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. Bu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naqlga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amal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qilgan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ota-bobolarimiz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farzandlarini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yoshlik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chog‘idan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mehnatsevarlikka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o‘rgatganlar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1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1390</TotalTime>
  <Words>945</Words>
  <Application>Microsoft Office PowerPoint</Application>
  <PresentationFormat>Произвольный</PresentationFormat>
  <Paragraphs>148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8" baseType="lpstr">
      <vt:lpstr>Arial</vt:lpstr>
      <vt:lpstr>Arial Black</vt:lpstr>
      <vt:lpstr>Calibri</vt:lpstr>
      <vt:lpstr>Matura MT Script Capitals</vt:lpstr>
      <vt:lpstr>Monotype Corsiva</vt:lpstr>
      <vt:lpstr>Times New Roman</vt:lpstr>
      <vt:lpstr>Ubuntu</vt:lpstr>
      <vt:lpstr>Office Theme</vt:lpstr>
      <vt:lpstr>O‘zbek tili</vt:lpstr>
      <vt:lpstr>Презентация PowerPoint</vt:lpstr>
      <vt:lpstr>Презентация PowerPoint</vt:lpstr>
      <vt:lpstr>Презентация PowerPoint</vt:lpstr>
      <vt:lpstr>“Gapni to‘ldir” mashqi</vt:lpstr>
      <vt:lpstr>“Gapni to‘ldir” mashqi</vt:lpstr>
      <vt:lpstr>She’riy to‘plamlari</vt:lpstr>
      <vt:lpstr>Yangi mavzu yuzasidan suhbat</vt:lpstr>
      <vt:lpstr>Yangi mavzuni mustahkamlash</vt:lpstr>
      <vt:lpstr>“Zakovat” metodi (Evristik texnologiyasi)</vt:lpstr>
      <vt:lpstr>“Zakovat” metodi (Evristik texnologiyasi)</vt:lpstr>
      <vt:lpstr>“Zakovat” metodi (Evristik texnologiyasi)</vt:lpstr>
      <vt:lpstr>  </vt:lpstr>
      <vt:lpstr> Ot – kesim, ularda – dir shaklining qo‘llanishi</vt:lpstr>
      <vt:lpstr>      Ko‘chiring.  Fe’l-kesimlarni topib, qaysi so‘z turkumi   bilan ifodalanganligini tushuntiring</vt:lpstr>
      <vt:lpstr>     Mustaqil ish</vt:lpstr>
      <vt:lpstr>Qavs ichidagi fe’llardan mosini qo‘yib, gaplarni yozing</vt:lpstr>
      <vt:lpstr>“Tezkor savol-javob” metodi</vt:lpstr>
      <vt:lpstr> Mustaqil bajarish uchun topshiriq 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O‘zbek tili</dc:title>
  <cp:lastModifiedBy>Учетная запись Майкрософт</cp:lastModifiedBy>
  <cp:revision>191</cp:revision>
  <dcterms:created xsi:type="dcterms:W3CDTF">2020-04-13T08:06:06Z</dcterms:created>
  <dcterms:modified xsi:type="dcterms:W3CDTF">2020-11-13T09:30:16Z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